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907" r:id="rId2"/>
    <p:sldId id="905" r:id="rId3"/>
    <p:sldId id="820" r:id="rId4"/>
    <p:sldId id="906" r:id="rId5"/>
    <p:sldId id="1074" r:id="rId6"/>
    <p:sldId id="830" r:id="rId7"/>
    <p:sldId id="889" r:id="rId8"/>
    <p:sldId id="1001" r:id="rId9"/>
    <p:sldId id="1002" r:id="rId10"/>
    <p:sldId id="1003" r:id="rId11"/>
    <p:sldId id="1004" r:id="rId12"/>
    <p:sldId id="1005" r:id="rId13"/>
    <p:sldId id="1006" r:id="rId14"/>
    <p:sldId id="1007" r:id="rId15"/>
    <p:sldId id="1008" r:id="rId16"/>
    <p:sldId id="1009" r:id="rId17"/>
    <p:sldId id="1010" r:id="rId18"/>
    <p:sldId id="1011" r:id="rId19"/>
    <p:sldId id="1012" r:id="rId20"/>
    <p:sldId id="1013" r:id="rId21"/>
    <p:sldId id="1014" r:id="rId22"/>
    <p:sldId id="1080" r:id="rId23"/>
    <p:sldId id="1081" r:id="rId24"/>
    <p:sldId id="1082" r:id="rId25"/>
    <p:sldId id="1083" r:id="rId26"/>
    <p:sldId id="1084" r:id="rId27"/>
    <p:sldId id="1085" r:id="rId28"/>
    <p:sldId id="1087" r:id="rId29"/>
    <p:sldId id="1088" r:id="rId30"/>
    <p:sldId id="1015" r:id="rId31"/>
    <p:sldId id="1016" r:id="rId32"/>
    <p:sldId id="1018" r:id="rId33"/>
    <p:sldId id="1019" r:id="rId34"/>
    <p:sldId id="1020" r:id="rId35"/>
    <p:sldId id="1021" r:id="rId36"/>
    <p:sldId id="1022" r:id="rId37"/>
    <p:sldId id="1023" r:id="rId38"/>
    <p:sldId id="1024" r:id="rId39"/>
    <p:sldId id="1025" r:id="rId40"/>
    <p:sldId id="1026" r:id="rId41"/>
    <p:sldId id="1027" r:id="rId42"/>
    <p:sldId id="1029" r:id="rId43"/>
    <p:sldId id="1030" r:id="rId44"/>
    <p:sldId id="1031" r:id="rId45"/>
    <p:sldId id="1032" r:id="rId46"/>
    <p:sldId id="1033" r:id="rId47"/>
    <p:sldId id="1034" r:id="rId48"/>
    <p:sldId id="1035" r:id="rId49"/>
    <p:sldId id="1036" r:id="rId50"/>
    <p:sldId id="1037" r:id="rId51"/>
    <p:sldId id="1038" r:id="rId52"/>
    <p:sldId id="1073" r:id="rId53"/>
    <p:sldId id="1040" r:id="rId54"/>
    <p:sldId id="1042" r:id="rId55"/>
    <p:sldId id="1043" r:id="rId56"/>
    <p:sldId id="1044" r:id="rId57"/>
    <p:sldId id="1045" r:id="rId58"/>
    <p:sldId id="1048" r:id="rId59"/>
    <p:sldId id="1049" r:id="rId60"/>
    <p:sldId id="1050" r:id="rId61"/>
    <p:sldId id="1051" r:id="rId62"/>
    <p:sldId id="1052" r:id="rId63"/>
    <p:sldId id="1061" r:id="rId64"/>
    <p:sldId id="1063" r:id="rId65"/>
    <p:sldId id="1066" r:id="rId66"/>
    <p:sldId id="1067" r:id="rId67"/>
    <p:sldId id="1068" r:id="rId68"/>
    <p:sldId id="1089" r:id="rId69"/>
  </p:sldIdLst>
  <p:sldSz cx="9144000" cy="5143500" type="screen16x9"/>
  <p:notesSz cx="6797675" cy="9926638"/>
  <p:embeddedFontLst>
    <p:embeddedFont>
      <p:font typeface="Wingdings 3" panose="05040102010807070707" pitchFamily="18" charset="2"/>
      <p:regular r:id="rId72"/>
    </p:embeddedFont>
    <p:embeddedFont>
      <p:font typeface="細明體_HKSCS" panose="02020500000000000000" pitchFamily="18" charset="-120"/>
      <p:regular r:id="rId73"/>
    </p:embeddedFont>
    <p:embeddedFont>
      <p:font typeface="華康特粗明體" panose="02010609000101010101"/>
      <p:regular r:id="rId74"/>
    </p:embeddedFont>
    <p:embeddedFont>
      <p:font typeface="微軟正黑體" panose="020B0604030504040204" pitchFamily="34" charset="-120"/>
      <p:regular r:id="rId75"/>
      <p:bold r:id="rId76"/>
    </p:embeddedFont>
    <p:embeddedFont>
      <p:font typeface="標楷體" panose="03000509000000000000" pitchFamily="65" charset="-120"/>
      <p:regular r:id="rId77"/>
    </p:embeddedFont>
    <p:embeddedFont>
      <p:font typeface="Microsoft YaHei" panose="020B0503020204020204" pitchFamily="34" charset="-122"/>
      <p:regular r:id="rId78"/>
      <p:bold r:id="rId79"/>
    </p:embeddedFont>
    <p:embeddedFont>
      <p:font typeface="Gill Sans MT" panose="020B0502020104020203" pitchFamily="34" charset="0"/>
      <p:regular r:id="rId80"/>
      <p:bold r:id="rId81"/>
      <p:italic r:id="rId82"/>
      <p:boldItalic r:id="rId83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7893CC1-F348-45BB-8D92-09478EA94D6A}">
          <p14:sldIdLst>
            <p14:sldId id="907"/>
            <p14:sldId id="905"/>
            <p14:sldId id="820"/>
            <p14:sldId id="906"/>
            <p14:sldId id="1074"/>
            <p14:sldId id="830"/>
            <p14:sldId id="889"/>
            <p14:sldId id="1001"/>
            <p14:sldId id="1002"/>
            <p14:sldId id="1003"/>
            <p14:sldId id="1004"/>
            <p14:sldId id="1005"/>
            <p14:sldId id="1006"/>
            <p14:sldId id="1007"/>
            <p14:sldId id="1008"/>
            <p14:sldId id="1009"/>
            <p14:sldId id="1010"/>
            <p14:sldId id="1011"/>
            <p14:sldId id="1012"/>
            <p14:sldId id="1013"/>
            <p14:sldId id="1014"/>
            <p14:sldId id="1080"/>
            <p14:sldId id="1081"/>
            <p14:sldId id="1082"/>
            <p14:sldId id="1083"/>
            <p14:sldId id="1084"/>
            <p14:sldId id="1085"/>
            <p14:sldId id="1087"/>
            <p14:sldId id="1088"/>
            <p14:sldId id="1015"/>
            <p14:sldId id="1016"/>
            <p14:sldId id="1018"/>
            <p14:sldId id="1019"/>
            <p14:sldId id="1020"/>
            <p14:sldId id="1021"/>
            <p14:sldId id="1022"/>
            <p14:sldId id="1023"/>
            <p14:sldId id="1024"/>
            <p14:sldId id="1025"/>
            <p14:sldId id="1026"/>
            <p14:sldId id="1027"/>
            <p14:sldId id="1029"/>
            <p14:sldId id="1030"/>
            <p14:sldId id="1031"/>
            <p14:sldId id="1032"/>
            <p14:sldId id="1033"/>
            <p14:sldId id="1034"/>
            <p14:sldId id="1035"/>
            <p14:sldId id="1036"/>
            <p14:sldId id="1037"/>
            <p14:sldId id="1038"/>
            <p14:sldId id="1073"/>
            <p14:sldId id="1040"/>
            <p14:sldId id="1042"/>
            <p14:sldId id="1043"/>
            <p14:sldId id="1044"/>
            <p14:sldId id="1045"/>
            <p14:sldId id="1048"/>
            <p14:sldId id="1049"/>
            <p14:sldId id="1050"/>
            <p14:sldId id="1051"/>
            <p14:sldId id="1052"/>
            <p14:sldId id="1061"/>
            <p14:sldId id="1063"/>
            <p14:sldId id="1066"/>
            <p14:sldId id="1067"/>
            <p14:sldId id="1068"/>
            <p14:sldId id="1089"/>
          </p14:sldIdLst>
        </p14:section>
        <p14:section name="未命名的章節" id="{970B7AA2-AB5E-4B8A-9796-67398B55C9D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94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y" initials="B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CCFF99"/>
    <a:srgbClr val="FFFFCC"/>
    <a:srgbClr val="FFCCFF"/>
    <a:srgbClr val="CCFFFF"/>
    <a:srgbClr val="CCECFF"/>
    <a:srgbClr val="CC00CC"/>
    <a:srgbClr val="6600CC"/>
    <a:srgbClr val="00FF99"/>
    <a:srgbClr val="CD0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5" autoAdjust="0"/>
    <p:restoredTop sz="94700" autoAdjust="0"/>
  </p:normalViewPr>
  <p:slideViewPr>
    <p:cSldViewPr showGuides="1">
      <p:cViewPr varScale="1">
        <p:scale>
          <a:sx n="91" d="100"/>
          <a:sy n="91" d="100"/>
        </p:scale>
        <p:origin x="404" y="60"/>
      </p:cViewPr>
      <p:guideLst>
        <p:guide orient="horz" pos="1944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394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4" d="100"/>
        <a:sy n="144" d="100"/>
      </p:scale>
      <p:origin x="0" y="69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11.fntdata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gFGsWiPqXQ" TargetMode="External"/><Relationship Id="rId1" Type="http://schemas.openxmlformats.org/officeDocument/2006/relationships/hyperlink" Target="https://www.youtube.com/watch?v=QR48BmyRdTE" TargetMode="Externa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j8e-UJvVE7o" TargetMode="External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https://readmoo.com/book/210100463000101?utm_source=news&amp;utm_medium=post&amp;utm_campaign=%E3%80%90GENE%E6%80%9D%E6%9B%B8%E8%BB%92%E3%80%91WTF%E7%9A%84%E6%9C%AA%E4%BE%86%E4%B8%96%E7%95%8C%E6%98%AF%E6%80%8E%E9%BA%BC%E5%9B%9E%E4%BA%8B%EF%BC%9F" TargetMode="External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GmuogkBR_Qg" TargetMode="External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iqqnYaF3w8&amp;vl=zh-TW" TargetMode="External"/><Relationship Id="rId1" Type="http://schemas.openxmlformats.org/officeDocument/2006/relationships/hyperlink" Target="http://technews.tw/2019/03/04/10-techs-predict-from-bill-gates/" TargetMode="External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image" Target="../media/image25.jp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R48BmyRdTE" TargetMode="External"/><Relationship Id="rId1" Type="http://schemas.openxmlformats.org/officeDocument/2006/relationships/hyperlink" Target="https://www.youtube.com/watch?v=IgFGsWiPqXQ" TargetMode="External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j8e-UJvVE7o" TargetMode="External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hyperlink" Target="https://readmoo.com/book/210100463000101?utm_source=news&amp;utm_medium=post&amp;utm_campaign=%E3%80%90GENE%E6%80%9D%E6%9B%B8%E8%BB%92%E3%80%91WTF%E7%9A%84%E6%9C%AA%E4%BE%86%E4%B8%96%E7%95%8C%E6%98%AF%E6%80%8E%E9%BA%BC%E5%9B%9E%E4%BA%8B%EF%BC%9F" TargetMode="External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GmuogkBR_Qg" TargetMode="External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iqqnYaF3w8&amp;vl=zh-TW" TargetMode="External"/><Relationship Id="rId1" Type="http://schemas.openxmlformats.org/officeDocument/2006/relationships/hyperlink" Target="http://technews.tw/2019/03/04/10-techs-predict-from-bill-gates/" TargetMode="External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B01103-8380-4FF5-9CC4-107EA685DBCF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BFC5BAC-4F3D-463E-A6DE-457DF1AFC5E3}">
      <dgm:prSet phldrT="[文字]" custT="1"/>
      <dgm:spPr/>
      <dgm:t>
        <a:bodyPr/>
        <a:lstStyle/>
        <a:p>
          <a:r>
            <a:rPr lang="zh-TW" altLang="en-US" sz="1600" b="1" dirty="0"/>
            <a:t>團隊合作</a:t>
          </a:r>
        </a:p>
      </dgm:t>
    </dgm:pt>
    <dgm:pt modelId="{F16299DF-1BB4-479F-A374-A62CFF24439F}" type="parTrans" cxnId="{C2B8BAD8-9166-4342-B173-AD71DDA8D860}">
      <dgm:prSet/>
      <dgm:spPr/>
      <dgm:t>
        <a:bodyPr/>
        <a:lstStyle/>
        <a:p>
          <a:endParaRPr lang="zh-TW" altLang="en-US"/>
        </a:p>
      </dgm:t>
    </dgm:pt>
    <dgm:pt modelId="{0F0CC7C4-C421-4555-BBEF-F489D68EAF66}" type="sibTrans" cxnId="{C2B8BAD8-9166-4342-B173-AD71DDA8D860}">
      <dgm:prSet custT="1"/>
      <dgm:spPr/>
      <dgm:t>
        <a:bodyPr/>
        <a:lstStyle/>
        <a:p>
          <a:r>
            <a:rPr lang="zh-TW" altLang="en-US" sz="2000" b="1" dirty="0"/>
            <a:t>思</a:t>
          </a:r>
          <a:r>
            <a:rPr lang="zh-TW" altLang="en-US" sz="1800" b="1" dirty="0"/>
            <a:t>辯溝通 </a:t>
          </a:r>
        </a:p>
      </dgm:t>
    </dgm:pt>
    <dgm:pt modelId="{0476D40F-28F2-4919-A121-3784BBBE1EB0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600" b="1" dirty="0">
              <a:solidFill>
                <a:srgbClr val="FFFFFF"/>
              </a:solidFill>
            </a:rPr>
            <a:t>核心能力</a:t>
          </a:r>
        </a:p>
      </dgm:t>
    </dgm:pt>
    <dgm:pt modelId="{A6581186-3B5B-41CB-BC59-F0F1E5F87E9D}" type="parTrans" cxnId="{6E266E60-A1D7-4B51-8EBE-1B04E84D49E0}">
      <dgm:prSet/>
      <dgm:spPr/>
      <dgm:t>
        <a:bodyPr/>
        <a:lstStyle/>
        <a:p>
          <a:endParaRPr lang="zh-TW" altLang="en-US"/>
        </a:p>
      </dgm:t>
    </dgm:pt>
    <dgm:pt modelId="{ECD93143-1F6B-4B9F-AB5C-C13A5E0608F9}" type="sibTrans" cxnId="{6E266E60-A1D7-4B51-8EBE-1B04E84D49E0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dirty="0"/>
            <a:t>創新思維</a:t>
          </a:r>
        </a:p>
      </dgm:t>
    </dgm:pt>
    <dgm:pt modelId="{820B9937-2AE0-4DD5-8E9D-162E35DC8C31}">
      <dgm:prSet phldrT="[文字]"/>
      <dgm:spPr/>
      <dgm:t>
        <a:bodyPr/>
        <a:lstStyle/>
        <a:p>
          <a:endParaRPr lang="zh-TW" altLang="en-US" dirty="0"/>
        </a:p>
      </dgm:t>
    </dgm:pt>
    <dgm:pt modelId="{D94FB7D0-6B40-497B-8AA8-BB5B2FB927DA}" type="parTrans" cxnId="{247023E9-0A6C-40F4-9659-20B2E2A5260E}">
      <dgm:prSet/>
      <dgm:spPr/>
      <dgm:t>
        <a:bodyPr/>
        <a:lstStyle/>
        <a:p>
          <a:endParaRPr lang="zh-TW" altLang="en-US"/>
        </a:p>
      </dgm:t>
    </dgm:pt>
    <dgm:pt modelId="{849D522B-9A85-45C9-A90D-616492A6B4FC}" type="sibTrans" cxnId="{247023E9-0A6C-40F4-9659-20B2E2A5260E}">
      <dgm:prSet/>
      <dgm:spPr/>
      <dgm:t>
        <a:bodyPr/>
        <a:lstStyle/>
        <a:p>
          <a:endParaRPr lang="zh-TW" altLang="en-US"/>
        </a:p>
      </dgm:t>
    </dgm:pt>
    <dgm:pt modelId="{FD5442DF-3405-47B1-8285-557476748CF2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600" b="1" dirty="0"/>
            <a:t>解決問題</a:t>
          </a:r>
        </a:p>
      </dgm:t>
    </dgm:pt>
    <dgm:pt modelId="{043443CD-B34F-46BD-B335-F5D5947EBD0A}" type="sibTrans" cxnId="{5BEEC71D-2B7E-4FCA-BD73-4581DA94E657}">
      <dgm:prSet custT="1"/>
      <dgm:spPr>
        <a:solidFill>
          <a:srgbClr val="0099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dirty="0"/>
            <a:t>自我反思</a:t>
          </a:r>
        </a:p>
      </dgm:t>
    </dgm:pt>
    <dgm:pt modelId="{FB1D6B43-45F9-478E-B87A-169367B83DCB}" type="parTrans" cxnId="{5BEEC71D-2B7E-4FCA-BD73-4581DA94E657}">
      <dgm:prSet/>
      <dgm:spPr/>
      <dgm:t>
        <a:bodyPr/>
        <a:lstStyle/>
        <a:p>
          <a:endParaRPr lang="zh-TW" altLang="en-US"/>
        </a:p>
      </dgm:t>
    </dgm:pt>
    <dgm:pt modelId="{B30EFC19-D423-408C-B759-347C66522EC6}" type="pres">
      <dgm:prSet presAssocID="{B4B01103-8380-4FF5-9CC4-107EA685DBC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3247BFC9-27B2-4A95-A799-552CA5B4887A}" type="pres">
      <dgm:prSet presAssocID="{1BFC5BAC-4F3D-463E-A6DE-457DF1AFC5E3}" presName="composite" presStyleCnt="0"/>
      <dgm:spPr/>
    </dgm:pt>
    <dgm:pt modelId="{1F9950FA-9584-42F0-A458-29EFB49957C2}" type="pres">
      <dgm:prSet presAssocID="{1BFC5BAC-4F3D-463E-A6DE-457DF1AFC5E3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713B43-E63A-4A52-B44D-547138D7EBA0}" type="pres">
      <dgm:prSet presAssocID="{1BFC5BAC-4F3D-463E-A6DE-457DF1AFC5E3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80C75A6-D3DD-47CE-ADEA-C961CB1E9BEF}" type="pres">
      <dgm:prSet presAssocID="{1BFC5BAC-4F3D-463E-A6DE-457DF1AFC5E3}" presName="BalanceSpacing" presStyleCnt="0"/>
      <dgm:spPr/>
    </dgm:pt>
    <dgm:pt modelId="{3F9E5D15-87BD-4E66-B47A-9D9CE17C8406}" type="pres">
      <dgm:prSet presAssocID="{1BFC5BAC-4F3D-463E-A6DE-457DF1AFC5E3}" presName="BalanceSpacing1" presStyleCnt="0"/>
      <dgm:spPr/>
    </dgm:pt>
    <dgm:pt modelId="{475AEBB3-A609-411C-BA59-0DBDEBBEE9EF}" type="pres">
      <dgm:prSet presAssocID="{0F0CC7C4-C421-4555-BBEF-F489D68EAF66}" presName="Accent1Text" presStyleLbl="node1" presStyleIdx="1" presStyleCnt="6" custLinFactY="69591" custLinFactNeighborX="1934" custLinFactNeighborY="100000"/>
      <dgm:spPr/>
      <dgm:t>
        <a:bodyPr/>
        <a:lstStyle/>
        <a:p>
          <a:endParaRPr lang="zh-TW" altLang="en-US"/>
        </a:p>
      </dgm:t>
    </dgm:pt>
    <dgm:pt modelId="{BB0A1BFA-A4A1-4C8E-829D-37A3317FA235}" type="pres">
      <dgm:prSet presAssocID="{0F0CC7C4-C421-4555-BBEF-F489D68EAF66}" presName="spaceBetweenRectangles" presStyleCnt="0"/>
      <dgm:spPr/>
    </dgm:pt>
    <dgm:pt modelId="{E462F42C-E023-4873-BD20-03357590189B}" type="pres">
      <dgm:prSet presAssocID="{0476D40F-28F2-4919-A121-3784BBBE1EB0}" presName="composite" presStyleCnt="0"/>
      <dgm:spPr/>
    </dgm:pt>
    <dgm:pt modelId="{806F0E4C-93DB-4719-B09F-9C971D402C98}" type="pres">
      <dgm:prSet presAssocID="{0476D40F-28F2-4919-A121-3784BBBE1EB0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2389E0-F850-4BCB-B09D-37A83617BC8F}" type="pres">
      <dgm:prSet presAssocID="{0476D40F-28F2-4919-A121-3784BBBE1EB0}" presName="Childtext1" presStyleLbl="revTx" presStyleIdx="1" presStyleCnt="3" custLinFactX="100000" custLinFactY="-100000" custLinFactNeighborX="129167" custLinFactNeighborY="-1125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D944DA-0062-40B9-A2BF-FF963F0630B6}" type="pres">
      <dgm:prSet presAssocID="{0476D40F-28F2-4919-A121-3784BBBE1EB0}" presName="BalanceSpacing" presStyleCnt="0"/>
      <dgm:spPr/>
    </dgm:pt>
    <dgm:pt modelId="{66E79BE5-27E0-4571-8B71-80651786B396}" type="pres">
      <dgm:prSet presAssocID="{0476D40F-28F2-4919-A121-3784BBBE1EB0}" presName="BalanceSpacing1" presStyleCnt="0"/>
      <dgm:spPr/>
    </dgm:pt>
    <dgm:pt modelId="{035ABD5E-CA65-47DA-9E8A-DCF694297735}" type="pres">
      <dgm:prSet presAssocID="{ECD93143-1F6B-4B9F-AB5C-C13A5E0608F9}" presName="Accent1Text" presStyleLbl="node1" presStyleIdx="3" presStyleCnt="6"/>
      <dgm:spPr/>
      <dgm:t>
        <a:bodyPr/>
        <a:lstStyle/>
        <a:p>
          <a:endParaRPr lang="zh-TW" altLang="en-US"/>
        </a:p>
      </dgm:t>
    </dgm:pt>
    <dgm:pt modelId="{0248D862-8208-43A6-A94E-9AD63DC0F979}" type="pres">
      <dgm:prSet presAssocID="{ECD93143-1F6B-4B9F-AB5C-C13A5E0608F9}" presName="spaceBetweenRectangles" presStyleCnt="0"/>
      <dgm:spPr/>
    </dgm:pt>
    <dgm:pt modelId="{23B96D7D-FEB6-4FFD-B3C6-2B23D0DB526E}" type="pres">
      <dgm:prSet presAssocID="{FD5442DF-3405-47B1-8285-557476748CF2}" presName="composite" presStyleCnt="0"/>
      <dgm:spPr/>
    </dgm:pt>
    <dgm:pt modelId="{F9C99A49-C05C-493E-91DF-5CEAB8CC9249}" type="pres">
      <dgm:prSet presAssocID="{FD5442DF-3405-47B1-8285-557476748CF2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245BAE-29C2-40D7-AB69-3248879ACA80}" type="pres">
      <dgm:prSet presAssocID="{FD5442DF-3405-47B1-8285-557476748CF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D5DE11C-9017-408A-AB90-6B6AA3178FD8}" type="pres">
      <dgm:prSet presAssocID="{FD5442DF-3405-47B1-8285-557476748CF2}" presName="BalanceSpacing" presStyleCnt="0"/>
      <dgm:spPr/>
    </dgm:pt>
    <dgm:pt modelId="{F87CF19B-0A39-4550-819B-1DE578CDF771}" type="pres">
      <dgm:prSet presAssocID="{FD5442DF-3405-47B1-8285-557476748CF2}" presName="BalanceSpacing1" presStyleCnt="0"/>
      <dgm:spPr/>
    </dgm:pt>
    <dgm:pt modelId="{2F143428-B2D7-4D18-B91E-3321E635F5BF}" type="pres">
      <dgm:prSet presAssocID="{043443CD-B34F-46BD-B335-F5D5947EBD0A}" presName="Accent1Text" presStyleLbl="node1" presStyleIdx="5" presStyleCnt="6" custLinFactNeighborX="-55635" custLinFactNeighborY="-84263"/>
      <dgm:spPr/>
      <dgm:t>
        <a:bodyPr/>
        <a:lstStyle/>
        <a:p>
          <a:endParaRPr lang="zh-TW" altLang="en-US"/>
        </a:p>
      </dgm:t>
    </dgm:pt>
  </dgm:ptLst>
  <dgm:cxnLst>
    <dgm:cxn modelId="{FFF8FB83-7A6E-4037-ACD1-218DC9CEA26C}" type="presOf" srcId="{B4B01103-8380-4FF5-9CC4-107EA685DBCF}" destId="{B30EFC19-D423-408C-B759-347C66522EC6}" srcOrd="0" destOrd="0" presId="urn:microsoft.com/office/officeart/2008/layout/AlternatingHexagons"/>
    <dgm:cxn modelId="{09C94B99-09A8-49F1-A711-B8EE109C7D88}" type="presOf" srcId="{ECD93143-1F6B-4B9F-AB5C-C13A5E0608F9}" destId="{035ABD5E-CA65-47DA-9E8A-DCF694297735}" srcOrd="0" destOrd="0" presId="urn:microsoft.com/office/officeart/2008/layout/AlternatingHexagons"/>
    <dgm:cxn modelId="{6E266E60-A1D7-4B51-8EBE-1B04E84D49E0}" srcId="{B4B01103-8380-4FF5-9CC4-107EA685DBCF}" destId="{0476D40F-28F2-4919-A121-3784BBBE1EB0}" srcOrd="1" destOrd="0" parTransId="{A6581186-3B5B-41CB-BC59-F0F1E5F87E9D}" sibTransId="{ECD93143-1F6B-4B9F-AB5C-C13A5E0608F9}"/>
    <dgm:cxn modelId="{6BAA9B9C-91A2-4F72-B12F-C73822FCA226}" type="presOf" srcId="{1BFC5BAC-4F3D-463E-A6DE-457DF1AFC5E3}" destId="{1F9950FA-9584-42F0-A458-29EFB49957C2}" srcOrd="0" destOrd="0" presId="urn:microsoft.com/office/officeart/2008/layout/AlternatingHexagons"/>
    <dgm:cxn modelId="{A64E6319-E5D5-4313-8734-9D6685CDB104}" type="presOf" srcId="{820B9937-2AE0-4DD5-8E9D-162E35DC8C31}" destId="{C62389E0-F850-4BCB-B09D-37A83617BC8F}" srcOrd="0" destOrd="0" presId="urn:microsoft.com/office/officeart/2008/layout/AlternatingHexagons"/>
    <dgm:cxn modelId="{E4B2935A-BE39-4A7E-8624-EA01FC1F096C}" type="presOf" srcId="{0476D40F-28F2-4919-A121-3784BBBE1EB0}" destId="{806F0E4C-93DB-4719-B09F-9C971D402C98}" srcOrd="0" destOrd="0" presId="urn:microsoft.com/office/officeart/2008/layout/AlternatingHexagons"/>
    <dgm:cxn modelId="{C2B8BAD8-9166-4342-B173-AD71DDA8D860}" srcId="{B4B01103-8380-4FF5-9CC4-107EA685DBCF}" destId="{1BFC5BAC-4F3D-463E-A6DE-457DF1AFC5E3}" srcOrd="0" destOrd="0" parTransId="{F16299DF-1BB4-479F-A374-A62CFF24439F}" sibTransId="{0F0CC7C4-C421-4555-BBEF-F489D68EAF66}"/>
    <dgm:cxn modelId="{247023E9-0A6C-40F4-9659-20B2E2A5260E}" srcId="{0476D40F-28F2-4919-A121-3784BBBE1EB0}" destId="{820B9937-2AE0-4DD5-8E9D-162E35DC8C31}" srcOrd="0" destOrd="0" parTransId="{D94FB7D0-6B40-497B-8AA8-BB5B2FB927DA}" sibTransId="{849D522B-9A85-45C9-A90D-616492A6B4FC}"/>
    <dgm:cxn modelId="{5BEEC71D-2B7E-4FCA-BD73-4581DA94E657}" srcId="{B4B01103-8380-4FF5-9CC4-107EA685DBCF}" destId="{FD5442DF-3405-47B1-8285-557476748CF2}" srcOrd="2" destOrd="0" parTransId="{FB1D6B43-45F9-478E-B87A-169367B83DCB}" sibTransId="{043443CD-B34F-46BD-B335-F5D5947EBD0A}"/>
    <dgm:cxn modelId="{F6702C8E-0273-4786-A242-0DBFCE90F951}" type="presOf" srcId="{FD5442DF-3405-47B1-8285-557476748CF2}" destId="{F9C99A49-C05C-493E-91DF-5CEAB8CC9249}" srcOrd="0" destOrd="0" presId="urn:microsoft.com/office/officeart/2008/layout/AlternatingHexagons"/>
    <dgm:cxn modelId="{F91C02A1-2628-4A0A-B142-735FB05064DD}" type="presOf" srcId="{0F0CC7C4-C421-4555-BBEF-F489D68EAF66}" destId="{475AEBB3-A609-411C-BA59-0DBDEBBEE9EF}" srcOrd="0" destOrd="0" presId="urn:microsoft.com/office/officeart/2008/layout/AlternatingHexagons"/>
    <dgm:cxn modelId="{7095A59C-32E6-4D2E-90DB-A54A35A57990}" type="presOf" srcId="{043443CD-B34F-46BD-B335-F5D5947EBD0A}" destId="{2F143428-B2D7-4D18-B91E-3321E635F5BF}" srcOrd="0" destOrd="0" presId="urn:microsoft.com/office/officeart/2008/layout/AlternatingHexagons"/>
    <dgm:cxn modelId="{C2F28E3E-F226-4CF8-B860-FFDBE5D121C0}" type="presParOf" srcId="{B30EFC19-D423-408C-B759-347C66522EC6}" destId="{3247BFC9-27B2-4A95-A799-552CA5B4887A}" srcOrd="0" destOrd="0" presId="urn:microsoft.com/office/officeart/2008/layout/AlternatingHexagons"/>
    <dgm:cxn modelId="{D7A1BE8D-5376-4E49-BC09-992760BEC0A9}" type="presParOf" srcId="{3247BFC9-27B2-4A95-A799-552CA5B4887A}" destId="{1F9950FA-9584-42F0-A458-29EFB49957C2}" srcOrd="0" destOrd="0" presId="urn:microsoft.com/office/officeart/2008/layout/AlternatingHexagons"/>
    <dgm:cxn modelId="{FEE3F447-7FF5-4DD4-BC63-8FDC4A73F147}" type="presParOf" srcId="{3247BFC9-27B2-4A95-A799-552CA5B4887A}" destId="{2D713B43-E63A-4A52-B44D-547138D7EBA0}" srcOrd="1" destOrd="0" presId="urn:microsoft.com/office/officeart/2008/layout/AlternatingHexagons"/>
    <dgm:cxn modelId="{A7F379D2-5A48-41C9-B4BA-79151E2B0B01}" type="presParOf" srcId="{3247BFC9-27B2-4A95-A799-552CA5B4887A}" destId="{C80C75A6-D3DD-47CE-ADEA-C961CB1E9BEF}" srcOrd="2" destOrd="0" presId="urn:microsoft.com/office/officeart/2008/layout/AlternatingHexagons"/>
    <dgm:cxn modelId="{2E69EFD7-6686-4621-83E6-4D81430F0CB7}" type="presParOf" srcId="{3247BFC9-27B2-4A95-A799-552CA5B4887A}" destId="{3F9E5D15-87BD-4E66-B47A-9D9CE17C8406}" srcOrd="3" destOrd="0" presId="urn:microsoft.com/office/officeart/2008/layout/AlternatingHexagons"/>
    <dgm:cxn modelId="{CB010033-9E47-44BF-B359-46D1D4FEAFA1}" type="presParOf" srcId="{3247BFC9-27B2-4A95-A799-552CA5B4887A}" destId="{475AEBB3-A609-411C-BA59-0DBDEBBEE9EF}" srcOrd="4" destOrd="0" presId="urn:microsoft.com/office/officeart/2008/layout/AlternatingHexagons"/>
    <dgm:cxn modelId="{ED7CD2F1-FFD2-4B37-9AD4-3E344CD42E0F}" type="presParOf" srcId="{B30EFC19-D423-408C-B759-347C66522EC6}" destId="{BB0A1BFA-A4A1-4C8E-829D-37A3317FA235}" srcOrd="1" destOrd="0" presId="urn:microsoft.com/office/officeart/2008/layout/AlternatingHexagons"/>
    <dgm:cxn modelId="{AD2A3311-E91F-484F-8EAC-46CA6D8DDE7C}" type="presParOf" srcId="{B30EFC19-D423-408C-B759-347C66522EC6}" destId="{E462F42C-E023-4873-BD20-03357590189B}" srcOrd="2" destOrd="0" presId="urn:microsoft.com/office/officeart/2008/layout/AlternatingHexagons"/>
    <dgm:cxn modelId="{7C987D55-C46B-40B6-91A1-686A7ACF5413}" type="presParOf" srcId="{E462F42C-E023-4873-BD20-03357590189B}" destId="{806F0E4C-93DB-4719-B09F-9C971D402C98}" srcOrd="0" destOrd="0" presId="urn:microsoft.com/office/officeart/2008/layout/AlternatingHexagons"/>
    <dgm:cxn modelId="{50022670-E9BC-4973-A6AB-C1115C23EA02}" type="presParOf" srcId="{E462F42C-E023-4873-BD20-03357590189B}" destId="{C62389E0-F850-4BCB-B09D-37A83617BC8F}" srcOrd="1" destOrd="0" presId="urn:microsoft.com/office/officeart/2008/layout/AlternatingHexagons"/>
    <dgm:cxn modelId="{B94A6451-C704-49AF-88CB-B6205EF25394}" type="presParOf" srcId="{E462F42C-E023-4873-BD20-03357590189B}" destId="{1ED944DA-0062-40B9-A2BF-FF963F0630B6}" srcOrd="2" destOrd="0" presId="urn:microsoft.com/office/officeart/2008/layout/AlternatingHexagons"/>
    <dgm:cxn modelId="{98F203AE-5374-4A38-BAAE-218B64CE843A}" type="presParOf" srcId="{E462F42C-E023-4873-BD20-03357590189B}" destId="{66E79BE5-27E0-4571-8B71-80651786B396}" srcOrd="3" destOrd="0" presId="urn:microsoft.com/office/officeart/2008/layout/AlternatingHexagons"/>
    <dgm:cxn modelId="{A0FBA52D-56CB-4983-98D3-A616224B3279}" type="presParOf" srcId="{E462F42C-E023-4873-BD20-03357590189B}" destId="{035ABD5E-CA65-47DA-9E8A-DCF694297735}" srcOrd="4" destOrd="0" presId="urn:microsoft.com/office/officeart/2008/layout/AlternatingHexagons"/>
    <dgm:cxn modelId="{71D6CEFA-D20F-4718-A54F-10CD58C71F73}" type="presParOf" srcId="{B30EFC19-D423-408C-B759-347C66522EC6}" destId="{0248D862-8208-43A6-A94E-9AD63DC0F979}" srcOrd="3" destOrd="0" presId="urn:microsoft.com/office/officeart/2008/layout/AlternatingHexagons"/>
    <dgm:cxn modelId="{DDC40FF0-6D56-40F8-819C-D40C7FCBE33A}" type="presParOf" srcId="{B30EFC19-D423-408C-B759-347C66522EC6}" destId="{23B96D7D-FEB6-4FFD-B3C6-2B23D0DB526E}" srcOrd="4" destOrd="0" presId="urn:microsoft.com/office/officeart/2008/layout/AlternatingHexagons"/>
    <dgm:cxn modelId="{F4E36E3D-3371-43DF-B70F-ABF53C68E090}" type="presParOf" srcId="{23B96D7D-FEB6-4FFD-B3C6-2B23D0DB526E}" destId="{F9C99A49-C05C-493E-91DF-5CEAB8CC9249}" srcOrd="0" destOrd="0" presId="urn:microsoft.com/office/officeart/2008/layout/AlternatingHexagons"/>
    <dgm:cxn modelId="{99DA9396-1422-4104-BDF4-72B5E81935E8}" type="presParOf" srcId="{23B96D7D-FEB6-4FFD-B3C6-2B23D0DB526E}" destId="{EF245BAE-29C2-40D7-AB69-3248879ACA80}" srcOrd="1" destOrd="0" presId="urn:microsoft.com/office/officeart/2008/layout/AlternatingHexagons"/>
    <dgm:cxn modelId="{18E73A22-1255-4DCF-A1EA-9741BA83BFBE}" type="presParOf" srcId="{23B96D7D-FEB6-4FFD-B3C6-2B23D0DB526E}" destId="{9D5DE11C-9017-408A-AB90-6B6AA3178FD8}" srcOrd="2" destOrd="0" presId="urn:microsoft.com/office/officeart/2008/layout/AlternatingHexagons"/>
    <dgm:cxn modelId="{43C7CA2F-D37C-455A-B957-F19CE64409ED}" type="presParOf" srcId="{23B96D7D-FEB6-4FFD-B3C6-2B23D0DB526E}" destId="{F87CF19B-0A39-4550-819B-1DE578CDF771}" srcOrd="3" destOrd="0" presId="urn:microsoft.com/office/officeart/2008/layout/AlternatingHexagons"/>
    <dgm:cxn modelId="{E974251B-6A55-44B8-B450-926026E7E200}" type="presParOf" srcId="{23B96D7D-FEB6-4FFD-B3C6-2B23D0DB526E}" destId="{2F143428-B2D7-4D18-B91E-3321E635F5B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A6A6FB26-4909-495E-9AA7-3571DB4F67B6}">
      <dgm:prSet custT="1"/>
      <dgm:spPr/>
      <dgm:t>
        <a:bodyPr/>
        <a:lstStyle/>
        <a:p>
          <a:r>
            <a:rPr lang="zh-TW" altLang="en-US" sz="2800" b="1" i="0" dirty="0" smtClean="0">
              <a:solidFill>
                <a:srgbClr val="0000FF"/>
              </a:solidFill>
            </a:rPr>
            <a:t>巧用科技</a:t>
          </a:r>
          <a:r>
            <a:rPr lang="en-US" altLang="zh-TW" sz="2800" b="0" i="0" dirty="0" smtClean="0"/>
            <a:t>--</a:t>
          </a:r>
          <a:r>
            <a:rPr lang="zh-TW" altLang="en-US" sz="2600" b="0" i="0" dirty="0" smtClean="0"/>
            <a:t>全球</a:t>
          </a:r>
          <a:r>
            <a:rPr lang="zh-TW" altLang="en-US" sz="2800" b="1" i="0" dirty="0" smtClean="0">
              <a:solidFill>
                <a:srgbClr val="FF0000"/>
              </a:solidFill>
            </a:rPr>
            <a:t>定位系統</a:t>
          </a:r>
          <a:r>
            <a:rPr lang="zh-TW" altLang="en-US" sz="2600" b="0" i="0" dirty="0" smtClean="0"/>
            <a:t>和</a:t>
          </a:r>
          <a:r>
            <a:rPr lang="zh-TW" altLang="en-US" sz="2800" b="1" i="0" dirty="0" smtClean="0">
              <a:solidFill>
                <a:srgbClr val="FF00FF"/>
              </a:solidFill>
            </a:rPr>
            <a:t>自動導航</a:t>
          </a:r>
          <a:r>
            <a:rPr lang="zh-TW" altLang="en-US" sz="2600" b="0" i="0" dirty="0" smtClean="0"/>
            <a:t>本身，就可以增加司機的供給量，因為即使是</a:t>
          </a:r>
          <a:r>
            <a:rPr lang="en-US" sz="2600" b="0" i="0" dirty="0" smtClean="0"/>
            <a:t>part-time</a:t>
          </a:r>
          <a:r>
            <a:rPr lang="zh-TW" altLang="en-US" sz="2600" b="0" i="0" dirty="0" smtClean="0"/>
            <a:t>司機也可以成功找到乘客，並在導航輔助下開到偏僻的地點。以往這種經驗只是屬於少數人，只有經驗豐富的司機，才知道低到目的地或是避開塞車的最佳路徑。</a:t>
          </a:r>
          <a:endParaRPr lang="zh-TW" altLang="en-US" sz="2600" dirty="0"/>
        </a:p>
      </dgm:t>
    </dgm:pt>
    <dgm:pt modelId="{0A07C2D4-AA3A-45CB-A8D7-4BAA951375CF}" type="parTrans" cxnId="{F34AE9F6-7196-489C-8971-B5F8471B5731}">
      <dgm:prSet/>
      <dgm:spPr/>
      <dgm:t>
        <a:bodyPr/>
        <a:lstStyle/>
        <a:p>
          <a:endParaRPr lang="zh-TW" altLang="en-US" sz="2800"/>
        </a:p>
      </dgm:t>
    </dgm:pt>
    <dgm:pt modelId="{1DD2BE7D-552C-4E67-932F-E115D9F8D813}" type="sibTrans" cxnId="{F34AE9F6-7196-489C-8971-B5F8471B5731}">
      <dgm:prSet/>
      <dgm:spPr/>
      <dgm:t>
        <a:bodyPr/>
        <a:lstStyle/>
        <a:p>
          <a:endParaRPr lang="zh-TW" altLang="en-US" sz="2800"/>
        </a:p>
      </dgm:t>
    </dgm:pt>
    <dgm:pt modelId="{F146F42D-0FD0-401E-9FAC-A716E1CBFEEA}">
      <dgm:prSet custT="1"/>
      <dgm:spPr/>
      <dgm:t>
        <a:bodyPr/>
        <a:lstStyle/>
        <a:p>
          <a:r>
            <a:rPr lang="zh-TW" altLang="en-US" sz="2600" b="0" i="0" dirty="0" smtClean="0"/>
            <a:t>有了</a:t>
          </a:r>
          <a:r>
            <a:rPr lang="zh-TW" altLang="en-US" sz="2800" b="1" i="0" dirty="0" smtClean="0">
              <a:solidFill>
                <a:srgbClr val="990099"/>
              </a:solidFill>
            </a:rPr>
            <a:t>智慧型手機</a:t>
          </a:r>
          <a:r>
            <a:rPr lang="zh-TW" altLang="en-US" sz="2600" b="0" i="0" dirty="0" smtClean="0"/>
            <a:t>和合適的</a:t>
          </a:r>
          <a:r>
            <a:rPr lang="zh-TW" altLang="en-US" sz="2800" b="1" i="0" dirty="0" smtClean="0">
              <a:solidFill>
                <a:srgbClr val="990099"/>
              </a:solidFill>
            </a:rPr>
            <a:t>應用程式</a:t>
          </a:r>
          <a:r>
            <a:rPr lang="zh-TW" altLang="en-US" sz="2600" b="0" i="0" dirty="0" smtClean="0"/>
            <a:t>，人人都具備了這種能力。像是</a:t>
          </a:r>
          <a:r>
            <a:rPr lang="en-US" sz="2600" b="0" i="0" dirty="0" err="1" smtClean="0"/>
            <a:t>uber</a:t>
          </a:r>
          <a:r>
            <a:rPr lang="zh-TW" altLang="en-US" sz="2600" b="0" i="0" dirty="0" smtClean="0"/>
            <a:t>這樣的平台企業，就巧妙的把這項技能外包給了現有的科技，提升了兼職司機原本沒有的能力，藉此滿足了</a:t>
          </a:r>
          <a:r>
            <a:rPr lang="zh-TW" altLang="en-US" sz="2600" b="1" i="0" dirty="0" smtClean="0">
              <a:solidFill>
                <a:srgbClr val="002060"/>
              </a:solidFill>
            </a:rPr>
            <a:t>市場的需求</a:t>
          </a:r>
          <a:r>
            <a:rPr lang="zh-TW" altLang="en-US" sz="2600" b="0" i="0" dirty="0" smtClean="0"/>
            <a:t>！</a:t>
          </a:r>
          <a:endParaRPr lang="en-US" altLang="zh-TW" sz="2600" dirty="0">
            <a:latin typeface="+mn-ea"/>
          </a:endParaRPr>
        </a:p>
      </dgm:t>
    </dgm:pt>
    <dgm:pt modelId="{0BB76CAB-6152-433D-A393-4EFDA53B097D}" type="parTrans" cxnId="{CF59562B-2EB6-47EF-814A-F1CCBBFAA685}">
      <dgm:prSet/>
      <dgm:spPr/>
      <dgm:t>
        <a:bodyPr/>
        <a:lstStyle/>
        <a:p>
          <a:endParaRPr lang="zh-TW" altLang="en-US" sz="2000"/>
        </a:p>
      </dgm:t>
    </dgm:pt>
    <dgm:pt modelId="{11854C04-7454-440B-BE17-DCFF3E0D4CF3}" type="sibTrans" cxnId="{CF59562B-2EB6-47EF-814A-F1CCBBFAA685}">
      <dgm:prSet/>
      <dgm:spPr/>
      <dgm:t>
        <a:bodyPr/>
        <a:lstStyle/>
        <a:p>
          <a:endParaRPr lang="zh-TW" altLang="en-US" sz="2000"/>
        </a:p>
      </dgm:t>
    </dgm:pt>
    <dgm:pt modelId="{C6655AFE-09E9-44A8-9C8C-9760A630ED9D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endParaRPr lang="en-US" altLang="zh-TW" sz="2800" dirty="0">
            <a:latin typeface="+mn-ea"/>
          </a:endParaRPr>
        </a:p>
      </dgm:t>
    </dgm:pt>
    <dgm:pt modelId="{49116A15-98E3-4F16-9534-61C125768F62}" type="parTrans" cxnId="{5BA55447-E328-421E-AF85-05F2A1A03E3E}">
      <dgm:prSet/>
      <dgm:spPr/>
      <dgm:t>
        <a:bodyPr/>
        <a:lstStyle/>
        <a:p>
          <a:endParaRPr lang="zh-TW" altLang="en-US"/>
        </a:p>
      </dgm:t>
    </dgm:pt>
    <dgm:pt modelId="{09AF176F-BCED-4FDE-940D-DAB1236D87F4}" type="sibTrans" cxnId="{5BA55447-E328-421E-AF85-05F2A1A03E3E}">
      <dgm:prSet/>
      <dgm:spPr/>
      <dgm:t>
        <a:bodyPr/>
        <a:lstStyle/>
        <a:p>
          <a:endParaRPr lang="zh-TW" altLang="en-US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0E5A432-C3DC-4C0E-8338-92BF8D245921}" type="pres">
      <dgm:prSet presAssocID="{A6A6FB26-4909-495E-9AA7-3571DB4F67B6}" presName="parentText" presStyleLbl="node1" presStyleIdx="0" presStyleCnt="2" custScaleY="119059" custLinFactY="-10959" custLinFactNeighborX="-29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F137D6-68AF-4C66-ACF4-C8A6911CD807}" type="pres">
      <dgm:prSet presAssocID="{1DD2BE7D-552C-4E67-932F-E115D9F8D813}" presName="spacer" presStyleCnt="0"/>
      <dgm:spPr/>
    </dgm:pt>
    <dgm:pt modelId="{D5C70F2C-6BBE-401E-A924-561B0776C3CA}" type="pres">
      <dgm:prSet presAssocID="{F146F42D-0FD0-401E-9FAC-A716E1CBFEEA}" presName="parentText" presStyleLbl="node1" presStyleIdx="1" presStyleCnt="2" custScaleY="103190" custLinFactNeighborX="-292" custLinFactNeighborY="7673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C01082-BF09-4C45-93B2-D2CB37F40384}" type="pres">
      <dgm:prSet presAssocID="{F146F42D-0FD0-401E-9FAC-A716E1CBFEE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34AE9F6-7196-489C-8971-B5F8471B5731}" srcId="{23934754-86E6-49F9-9C83-9AACD31FE6F5}" destId="{A6A6FB26-4909-495E-9AA7-3571DB4F67B6}" srcOrd="0" destOrd="0" parTransId="{0A07C2D4-AA3A-45CB-A8D7-4BAA951375CF}" sibTransId="{1DD2BE7D-552C-4E67-932F-E115D9F8D813}"/>
    <dgm:cxn modelId="{CF59562B-2EB6-47EF-814A-F1CCBBFAA685}" srcId="{23934754-86E6-49F9-9C83-9AACD31FE6F5}" destId="{F146F42D-0FD0-401E-9FAC-A716E1CBFEEA}" srcOrd="1" destOrd="0" parTransId="{0BB76CAB-6152-433D-A393-4EFDA53B097D}" sibTransId="{11854C04-7454-440B-BE17-DCFF3E0D4CF3}"/>
    <dgm:cxn modelId="{5BA55447-E328-421E-AF85-05F2A1A03E3E}" srcId="{F146F42D-0FD0-401E-9FAC-A716E1CBFEEA}" destId="{C6655AFE-09E9-44A8-9C8C-9760A630ED9D}" srcOrd="0" destOrd="0" parTransId="{49116A15-98E3-4F16-9534-61C125768F62}" sibTransId="{09AF176F-BCED-4FDE-940D-DAB1236D87F4}"/>
    <dgm:cxn modelId="{D8AEBA5F-7A31-49C0-85E2-2C54022C30CC}" type="presOf" srcId="{23934754-86E6-49F9-9C83-9AACD31FE6F5}" destId="{AF3330BE-A9CC-4139-829A-9C6825A5495D}" srcOrd="0" destOrd="0" presId="urn:microsoft.com/office/officeart/2005/8/layout/vList2"/>
    <dgm:cxn modelId="{10FD3862-EB67-420A-AD1C-C71BAE67B9E5}" type="presOf" srcId="{C6655AFE-09E9-44A8-9C8C-9760A630ED9D}" destId="{9AC01082-BF09-4C45-93B2-D2CB37F40384}" srcOrd="0" destOrd="0" presId="urn:microsoft.com/office/officeart/2005/8/layout/vList2"/>
    <dgm:cxn modelId="{FC8F3CCF-DE03-43E7-9AD7-B1EDA6F2EA14}" type="presOf" srcId="{A6A6FB26-4909-495E-9AA7-3571DB4F67B6}" destId="{B0E5A432-C3DC-4C0E-8338-92BF8D245921}" srcOrd="0" destOrd="0" presId="urn:microsoft.com/office/officeart/2005/8/layout/vList2"/>
    <dgm:cxn modelId="{71A88F3E-64BF-4E39-9212-490E454C8E63}" type="presOf" srcId="{F146F42D-0FD0-401E-9FAC-A716E1CBFEEA}" destId="{D5C70F2C-6BBE-401E-A924-561B0776C3CA}" srcOrd="0" destOrd="0" presId="urn:microsoft.com/office/officeart/2005/8/layout/vList2"/>
    <dgm:cxn modelId="{61B9E02E-5A9D-4E25-95B9-4F33916DBC4E}" type="presParOf" srcId="{AF3330BE-A9CC-4139-829A-9C6825A5495D}" destId="{B0E5A432-C3DC-4C0E-8338-92BF8D245921}" srcOrd="0" destOrd="0" presId="urn:microsoft.com/office/officeart/2005/8/layout/vList2"/>
    <dgm:cxn modelId="{15D425E8-45F2-4A85-A6AF-78D72B913DE7}" type="presParOf" srcId="{AF3330BE-A9CC-4139-829A-9C6825A5495D}" destId="{3CF137D6-68AF-4C66-ACF4-C8A6911CD807}" srcOrd="1" destOrd="0" presId="urn:microsoft.com/office/officeart/2005/8/layout/vList2"/>
    <dgm:cxn modelId="{D7414C56-D574-4559-A855-3C86C2FFB966}" type="presParOf" srcId="{AF3330BE-A9CC-4139-829A-9C6825A5495D}" destId="{D5C70F2C-6BBE-401E-A924-561B0776C3CA}" srcOrd="2" destOrd="0" presId="urn:microsoft.com/office/officeart/2005/8/layout/vList2"/>
    <dgm:cxn modelId="{898E7954-DC89-49F5-AC7B-3FFD8686A998}" type="presParOf" srcId="{AF3330BE-A9CC-4139-829A-9C6825A5495D}" destId="{9AC01082-BF09-4C45-93B2-D2CB37F4038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A6A6FB26-4909-495E-9AA7-3571DB4F67B6}">
      <dgm:prSet custT="1"/>
      <dgm:spPr/>
      <dgm:t>
        <a:bodyPr/>
        <a:lstStyle/>
        <a:p>
          <a:r>
            <a:rPr lang="zh-TW" altLang="en-US" sz="2800" b="1" dirty="0" smtClean="0">
              <a:solidFill>
                <a:srgbClr val="FF00FF"/>
              </a:solidFill>
              <a:latin typeface="+mn-ea"/>
            </a:rPr>
            <a:t>科技</a:t>
          </a:r>
          <a:r>
            <a:rPr lang="zh-TW" altLang="en-US" sz="2800" b="1" dirty="0" smtClean="0">
              <a:solidFill>
                <a:srgbClr val="990099"/>
              </a:solidFill>
              <a:latin typeface="+mn-ea"/>
            </a:rPr>
            <a:t>取代你  也讓你</a:t>
          </a:r>
          <a:r>
            <a:rPr lang="zh-TW" altLang="en-US" sz="2800" b="1" dirty="0" smtClean="0">
              <a:solidFill>
                <a:srgbClr val="0000FF"/>
              </a:solidFill>
              <a:latin typeface="+mn-ea"/>
            </a:rPr>
            <a:t>變強大</a:t>
          </a:r>
          <a:r>
            <a:rPr lang="zh-TW" altLang="en-US" sz="2800" b="1" dirty="0" smtClean="0">
              <a:solidFill>
                <a:srgbClr val="990099"/>
              </a:solidFill>
              <a:latin typeface="+mn-ea"/>
            </a:rPr>
            <a:t>。</a:t>
          </a:r>
          <a:endParaRPr lang="zh-TW" altLang="en-US" sz="2800" dirty="0"/>
        </a:p>
      </dgm:t>
    </dgm:pt>
    <dgm:pt modelId="{0A07C2D4-AA3A-45CB-A8D7-4BAA951375CF}" type="parTrans" cxnId="{F34AE9F6-7196-489C-8971-B5F8471B5731}">
      <dgm:prSet/>
      <dgm:spPr/>
      <dgm:t>
        <a:bodyPr/>
        <a:lstStyle/>
        <a:p>
          <a:endParaRPr lang="zh-TW" altLang="en-US" sz="2800"/>
        </a:p>
      </dgm:t>
    </dgm:pt>
    <dgm:pt modelId="{1DD2BE7D-552C-4E67-932F-E115D9F8D813}" type="sibTrans" cxnId="{F34AE9F6-7196-489C-8971-B5F8471B5731}">
      <dgm:prSet/>
      <dgm:spPr/>
      <dgm:t>
        <a:bodyPr/>
        <a:lstStyle/>
        <a:p>
          <a:endParaRPr lang="zh-TW" altLang="en-US" sz="2800"/>
        </a:p>
      </dgm:t>
    </dgm:pt>
    <dgm:pt modelId="{1E67790E-4DCE-4A63-BE54-F4B3F786330D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dirty="0" smtClean="0"/>
            <a:t>人工智慧。</a:t>
          </a:r>
          <a:endParaRPr lang="zh-TW" altLang="en-US" sz="2800" dirty="0"/>
        </a:p>
      </dgm:t>
    </dgm:pt>
    <dgm:pt modelId="{9559CB67-FC8A-4750-B10E-122E114A97F6}" type="parTrans" cxnId="{DA5F6EEC-9B99-4B17-96D9-6B0FDEFA1433}">
      <dgm:prSet/>
      <dgm:spPr/>
      <dgm:t>
        <a:bodyPr/>
        <a:lstStyle/>
        <a:p>
          <a:endParaRPr lang="zh-TW" altLang="en-US"/>
        </a:p>
      </dgm:t>
    </dgm:pt>
    <dgm:pt modelId="{4CB69224-39C4-4A09-97E5-BDC08FF2245B}" type="sibTrans" cxnId="{DA5F6EEC-9B99-4B17-96D9-6B0FDEFA1433}">
      <dgm:prSet/>
      <dgm:spPr/>
      <dgm:t>
        <a:bodyPr/>
        <a:lstStyle/>
        <a:p>
          <a:endParaRPr lang="zh-TW" altLang="en-US"/>
        </a:p>
      </dgm:t>
    </dgm:pt>
    <dgm:pt modelId="{88DF3B73-1AE9-4AF6-ABC3-04E664B72514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dirty="0" smtClean="0"/>
            <a:t>自動駕車。</a:t>
          </a:r>
          <a:r>
            <a:rPr lang="en-US" sz="1200" dirty="0" smtClean="0">
              <a:hlinkClick xmlns:r="http://schemas.openxmlformats.org/officeDocument/2006/relationships" r:id="rId1"/>
            </a:rPr>
            <a:t>https://www.youtube.com/watch?v=QR48BmyRdTE</a:t>
          </a:r>
          <a:r>
            <a:rPr lang="zh-TW" altLang="en-US" sz="1200" b="1" dirty="0" smtClean="0"/>
            <a:t> </a:t>
          </a:r>
          <a:endParaRPr lang="zh-TW" altLang="en-US" sz="2800" dirty="0"/>
        </a:p>
      </dgm:t>
    </dgm:pt>
    <dgm:pt modelId="{DEE9F1C7-2606-441F-8684-B0A41A304CA1}" type="parTrans" cxnId="{316F2811-66B8-4381-8AE0-056063919E10}">
      <dgm:prSet/>
      <dgm:spPr/>
      <dgm:t>
        <a:bodyPr/>
        <a:lstStyle/>
        <a:p>
          <a:endParaRPr lang="zh-TW" altLang="en-US"/>
        </a:p>
      </dgm:t>
    </dgm:pt>
    <dgm:pt modelId="{8EBB6EA5-20E1-4A50-A153-6D03617C52E0}" type="sibTrans" cxnId="{316F2811-66B8-4381-8AE0-056063919E10}">
      <dgm:prSet/>
      <dgm:spPr/>
      <dgm:t>
        <a:bodyPr/>
        <a:lstStyle/>
        <a:p>
          <a:endParaRPr lang="zh-TW" altLang="en-US"/>
        </a:p>
      </dgm:t>
    </dgm:pt>
    <dgm:pt modelId="{6CCB695F-F23E-40D9-B597-FE2046E78684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dirty="0" smtClean="0"/>
            <a:t>科技改變了世界。</a:t>
          </a:r>
          <a:endParaRPr lang="zh-TW" altLang="en-US" sz="2800" dirty="0"/>
        </a:p>
      </dgm:t>
    </dgm:pt>
    <dgm:pt modelId="{C8925BA5-5AE5-4017-8035-4F0F47C6D993}" type="parTrans" cxnId="{E4AE06B2-9D77-46E9-BDD2-54535C5E67F5}">
      <dgm:prSet/>
      <dgm:spPr/>
      <dgm:t>
        <a:bodyPr/>
        <a:lstStyle/>
        <a:p>
          <a:endParaRPr lang="zh-TW" altLang="en-US"/>
        </a:p>
      </dgm:t>
    </dgm:pt>
    <dgm:pt modelId="{5737996D-3629-4297-97AC-40FD893EF1A1}" type="sibTrans" cxnId="{E4AE06B2-9D77-46E9-BDD2-54535C5E67F5}">
      <dgm:prSet/>
      <dgm:spPr/>
      <dgm:t>
        <a:bodyPr/>
        <a:lstStyle/>
        <a:p>
          <a:endParaRPr lang="zh-TW" altLang="en-US"/>
        </a:p>
      </dgm:t>
    </dgm:pt>
    <dgm:pt modelId="{9D7EB420-CE14-4289-94D8-CA32DA5A5922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dirty="0" smtClean="0">
              <a:solidFill>
                <a:schemeClr val="tx1"/>
              </a:solidFill>
              <a:latin typeface="+mn-ea"/>
            </a:rPr>
            <a:t> </a:t>
          </a:r>
          <a:r>
            <a:rPr lang="en-US" altLang="zh-TW" sz="2800" b="1" dirty="0" smtClean="0">
              <a:solidFill>
                <a:schemeClr val="tx1"/>
              </a:solidFill>
              <a:latin typeface="+mn-ea"/>
            </a:rPr>
            <a:t>Google </a:t>
          </a:r>
          <a:r>
            <a:rPr lang="zh-TW" altLang="en-US" sz="2800" b="1" dirty="0" smtClean="0">
              <a:solidFill>
                <a:schemeClr val="tx1"/>
              </a:solidFill>
              <a:latin typeface="+mn-ea"/>
            </a:rPr>
            <a:t>的人工智慧</a:t>
          </a:r>
          <a:r>
            <a:rPr lang="en-US" altLang="zh-TW" sz="2800" b="1" dirty="0" err="1" smtClean="0">
              <a:solidFill>
                <a:schemeClr val="tx1"/>
              </a:solidFill>
              <a:latin typeface="+mn-ea"/>
            </a:rPr>
            <a:t>AlphaGo</a:t>
          </a:r>
          <a:r>
            <a:rPr lang="zh-TW" altLang="en-US" sz="2800" b="1" dirty="0" smtClean="0">
              <a:solidFill>
                <a:schemeClr val="tx1"/>
              </a:solidFill>
              <a:latin typeface="+mn-ea"/>
            </a:rPr>
            <a:t>打敗最強棋手。</a:t>
          </a:r>
          <a:r>
            <a:rPr lang="en-US" sz="1200" dirty="0" smtClean="0">
              <a:hlinkClick xmlns:r="http://schemas.openxmlformats.org/officeDocument/2006/relationships" r:id="rId2"/>
            </a:rPr>
            <a:t>https://www.youtube.com/watch?v=IgFGsWiPqXQ</a:t>
          </a:r>
          <a:endParaRPr lang="zh-TW" altLang="en-US" sz="1200" dirty="0"/>
        </a:p>
      </dgm:t>
    </dgm:pt>
    <dgm:pt modelId="{EE16842B-CA78-40B1-BD58-84D73834019A}" type="parTrans" cxnId="{550E87A4-F3C8-4056-9F23-0EB47FD49B59}">
      <dgm:prSet/>
      <dgm:spPr/>
      <dgm:t>
        <a:bodyPr/>
        <a:lstStyle/>
        <a:p>
          <a:endParaRPr lang="zh-TW" altLang="en-US"/>
        </a:p>
      </dgm:t>
    </dgm:pt>
    <dgm:pt modelId="{67BA460A-1391-4E4D-825D-B63783A09B30}" type="sibTrans" cxnId="{550E87A4-F3C8-4056-9F23-0EB47FD49B59}">
      <dgm:prSet/>
      <dgm:spPr/>
      <dgm:t>
        <a:bodyPr/>
        <a:lstStyle/>
        <a:p>
          <a:endParaRPr lang="zh-TW" altLang="en-US"/>
        </a:p>
      </dgm:t>
    </dgm:pt>
    <dgm:pt modelId="{31D9E944-F5B6-4F57-8562-9F1BAE5585C1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0" i="0" dirty="0" smtClean="0"/>
            <a:t>智慧汽車</a:t>
          </a:r>
          <a:r>
            <a:rPr lang="zh-TW" altLang="en-US" sz="2800" b="1" dirty="0" smtClean="0"/>
            <a:t>。</a:t>
          </a:r>
          <a:endParaRPr lang="zh-TW" altLang="en-US" sz="2800" dirty="0"/>
        </a:p>
      </dgm:t>
    </dgm:pt>
    <dgm:pt modelId="{5008D223-7624-4260-A560-79B16ACF4C79}" type="parTrans" cxnId="{47ACC660-34A1-4886-8D5D-FE2D6760EE02}">
      <dgm:prSet/>
      <dgm:spPr/>
      <dgm:t>
        <a:bodyPr/>
        <a:lstStyle/>
        <a:p>
          <a:endParaRPr lang="zh-TW" altLang="en-US"/>
        </a:p>
      </dgm:t>
    </dgm:pt>
    <dgm:pt modelId="{481EA6CD-B8F3-4B0C-832D-6CA8CE37716B}" type="sibTrans" cxnId="{47ACC660-34A1-4886-8D5D-FE2D6760EE02}">
      <dgm:prSet/>
      <dgm:spPr/>
      <dgm:t>
        <a:bodyPr/>
        <a:lstStyle/>
        <a:p>
          <a:endParaRPr lang="zh-TW" altLang="en-US"/>
        </a:p>
      </dgm:t>
    </dgm:pt>
    <dgm:pt modelId="{F0CF4A7E-A77B-4A9B-8EE1-24C73FAF3E1A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800" b="0" i="0" dirty="0" smtClean="0"/>
            <a:t>5G</a:t>
          </a:r>
          <a:r>
            <a:rPr lang="zh-TW" altLang="en-US" sz="2800" b="0" i="0" dirty="0" smtClean="0"/>
            <a:t>的應用</a:t>
          </a:r>
          <a:r>
            <a:rPr lang="zh-TW" altLang="en-US" sz="2800" b="1" dirty="0" smtClean="0"/>
            <a:t>。</a:t>
          </a:r>
          <a:endParaRPr lang="zh-TW" altLang="en-US" sz="2800" dirty="0"/>
        </a:p>
      </dgm:t>
    </dgm:pt>
    <dgm:pt modelId="{7B165CDB-2FE8-42D8-8DA0-A49B7D6BEA34}" type="parTrans" cxnId="{DD05C8E1-1AB6-4CD3-B54C-977C9CB17428}">
      <dgm:prSet/>
      <dgm:spPr/>
      <dgm:t>
        <a:bodyPr/>
        <a:lstStyle/>
        <a:p>
          <a:endParaRPr lang="zh-TW" altLang="en-US"/>
        </a:p>
      </dgm:t>
    </dgm:pt>
    <dgm:pt modelId="{9848F993-F4DF-4FB3-B99E-761EE8DA84EA}" type="sibTrans" cxnId="{DD05C8E1-1AB6-4CD3-B54C-977C9CB17428}">
      <dgm:prSet/>
      <dgm:spPr/>
      <dgm:t>
        <a:bodyPr/>
        <a:lstStyle/>
        <a:p>
          <a:endParaRPr lang="zh-TW" altLang="en-US"/>
        </a:p>
      </dgm:t>
    </dgm:pt>
    <dgm:pt modelId="{50749A5F-735B-41D1-A09F-9138AB7F0821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dirty="0" smtClean="0"/>
            <a:t>半導體</a:t>
          </a:r>
          <a:r>
            <a:rPr lang="zh-TW" altLang="en-US" sz="2800" b="1" dirty="0" smtClean="0"/>
            <a:t>。</a:t>
          </a:r>
          <a:endParaRPr lang="zh-TW" altLang="en-US" sz="2800" dirty="0"/>
        </a:p>
      </dgm:t>
    </dgm:pt>
    <dgm:pt modelId="{2329B62A-095D-43A8-A78D-4D218D91C09A}" type="parTrans" cxnId="{3C6155CC-FEF2-4A9F-A9DD-1903CEAF561B}">
      <dgm:prSet/>
      <dgm:spPr/>
      <dgm:t>
        <a:bodyPr/>
        <a:lstStyle/>
        <a:p>
          <a:endParaRPr lang="zh-TW" altLang="en-US"/>
        </a:p>
      </dgm:t>
    </dgm:pt>
    <dgm:pt modelId="{2D7FC7A1-8DB5-4A90-B141-C43287C8BD09}" type="sibTrans" cxnId="{3C6155CC-FEF2-4A9F-A9DD-1903CEAF561B}">
      <dgm:prSet/>
      <dgm:spPr/>
      <dgm:t>
        <a:bodyPr/>
        <a:lstStyle/>
        <a:p>
          <a:endParaRPr lang="zh-TW" altLang="en-US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0E5A432-C3DC-4C0E-8338-92BF8D245921}" type="pres">
      <dgm:prSet presAssocID="{A6A6FB26-4909-495E-9AA7-3571DB4F67B6}" presName="parentText" presStyleLbl="node1" presStyleIdx="0" presStyleCnt="1" custScaleY="140713" custLinFactNeighborX="507" custLinFactNeighborY="-1206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F46D99-F861-40D6-9D8B-7F45730FCE43}" type="pres">
      <dgm:prSet presAssocID="{A6A6FB26-4909-495E-9AA7-3571DB4F67B6}" presName="childText" presStyleLbl="revTx" presStyleIdx="0" presStyleCnt="1" custScaleY="12581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D05C8E1-1AB6-4CD3-B54C-977C9CB17428}" srcId="{A6A6FB26-4909-495E-9AA7-3571DB4F67B6}" destId="{F0CF4A7E-A77B-4A9B-8EE1-24C73FAF3E1A}" srcOrd="5" destOrd="0" parTransId="{7B165CDB-2FE8-42D8-8DA0-A49B7D6BEA34}" sibTransId="{9848F993-F4DF-4FB3-B99E-761EE8DA84EA}"/>
    <dgm:cxn modelId="{550E87A4-F3C8-4056-9F23-0EB47FD49B59}" srcId="{A6A6FB26-4909-495E-9AA7-3571DB4F67B6}" destId="{9D7EB420-CE14-4289-94D8-CA32DA5A5922}" srcOrd="0" destOrd="0" parTransId="{EE16842B-CA78-40B1-BD58-84D73834019A}" sibTransId="{67BA460A-1391-4E4D-825D-B63783A09B30}"/>
    <dgm:cxn modelId="{25811D9C-4784-4638-B139-1FD96CBF730B}" type="presOf" srcId="{6CCB695F-F23E-40D9-B597-FE2046E78684}" destId="{D2F46D99-F861-40D6-9D8B-7F45730FCE43}" srcOrd="0" destOrd="3" presId="urn:microsoft.com/office/officeart/2005/8/layout/vList2"/>
    <dgm:cxn modelId="{316F2811-66B8-4381-8AE0-056063919E10}" srcId="{A6A6FB26-4909-495E-9AA7-3571DB4F67B6}" destId="{88DF3B73-1AE9-4AF6-ABC3-04E664B72514}" srcOrd="2" destOrd="0" parTransId="{DEE9F1C7-2606-441F-8684-B0A41A304CA1}" sibTransId="{8EBB6EA5-20E1-4A50-A153-6D03617C52E0}"/>
    <dgm:cxn modelId="{E8FCE9CF-6D92-4D73-A86D-F0D6163ACDE3}" type="presOf" srcId="{1E67790E-4DCE-4A63-BE54-F4B3F786330D}" destId="{D2F46D99-F861-40D6-9D8B-7F45730FCE43}" srcOrd="0" destOrd="1" presId="urn:microsoft.com/office/officeart/2005/8/layout/vList2"/>
    <dgm:cxn modelId="{E4AE06B2-9D77-46E9-BDD2-54535C5E67F5}" srcId="{A6A6FB26-4909-495E-9AA7-3571DB4F67B6}" destId="{6CCB695F-F23E-40D9-B597-FE2046E78684}" srcOrd="3" destOrd="0" parTransId="{C8925BA5-5AE5-4017-8035-4F0F47C6D993}" sibTransId="{5737996D-3629-4297-97AC-40FD893EF1A1}"/>
    <dgm:cxn modelId="{3C6155CC-FEF2-4A9F-A9DD-1903CEAF561B}" srcId="{A6A6FB26-4909-495E-9AA7-3571DB4F67B6}" destId="{50749A5F-735B-41D1-A09F-9138AB7F0821}" srcOrd="6" destOrd="0" parTransId="{2329B62A-095D-43A8-A78D-4D218D91C09A}" sibTransId="{2D7FC7A1-8DB5-4A90-B141-C43287C8BD09}"/>
    <dgm:cxn modelId="{47ACC660-34A1-4886-8D5D-FE2D6760EE02}" srcId="{A6A6FB26-4909-495E-9AA7-3571DB4F67B6}" destId="{31D9E944-F5B6-4F57-8562-9F1BAE5585C1}" srcOrd="4" destOrd="0" parTransId="{5008D223-7624-4260-A560-79B16ACF4C79}" sibTransId="{481EA6CD-B8F3-4B0C-832D-6CA8CE37716B}"/>
    <dgm:cxn modelId="{DA5F6EEC-9B99-4B17-96D9-6B0FDEFA1433}" srcId="{A6A6FB26-4909-495E-9AA7-3571DB4F67B6}" destId="{1E67790E-4DCE-4A63-BE54-F4B3F786330D}" srcOrd="1" destOrd="0" parTransId="{9559CB67-FC8A-4750-B10E-122E114A97F6}" sibTransId="{4CB69224-39C4-4A09-97E5-BDC08FF2245B}"/>
    <dgm:cxn modelId="{F593F005-D8FE-40C4-B0C7-B8C893F9408F}" type="presOf" srcId="{31D9E944-F5B6-4F57-8562-9F1BAE5585C1}" destId="{D2F46D99-F861-40D6-9D8B-7F45730FCE43}" srcOrd="0" destOrd="4" presId="urn:microsoft.com/office/officeart/2005/8/layout/vList2"/>
    <dgm:cxn modelId="{94B6B68F-5311-479A-9CDE-38CE1324EE24}" type="presOf" srcId="{23934754-86E6-49F9-9C83-9AACD31FE6F5}" destId="{AF3330BE-A9CC-4139-829A-9C6825A5495D}" srcOrd="0" destOrd="0" presId="urn:microsoft.com/office/officeart/2005/8/layout/vList2"/>
    <dgm:cxn modelId="{0D544936-01E5-4D2B-B1B9-63B039428AE6}" type="presOf" srcId="{F0CF4A7E-A77B-4A9B-8EE1-24C73FAF3E1A}" destId="{D2F46D99-F861-40D6-9D8B-7F45730FCE43}" srcOrd="0" destOrd="5" presId="urn:microsoft.com/office/officeart/2005/8/layout/vList2"/>
    <dgm:cxn modelId="{F34AE9F6-7196-489C-8971-B5F8471B5731}" srcId="{23934754-86E6-49F9-9C83-9AACD31FE6F5}" destId="{A6A6FB26-4909-495E-9AA7-3571DB4F67B6}" srcOrd="0" destOrd="0" parTransId="{0A07C2D4-AA3A-45CB-A8D7-4BAA951375CF}" sibTransId="{1DD2BE7D-552C-4E67-932F-E115D9F8D813}"/>
    <dgm:cxn modelId="{1A869EA0-8629-461D-8E46-45F6F026C36C}" type="presOf" srcId="{88DF3B73-1AE9-4AF6-ABC3-04E664B72514}" destId="{D2F46D99-F861-40D6-9D8B-7F45730FCE43}" srcOrd="0" destOrd="2" presId="urn:microsoft.com/office/officeart/2005/8/layout/vList2"/>
    <dgm:cxn modelId="{BC99DCB2-C0E3-4FC3-A05A-510263A0ED3A}" type="presOf" srcId="{9D7EB420-CE14-4289-94D8-CA32DA5A5922}" destId="{D2F46D99-F861-40D6-9D8B-7F45730FCE43}" srcOrd="0" destOrd="0" presId="urn:microsoft.com/office/officeart/2005/8/layout/vList2"/>
    <dgm:cxn modelId="{ED52DE59-806F-47E9-9AB7-58C5795C1B02}" type="presOf" srcId="{A6A6FB26-4909-495E-9AA7-3571DB4F67B6}" destId="{B0E5A432-C3DC-4C0E-8338-92BF8D245921}" srcOrd="0" destOrd="0" presId="urn:microsoft.com/office/officeart/2005/8/layout/vList2"/>
    <dgm:cxn modelId="{F2DEFE9E-5C63-42BF-BBF7-82A33EB8365F}" type="presOf" srcId="{50749A5F-735B-41D1-A09F-9138AB7F0821}" destId="{D2F46D99-F861-40D6-9D8B-7F45730FCE43}" srcOrd="0" destOrd="6" presId="urn:microsoft.com/office/officeart/2005/8/layout/vList2"/>
    <dgm:cxn modelId="{F49F6FDA-39F9-4205-AB75-B8C7C1836D9A}" type="presParOf" srcId="{AF3330BE-A9CC-4139-829A-9C6825A5495D}" destId="{B0E5A432-C3DC-4C0E-8338-92BF8D245921}" srcOrd="0" destOrd="0" presId="urn:microsoft.com/office/officeart/2005/8/layout/vList2"/>
    <dgm:cxn modelId="{80B8DF6E-12BD-48D3-BF70-1882CDF8742E}" type="presParOf" srcId="{AF3330BE-A9CC-4139-829A-9C6825A5495D}" destId="{D2F46D99-F861-40D6-9D8B-7F45730FCE4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62AE35BA-3E5C-46B8-9A82-EDEC51130333}">
      <dgm:prSet custT="1"/>
      <dgm:spPr/>
      <dgm:t>
        <a:bodyPr/>
        <a:lstStyle/>
        <a:p>
          <a:r>
            <a:rPr lang="zh-TW" altLang="en-US" sz="2800" b="1" dirty="0" smtClean="0">
              <a:solidFill>
                <a:srgbClr val="FF00FF"/>
              </a:solidFill>
              <a:latin typeface="+mn-ea"/>
            </a:rPr>
            <a:t>獨角獸</a:t>
          </a:r>
          <a:r>
            <a:rPr lang="zh-TW" altLang="en-US" sz="2800" b="1" dirty="0" smtClean="0">
              <a:solidFill>
                <a:srgbClr val="990099"/>
              </a:solidFill>
              <a:latin typeface="+mn-ea"/>
            </a:rPr>
            <a:t>。特點－</a:t>
          </a:r>
          <a:r>
            <a:rPr lang="zh-TW" altLang="en-US" sz="2800" b="1" dirty="0" smtClean="0">
              <a:solidFill>
                <a:srgbClr val="0000FF"/>
              </a:solidFill>
              <a:latin typeface="+mn-ea"/>
            </a:rPr>
            <a:t>創造價值</a:t>
          </a:r>
          <a:endParaRPr lang="en-US" altLang="zh-TW" sz="2800" b="1" dirty="0">
            <a:solidFill>
              <a:srgbClr val="0000FF"/>
            </a:solidFill>
            <a:latin typeface="+mn-ea"/>
          </a:endParaRPr>
        </a:p>
      </dgm:t>
    </dgm:pt>
    <dgm:pt modelId="{916029F3-6976-442B-9B91-15E98A9BCA3F}" type="parTrans" cxnId="{56B7897C-05F9-4C3A-A00E-774961CAFDDA}">
      <dgm:prSet/>
      <dgm:spPr/>
      <dgm:t>
        <a:bodyPr/>
        <a:lstStyle/>
        <a:p>
          <a:endParaRPr lang="zh-TW" altLang="en-US"/>
        </a:p>
      </dgm:t>
    </dgm:pt>
    <dgm:pt modelId="{7D4C5EA5-A207-4F9B-8628-938230FD0BCB}" type="sibTrans" cxnId="{56B7897C-05F9-4C3A-A00E-774961CAFDDA}">
      <dgm:prSet/>
      <dgm:spPr/>
      <dgm:t>
        <a:bodyPr/>
        <a:lstStyle/>
        <a:p>
          <a:endParaRPr lang="zh-TW" altLang="en-US"/>
        </a:p>
      </dgm:t>
    </dgm:pt>
    <dgm:pt modelId="{94BC2957-CB01-4638-8D93-28C0E6BE4F3B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dirty="0" smtClean="0">
              <a:latin typeface="+mn-ea"/>
            </a:rPr>
            <a:t>Ｌ</a:t>
          </a:r>
          <a:r>
            <a:rPr lang="en-US" altLang="zh-TW" sz="2800" b="1" dirty="0" err="1" smtClean="0">
              <a:latin typeface="+mn-ea"/>
            </a:rPr>
            <a:t>inux</a:t>
          </a:r>
          <a:r>
            <a:rPr lang="zh-TW" altLang="en-US" sz="2800" b="1" dirty="0" smtClean="0">
              <a:latin typeface="+mn-ea"/>
            </a:rPr>
            <a:t>作業系統。</a:t>
          </a:r>
          <a:endParaRPr lang="en-US" altLang="zh-TW" sz="2800" b="1" dirty="0">
            <a:latin typeface="+mn-ea"/>
          </a:endParaRPr>
        </a:p>
      </dgm:t>
    </dgm:pt>
    <dgm:pt modelId="{3389AE97-83E4-4395-A1D0-E6F557388E1C}" type="parTrans" cxnId="{9D4731BF-D6E5-450F-ADEA-88D59773317A}">
      <dgm:prSet/>
      <dgm:spPr/>
      <dgm:t>
        <a:bodyPr/>
        <a:lstStyle/>
        <a:p>
          <a:endParaRPr lang="zh-TW" altLang="en-US"/>
        </a:p>
      </dgm:t>
    </dgm:pt>
    <dgm:pt modelId="{A5E43AFA-C7DC-414E-8C33-33EF71341233}" type="sibTrans" cxnId="{9D4731BF-D6E5-450F-ADEA-88D59773317A}">
      <dgm:prSet/>
      <dgm:spPr/>
      <dgm:t>
        <a:bodyPr/>
        <a:lstStyle/>
        <a:p>
          <a:endParaRPr lang="zh-TW" altLang="en-US"/>
        </a:p>
      </dgm:t>
    </dgm:pt>
    <dgm:pt modelId="{D6FFCDF3-A864-47C5-83DF-8B2FEBAD7BFB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dirty="0" smtClean="0"/>
            <a:t>全球資訊網。 </a:t>
          </a:r>
          <a:endParaRPr lang="en-US" altLang="zh-TW" sz="2800" b="1" dirty="0">
            <a:latin typeface="+mn-ea"/>
          </a:endParaRPr>
        </a:p>
      </dgm:t>
    </dgm:pt>
    <dgm:pt modelId="{9AD5E7D0-42EC-4069-A02B-18C3FDCAD182}" type="parTrans" cxnId="{F470B95F-03C9-4AAF-9FF2-29A12349D417}">
      <dgm:prSet/>
      <dgm:spPr/>
      <dgm:t>
        <a:bodyPr/>
        <a:lstStyle/>
        <a:p>
          <a:endParaRPr lang="zh-TW" altLang="en-US"/>
        </a:p>
      </dgm:t>
    </dgm:pt>
    <dgm:pt modelId="{5EDAFA5B-1616-45DD-A2A4-A39A00AC4960}" type="sibTrans" cxnId="{F470B95F-03C9-4AAF-9FF2-29A12349D417}">
      <dgm:prSet/>
      <dgm:spPr/>
      <dgm:t>
        <a:bodyPr/>
        <a:lstStyle/>
        <a:p>
          <a:endParaRPr lang="zh-TW" altLang="en-US"/>
        </a:p>
      </dgm:t>
    </dgm:pt>
    <dgm:pt modelId="{06DF847C-823E-40DB-B4A3-C640DC773418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altLang="zh-TW" sz="2800" b="1" dirty="0" smtClean="0">
              <a:solidFill>
                <a:srgbClr val="FFC000"/>
              </a:solidFill>
            </a:rPr>
            <a:t>Google</a:t>
          </a:r>
          <a:r>
            <a:rPr lang="zh-TW" altLang="en-US" sz="2800" b="1" dirty="0" smtClean="0">
              <a:solidFill>
                <a:srgbClr val="FFC000"/>
              </a:solidFill>
            </a:rPr>
            <a:t>地圖</a:t>
          </a:r>
          <a:r>
            <a:rPr lang="en-US" sz="1200" b="1" dirty="0" smtClean="0">
              <a:hlinkClick xmlns:r="http://schemas.openxmlformats.org/officeDocument/2006/relationships" r:id="rId1"/>
            </a:rPr>
            <a:t>https://</a:t>
          </a:r>
          <a:r>
            <a:rPr lang="en-US" sz="1200" dirty="0" smtClean="0">
              <a:hlinkClick xmlns:r="http://schemas.openxmlformats.org/officeDocument/2006/relationships" r:id="rId1"/>
            </a:rPr>
            <a:t>www.youtube.com/watch?v=j8e-UJvVE7o</a:t>
          </a:r>
          <a:endParaRPr lang="en-US" altLang="zh-TW" sz="1200" b="1" dirty="0">
            <a:latin typeface="+mn-ea"/>
          </a:endParaRPr>
        </a:p>
      </dgm:t>
    </dgm:pt>
    <dgm:pt modelId="{3315EBA8-68B0-43F4-9ABD-9B4C70E50283}" type="parTrans" cxnId="{1150100B-44EF-435A-A86B-CC2FF9C293D5}">
      <dgm:prSet/>
      <dgm:spPr/>
      <dgm:t>
        <a:bodyPr/>
        <a:lstStyle/>
        <a:p>
          <a:endParaRPr lang="zh-TW" altLang="en-US"/>
        </a:p>
      </dgm:t>
    </dgm:pt>
    <dgm:pt modelId="{94517BB7-6E5A-4D65-A82B-16D73508530A}" type="sibTrans" cxnId="{1150100B-44EF-435A-A86B-CC2FF9C293D5}">
      <dgm:prSet/>
      <dgm:spPr/>
      <dgm:t>
        <a:bodyPr/>
        <a:lstStyle/>
        <a:p>
          <a:endParaRPr lang="zh-TW" altLang="en-US"/>
        </a:p>
      </dgm:t>
    </dgm:pt>
    <dgm:pt modelId="{D8B2557D-7C3C-44C4-BCAE-656F5302F3C4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altLang="zh-TW" sz="2800" b="1" dirty="0" smtClean="0">
              <a:latin typeface="+mn-ea"/>
            </a:rPr>
            <a:t>iPhone</a:t>
          </a:r>
          <a:endParaRPr lang="en-US" altLang="zh-TW" sz="2800" b="1" dirty="0">
            <a:latin typeface="+mn-ea"/>
          </a:endParaRPr>
        </a:p>
      </dgm:t>
    </dgm:pt>
    <dgm:pt modelId="{6C70AD24-0BA2-4EE4-B9F0-C0B8048EA818}" type="parTrans" cxnId="{279634CE-D23B-46DC-B44A-3D5E602605F7}">
      <dgm:prSet/>
      <dgm:spPr/>
      <dgm:t>
        <a:bodyPr/>
        <a:lstStyle/>
        <a:p>
          <a:endParaRPr lang="zh-TW" altLang="en-US"/>
        </a:p>
      </dgm:t>
    </dgm:pt>
    <dgm:pt modelId="{5EA3F8A3-997F-4BA4-9ADE-4CF0D30477F1}" type="sibTrans" cxnId="{279634CE-D23B-46DC-B44A-3D5E602605F7}">
      <dgm:prSet/>
      <dgm:spPr/>
      <dgm:t>
        <a:bodyPr/>
        <a:lstStyle/>
        <a:p>
          <a:endParaRPr lang="zh-TW" altLang="en-US"/>
        </a:p>
      </dgm:t>
    </dgm:pt>
    <dgm:pt modelId="{C01E5A3B-F85D-433E-9B56-6A2D29C9FC2A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dirty="0" smtClean="0">
              <a:latin typeface="+mn-ea"/>
            </a:rPr>
            <a:t>人工智慧</a:t>
          </a:r>
          <a:endParaRPr lang="en-US" altLang="zh-TW" sz="2800" b="1" dirty="0">
            <a:latin typeface="+mn-ea"/>
          </a:endParaRPr>
        </a:p>
      </dgm:t>
    </dgm:pt>
    <dgm:pt modelId="{CB1D6552-7B40-48C4-9747-C2DBB5FEDAB4}" type="parTrans" cxnId="{4B9EAA4F-17F0-4799-8EA6-223B03504B40}">
      <dgm:prSet/>
      <dgm:spPr/>
      <dgm:t>
        <a:bodyPr/>
        <a:lstStyle/>
        <a:p>
          <a:endParaRPr lang="zh-TW" altLang="en-US"/>
        </a:p>
      </dgm:t>
    </dgm:pt>
    <dgm:pt modelId="{70C6BC25-B98F-4A77-9BD4-2A1A4EB8F12A}" type="sibTrans" cxnId="{4B9EAA4F-17F0-4799-8EA6-223B03504B40}">
      <dgm:prSet/>
      <dgm:spPr/>
      <dgm:t>
        <a:bodyPr/>
        <a:lstStyle/>
        <a:p>
          <a:endParaRPr lang="zh-TW" altLang="en-US"/>
        </a:p>
      </dgm:t>
    </dgm:pt>
    <dgm:pt modelId="{E7990446-392B-4D13-9D1F-A2F3361AF99C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dirty="0" smtClean="0">
              <a:latin typeface="+mn-ea"/>
            </a:rPr>
            <a:t>雷射眼科手術</a:t>
          </a:r>
          <a:endParaRPr lang="en-US" altLang="zh-TW" sz="2800" b="1" dirty="0">
            <a:latin typeface="+mn-ea"/>
          </a:endParaRPr>
        </a:p>
      </dgm:t>
    </dgm:pt>
    <dgm:pt modelId="{6F955336-9F00-4F2F-8ACE-42E49B445499}" type="parTrans" cxnId="{F965031B-F0E7-4C96-B36A-AAB0869892E3}">
      <dgm:prSet/>
      <dgm:spPr/>
      <dgm:t>
        <a:bodyPr/>
        <a:lstStyle/>
        <a:p>
          <a:endParaRPr lang="zh-TW" altLang="en-US"/>
        </a:p>
      </dgm:t>
    </dgm:pt>
    <dgm:pt modelId="{9BBD6793-3EDF-4B21-8B58-B4D18E448FEA}" type="sibTrans" cxnId="{F965031B-F0E7-4C96-B36A-AAB0869892E3}">
      <dgm:prSet/>
      <dgm:spPr/>
      <dgm:t>
        <a:bodyPr/>
        <a:lstStyle/>
        <a:p>
          <a:endParaRPr lang="zh-TW" altLang="en-US"/>
        </a:p>
      </dgm:t>
    </dgm:pt>
    <dgm:pt modelId="{B21B95E0-91E1-4296-986A-4E1E0F4905E4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dirty="0" smtClean="0">
              <a:latin typeface="+mn-ea"/>
            </a:rPr>
            <a:t>捲距診斷視訊</a:t>
          </a:r>
          <a:endParaRPr lang="en-US" altLang="zh-TW" sz="2800" b="1" dirty="0">
            <a:latin typeface="+mn-ea"/>
          </a:endParaRPr>
        </a:p>
      </dgm:t>
    </dgm:pt>
    <dgm:pt modelId="{AF99C176-C52F-437F-839F-B94ED728B9FA}" type="parTrans" cxnId="{570115D5-8C83-48A3-96BD-95CED3DFE09A}">
      <dgm:prSet/>
      <dgm:spPr/>
      <dgm:t>
        <a:bodyPr/>
        <a:lstStyle/>
        <a:p>
          <a:endParaRPr lang="zh-TW" altLang="en-US"/>
        </a:p>
      </dgm:t>
    </dgm:pt>
    <dgm:pt modelId="{98CD516E-2543-4E11-AFE4-5D2AF1026139}" type="sibTrans" cxnId="{570115D5-8C83-48A3-96BD-95CED3DFE09A}">
      <dgm:prSet/>
      <dgm:spPr/>
      <dgm:t>
        <a:bodyPr/>
        <a:lstStyle/>
        <a:p>
          <a:endParaRPr lang="zh-TW" altLang="en-US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AFFB62-6B8C-45C5-AEF8-895C64618038}" type="pres">
      <dgm:prSet presAssocID="{62AE35BA-3E5C-46B8-9A82-EDEC51130333}" presName="parentText" presStyleLbl="node1" presStyleIdx="0" presStyleCnt="1" custScaleY="72616" custLinFactNeighborY="-610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E99E3C-E899-4C05-B7C1-41D6B5D24D58}" type="pres">
      <dgm:prSet presAssocID="{62AE35BA-3E5C-46B8-9A82-EDEC51130333}" presName="childText" presStyleLbl="revTx" presStyleIdx="0" presStyleCnt="1" custScaleY="1221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08BADA5-B783-431B-8C03-04F6A4461E2F}" type="presOf" srcId="{23934754-86E6-49F9-9C83-9AACD31FE6F5}" destId="{AF3330BE-A9CC-4139-829A-9C6825A5495D}" srcOrd="0" destOrd="0" presId="urn:microsoft.com/office/officeart/2005/8/layout/vList2"/>
    <dgm:cxn modelId="{B5A82036-5458-4105-BCBD-A0F92F2A0B76}" type="presOf" srcId="{B21B95E0-91E1-4296-986A-4E1E0F4905E4}" destId="{20E99E3C-E899-4C05-B7C1-41D6B5D24D58}" srcOrd="0" destOrd="6" presId="urn:microsoft.com/office/officeart/2005/8/layout/vList2"/>
    <dgm:cxn modelId="{B4A31160-D649-4BFF-AD85-48ED4B46BF40}" type="presOf" srcId="{D6FFCDF3-A864-47C5-83DF-8B2FEBAD7BFB}" destId="{20E99E3C-E899-4C05-B7C1-41D6B5D24D58}" srcOrd="0" destOrd="1" presId="urn:microsoft.com/office/officeart/2005/8/layout/vList2"/>
    <dgm:cxn modelId="{34C5B0E1-A175-4BDE-97DA-A55519FD21FB}" type="presOf" srcId="{D8B2557D-7C3C-44C4-BCAE-656F5302F3C4}" destId="{20E99E3C-E899-4C05-B7C1-41D6B5D24D58}" srcOrd="0" destOrd="3" presId="urn:microsoft.com/office/officeart/2005/8/layout/vList2"/>
    <dgm:cxn modelId="{0A491AA9-7634-4D9B-B2C4-DF92C3BA2FC4}" type="presOf" srcId="{E7990446-392B-4D13-9D1F-A2F3361AF99C}" destId="{20E99E3C-E899-4C05-B7C1-41D6B5D24D58}" srcOrd="0" destOrd="5" presId="urn:microsoft.com/office/officeart/2005/8/layout/vList2"/>
    <dgm:cxn modelId="{F965031B-F0E7-4C96-B36A-AAB0869892E3}" srcId="{62AE35BA-3E5C-46B8-9A82-EDEC51130333}" destId="{E7990446-392B-4D13-9D1F-A2F3361AF99C}" srcOrd="5" destOrd="0" parTransId="{6F955336-9F00-4F2F-8ACE-42E49B445499}" sibTransId="{9BBD6793-3EDF-4B21-8B58-B4D18E448FEA}"/>
    <dgm:cxn modelId="{958A014D-6825-4CB5-8E80-2449778FF463}" type="presOf" srcId="{06DF847C-823E-40DB-B4A3-C640DC773418}" destId="{20E99E3C-E899-4C05-B7C1-41D6B5D24D58}" srcOrd="0" destOrd="2" presId="urn:microsoft.com/office/officeart/2005/8/layout/vList2"/>
    <dgm:cxn modelId="{F470B95F-03C9-4AAF-9FF2-29A12349D417}" srcId="{62AE35BA-3E5C-46B8-9A82-EDEC51130333}" destId="{D6FFCDF3-A864-47C5-83DF-8B2FEBAD7BFB}" srcOrd="1" destOrd="0" parTransId="{9AD5E7D0-42EC-4069-A02B-18C3FDCAD182}" sibTransId="{5EDAFA5B-1616-45DD-A2A4-A39A00AC4960}"/>
    <dgm:cxn modelId="{1150100B-44EF-435A-A86B-CC2FF9C293D5}" srcId="{62AE35BA-3E5C-46B8-9A82-EDEC51130333}" destId="{06DF847C-823E-40DB-B4A3-C640DC773418}" srcOrd="2" destOrd="0" parTransId="{3315EBA8-68B0-43F4-9ABD-9B4C70E50283}" sibTransId="{94517BB7-6E5A-4D65-A82B-16D73508530A}"/>
    <dgm:cxn modelId="{4B9EAA4F-17F0-4799-8EA6-223B03504B40}" srcId="{62AE35BA-3E5C-46B8-9A82-EDEC51130333}" destId="{C01E5A3B-F85D-433E-9B56-6A2D29C9FC2A}" srcOrd="4" destOrd="0" parTransId="{CB1D6552-7B40-48C4-9747-C2DBB5FEDAB4}" sibTransId="{70C6BC25-B98F-4A77-9BD4-2A1A4EB8F12A}"/>
    <dgm:cxn modelId="{279634CE-D23B-46DC-B44A-3D5E602605F7}" srcId="{62AE35BA-3E5C-46B8-9A82-EDEC51130333}" destId="{D8B2557D-7C3C-44C4-BCAE-656F5302F3C4}" srcOrd="3" destOrd="0" parTransId="{6C70AD24-0BA2-4EE4-B9F0-C0B8048EA818}" sibTransId="{5EA3F8A3-997F-4BA4-9ADE-4CF0D30477F1}"/>
    <dgm:cxn modelId="{4826B41D-CC3F-4805-B158-4A76BAB00DBD}" type="presOf" srcId="{C01E5A3B-F85D-433E-9B56-6A2D29C9FC2A}" destId="{20E99E3C-E899-4C05-B7C1-41D6B5D24D58}" srcOrd="0" destOrd="4" presId="urn:microsoft.com/office/officeart/2005/8/layout/vList2"/>
    <dgm:cxn modelId="{570115D5-8C83-48A3-96BD-95CED3DFE09A}" srcId="{62AE35BA-3E5C-46B8-9A82-EDEC51130333}" destId="{B21B95E0-91E1-4296-986A-4E1E0F4905E4}" srcOrd="6" destOrd="0" parTransId="{AF99C176-C52F-437F-839F-B94ED728B9FA}" sibTransId="{98CD516E-2543-4E11-AFE4-5D2AF1026139}"/>
    <dgm:cxn modelId="{9D4731BF-D6E5-450F-ADEA-88D59773317A}" srcId="{62AE35BA-3E5C-46B8-9A82-EDEC51130333}" destId="{94BC2957-CB01-4638-8D93-28C0E6BE4F3B}" srcOrd="0" destOrd="0" parTransId="{3389AE97-83E4-4395-A1D0-E6F557388E1C}" sibTransId="{A5E43AFA-C7DC-414E-8C33-33EF71341233}"/>
    <dgm:cxn modelId="{778F05B3-9F1D-4818-9BCD-CC6EBF9F465F}" type="presOf" srcId="{62AE35BA-3E5C-46B8-9A82-EDEC51130333}" destId="{7AAFFB62-6B8C-45C5-AEF8-895C64618038}" srcOrd="0" destOrd="0" presId="urn:microsoft.com/office/officeart/2005/8/layout/vList2"/>
    <dgm:cxn modelId="{56B7897C-05F9-4C3A-A00E-774961CAFDDA}" srcId="{23934754-86E6-49F9-9C83-9AACD31FE6F5}" destId="{62AE35BA-3E5C-46B8-9A82-EDEC51130333}" srcOrd="0" destOrd="0" parTransId="{916029F3-6976-442B-9B91-15E98A9BCA3F}" sibTransId="{7D4C5EA5-A207-4F9B-8628-938230FD0BCB}"/>
    <dgm:cxn modelId="{78FDA2E3-587C-4BE1-88B8-0EDA73A8D4C3}" type="presOf" srcId="{94BC2957-CB01-4638-8D93-28C0E6BE4F3B}" destId="{20E99E3C-E899-4C05-B7C1-41D6B5D24D58}" srcOrd="0" destOrd="0" presId="urn:microsoft.com/office/officeart/2005/8/layout/vList2"/>
    <dgm:cxn modelId="{6BC254C5-18F0-4E58-B565-682996AD8BDF}" type="presParOf" srcId="{AF3330BE-A9CC-4139-829A-9C6825A5495D}" destId="{7AAFFB62-6B8C-45C5-AEF8-895C64618038}" srcOrd="0" destOrd="0" presId="urn:microsoft.com/office/officeart/2005/8/layout/vList2"/>
    <dgm:cxn modelId="{70913CF3-2199-424D-B50B-097B8DB1B91D}" type="presParOf" srcId="{AF3330BE-A9CC-4139-829A-9C6825A5495D}" destId="{20E99E3C-E899-4C05-B7C1-41D6B5D24D5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A6A6FB26-4909-495E-9AA7-3571DB4F67B6}">
      <dgm:prSet custT="1"/>
      <dgm:spPr/>
      <dgm:t>
        <a:bodyPr/>
        <a:lstStyle/>
        <a:p>
          <a:pPr>
            <a:lnSpc>
              <a:spcPts val="3400"/>
            </a:lnSpc>
          </a:pPr>
          <a:r>
            <a:rPr lang="zh-TW" altLang="en-US" sz="2800" b="0" i="0" dirty="0" smtClean="0"/>
            <a:t>只要拿出</a:t>
          </a:r>
          <a:r>
            <a:rPr lang="zh-TW" altLang="en-US" sz="2800" b="1" i="0" dirty="0" smtClean="0">
              <a:solidFill>
                <a:srgbClr val="990099"/>
              </a:solidFill>
            </a:rPr>
            <a:t>手機</a:t>
          </a:r>
          <a:r>
            <a:rPr lang="zh-TW" altLang="en-US" sz="2800" b="0" i="0" dirty="0" smtClean="0"/>
            <a:t>，很多事情都能</a:t>
          </a:r>
          <a:r>
            <a:rPr lang="zh-TW" altLang="en-US" sz="2800" b="1" i="0" dirty="0" smtClean="0">
              <a:solidFill>
                <a:srgbClr val="FF00FF"/>
              </a:solidFill>
            </a:rPr>
            <a:t>搞定</a:t>
          </a:r>
          <a:r>
            <a:rPr lang="zh-TW" altLang="en-US" sz="2800" b="0" i="0" dirty="0" smtClean="0"/>
            <a:t>，包括通訊、上網、聽歌、看影片、玩遊戲、行動支付等等，在全球各大都市叫車、訂房、訂機票，全都不是問題，宅在家裡也能輕鬆叫外賣，還能追蹤送餐進度。</a:t>
          </a:r>
          <a:endParaRPr lang="zh-TW" altLang="en-US" sz="2400" dirty="0"/>
        </a:p>
      </dgm:t>
    </dgm:pt>
    <dgm:pt modelId="{0A07C2D4-AA3A-45CB-A8D7-4BAA951375CF}" type="parTrans" cxnId="{F34AE9F6-7196-489C-8971-B5F8471B5731}">
      <dgm:prSet/>
      <dgm:spPr/>
      <dgm:t>
        <a:bodyPr/>
        <a:lstStyle/>
        <a:p>
          <a:endParaRPr lang="zh-TW" altLang="en-US" sz="2400"/>
        </a:p>
      </dgm:t>
    </dgm:pt>
    <dgm:pt modelId="{1DD2BE7D-552C-4E67-932F-E115D9F8D813}" type="sibTrans" cxnId="{F34AE9F6-7196-489C-8971-B5F8471B5731}">
      <dgm:prSet/>
      <dgm:spPr/>
      <dgm:t>
        <a:bodyPr/>
        <a:lstStyle/>
        <a:p>
          <a:endParaRPr lang="zh-TW" altLang="en-US" sz="2400"/>
        </a:p>
      </dgm:t>
    </dgm:pt>
    <dgm:pt modelId="{B99E004D-8834-4089-8FA6-03EA20AD50EA}">
      <dgm:prSet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zh-TW" altLang="en-US" sz="2400" dirty="0"/>
        </a:p>
      </dgm:t>
    </dgm:pt>
    <dgm:pt modelId="{0CD43C86-A561-44E8-A551-3A9EACB852F3}" type="parTrans" cxnId="{9C8379E4-CA71-4645-854F-36B977E5F1AF}">
      <dgm:prSet/>
      <dgm:spPr/>
      <dgm:t>
        <a:bodyPr/>
        <a:lstStyle/>
        <a:p>
          <a:endParaRPr lang="zh-TW" altLang="en-US" sz="2400"/>
        </a:p>
      </dgm:t>
    </dgm:pt>
    <dgm:pt modelId="{10E52832-9467-4822-B974-2C82188309E5}" type="sibTrans" cxnId="{9C8379E4-CA71-4645-854F-36B977E5F1AF}">
      <dgm:prSet/>
      <dgm:spPr/>
      <dgm:t>
        <a:bodyPr/>
        <a:lstStyle/>
        <a:p>
          <a:endParaRPr lang="zh-TW" altLang="en-US" sz="2400"/>
        </a:p>
      </dgm:t>
    </dgm:pt>
    <dgm:pt modelId="{7FF3F63E-02C4-42AC-9048-B07D29213069}">
      <dgm:prSet custT="1"/>
      <dgm:spPr/>
      <dgm:t>
        <a:bodyPr/>
        <a:lstStyle/>
        <a:p>
          <a:r>
            <a:rPr lang="zh-TW" altLang="en-US" sz="2000" b="0" i="0" dirty="0" smtClean="0"/>
            <a:t>歐萊禮媒體（</a:t>
          </a:r>
          <a:r>
            <a:rPr lang="en-US" sz="2000" b="0" i="0" dirty="0" smtClean="0"/>
            <a:t>O'Reilly Media）</a:t>
          </a:r>
          <a:r>
            <a:rPr lang="zh-TW" altLang="en-US" sz="2000" b="0" i="0" dirty="0" smtClean="0"/>
            <a:t>創辦人提姆．歐萊禮（</a:t>
          </a:r>
          <a:r>
            <a:rPr lang="en-US" sz="2000" b="0" i="0" dirty="0" smtClean="0"/>
            <a:t>Tim O'Reilly）</a:t>
          </a:r>
          <a:r>
            <a:rPr lang="zh-TW" altLang="en-US" sz="2000" b="0" i="0" dirty="0" smtClean="0"/>
            <a:t>的</a:t>
          </a:r>
          <a:r>
            <a:rPr lang="en-US" altLang="zh-TW" sz="2000" b="0" i="0" dirty="0" smtClean="0"/>
            <a:t>《</a:t>
          </a:r>
          <a:r>
            <a:rPr lang="zh-TW" altLang="en-US" sz="2000" b="0" i="0" dirty="0" smtClean="0">
              <a:hlinkClick xmlns:r="http://schemas.openxmlformats.org/officeDocument/2006/relationships" r:id="rId1" tooltip="未來地圖：對工作、商業、經濟全新樣貌， 正確的理解與該有的行動"/>
            </a:rPr>
            <a:t>未來地圖：對工作、商業、經濟全新樣貌， 正確的理解與該有的行動</a:t>
          </a:r>
          <a:r>
            <a:rPr lang="en-US" altLang="zh-TW" sz="2000" b="0" i="0" dirty="0" smtClean="0"/>
            <a:t>》</a:t>
          </a:r>
          <a:r>
            <a:rPr lang="zh-TW" altLang="en-US" sz="2000" b="0" i="0" dirty="0" smtClean="0"/>
            <a:t>（</a:t>
          </a:r>
          <a:r>
            <a:rPr lang="en-US" sz="2000" b="0" i="0" dirty="0" smtClean="0"/>
            <a:t>WTF?: What's the Future and Why It's Up to Us）</a:t>
          </a:r>
          <a:r>
            <a:rPr lang="zh-TW" altLang="en-US" sz="2000" b="0" i="0" dirty="0" smtClean="0"/>
            <a:t>就是要告訴我們，</a:t>
          </a:r>
          <a:r>
            <a:rPr lang="zh-TW" altLang="en-US" sz="2400" b="1" i="0" dirty="0" smtClean="0">
              <a:solidFill>
                <a:srgbClr val="FF00FF"/>
              </a:solidFill>
            </a:rPr>
            <a:t>別再用舊地圖在未來尋找方向</a:t>
          </a:r>
          <a:r>
            <a:rPr lang="zh-TW" altLang="en-US" sz="2000" b="0" i="0" dirty="0" smtClean="0"/>
            <a:t>了。</a:t>
          </a:r>
          <a:endParaRPr lang="zh-TW" altLang="en-US" sz="2000" dirty="0"/>
        </a:p>
      </dgm:t>
    </dgm:pt>
    <dgm:pt modelId="{B86F26E7-2B64-4C5A-A8F6-BADB403D6D00}" type="parTrans" cxnId="{CFF7D85D-097B-4733-9A19-DD04AE0E389D}">
      <dgm:prSet/>
      <dgm:spPr/>
      <dgm:t>
        <a:bodyPr/>
        <a:lstStyle/>
        <a:p>
          <a:endParaRPr lang="zh-TW" altLang="en-US" sz="2400"/>
        </a:p>
      </dgm:t>
    </dgm:pt>
    <dgm:pt modelId="{E5129F47-A3CB-433B-A4DA-07921D1208A0}" type="sibTrans" cxnId="{CFF7D85D-097B-4733-9A19-DD04AE0E389D}">
      <dgm:prSet/>
      <dgm:spPr/>
      <dgm:t>
        <a:bodyPr/>
        <a:lstStyle/>
        <a:p>
          <a:endParaRPr lang="zh-TW" altLang="en-US" sz="2400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0E5A432-C3DC-4C0E-8338-92BF8D245921}" type="pres">
      <dgm:prSet presAssocID="{A6A6FB26-4909-495E-9AA7-3571DB4F67B6}" presName="parentText" presStyleLbl="node1" presStyleIdx="0" presStyleCnt="2" custLinFactNeighborX="-1282" custLinFactNeighborY="-3115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469908-35D4-42FC-BEEE-9B17D049631C}" type="pres">
      <dgm:prSet presAssocID="{A6A6FB26-4909-495E-9AA7-3571DB4F67B6}" presName="childText" presStyleLbl="revTx" presStyleIdx="0" presStyleCnt="1" custScaleY="1160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B1FC85-F25A-4B8D-93A1-E709AC9C0824}" type="pres">
      <dgm:prSet presAssocID="{7FF3F63E-02C4-42AC-9048-B07D29213069}" presName="parentText" presStyleLbl="node1" presStyleIdx="1" presStyleCnt="2" custScaleY="102469" custLinFactNeighborX="-1282" custLinFactNeighborY="-5207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34AE9F6-7196-489C-8971-B5F8471B5731}" srcId="{23934754-86E6-49F9-9C83-9AACD31FE6F5}" destId="{A6A6FB26-4909-495E-9AA7-3571DB4F67B6}" srcOrd="0" destOrd="0" parTransId="{0A07C2D4-AA3A-45CB-A8D7-4BAA951375CF}" sibTransId="{1DD2BE7D-552C-4E67-932F-E115D9F8D813}"/>
    <dgm:cxn modelId="{9C8379E4-CA71-4645-854F-36B977E5F1AF}" srcId="{A6A6FB26-4909-495E-9AA7-3571DB4F67B6}" destId="{B99E004D-8834-4089-8FA6-03EA20AD50EA}" srcOrd="0" destOrd="0" parTransId="{0CD43C86-A561-44E8-A551-3A9EACB852F3}" sibTransId="{10E52832-9467-4822-B974-2C82188309E5}"/>
    <dgm:cxn modelId="{CA9ABFE3-3936-4FD9-BA97-D4861C15557D}" type="presOf" srcId="{23934754-86E6-49F9-9C83-9AACD31FE6F5}" destId="{AF3330BE-A9CC-4139-829A-9C6825A5495D}" srcOrd="0" destOrd="0" presId="urn:microsoft.com/office/officeart/2005/8/layout/vList2"/>
    <dgm:cxn modelId="{EAD61F8F-1193-442B-B09F-5B20FBB43892}" type="presOf" srcId="{7FF3F63E-02C4-42AC-9048-B07D29213069}" destId="{B6B1FC85-F25A-4B8D-93A1-E709AC9C0824}" srcOrd="0" destOrd="0" presId="urn:microsoft.com/office/officeart/2005/8/layout/vList2"/>
    <dgm:cxn modelId="{64C8247C-4DA8-40EF-AB7B-453883D80365}" type="presOf" srcId="{A6A6FB26-4909-495E-9AA7-3571DB4F67B6}" destId="{B0E5A432-C3DC-4C0E-8338-92BF8D245921}" srcOrd="0" destOrd="0" presId="urn:microsoft.com/office/officeart/2005/8/layout/vList2"/>
    <dgm:cxn modelId="{CFF7D85D-097B-4733-9A19-DD04AE0E389D}" srcId="{23934754-86E6-49F9-9C83-9AACD31FE6F5}" destId="{7FF3F63E-02C4-42AC-9048-B07D29213069}" srcOrd="1" destOrd="0" parTransId="{B86F26E7-2B64-4C5A-A8F6-BADB403D6D00}" sibTransId="{E5129F47-A3CB-433B-A4DA-07921D1208A0}"/>
    <dgm:cxn modelId="{E9DCBDD0-5799-4B9A-B281-904C447CCC10}" type="presOf" srcId="{B99E004D-8834-4089-8FA6-03EA20AD50EA}" destId="{5D469908-35D4-42FC-BEEE-9B17D049631C}" srcOrd="0" destOrd="0" presId="urn:microsoft.com/office/officeart/2005/8/layout/vList2"/>
    <dgm:cxn modelId="{6B5CEE78-3734-4A42-BE53-D30F1FBF648C}" type="presParOf" srcId="{AF3330BE-A9CC-4139-829A-9C6825A5495D}" destId="{B0E5A432-C3DC-4C0E-8338-92BF8D245921}" srcOrd="0" destOrd="0" presId="urn:microsoft.com/office/officeart/2005/8/layout/vList2"/>
    <dgm:cxn modelId="{6D7FEE1C-C51F-4101-9405-6B1BCF7CC593}" type="presParOf" srcId="{AF3330BE-A9CC-4139-829A-9C6825A5495D}" destId="{5D469908-35D4-42FC-BEEE-9B17D049631C}" srcOrd="1" destOrd="0" presId="urn:microsoft.com/office/officeart/2005/8/layout/vList2"/>
    <dgm:cxn modelId="{739AC701-7587-4CF7-BFE5-72051F3D6EF3}" type="presParOf" srcId="{AF3330BE-A9CC-4139-829A-9C6825A5495D}" destId="{B6B1FC85-F25A-4B8D-93A1-E709AC9C082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3750B3B-4408-43A1-9915-10279B557C90}">
      <dgm:prSet/>
      <dgm:spPr/>
      <dgm:t>
        <a:bodyPr/>
        <a:lstStyle/>
        <a:p>
          <a:r>
            <a:rPr lang="zh-TW" altLang="en-US" b="0" i="0" dirty="0" smtClean="0"/>
            <a:t>我們應該嘗試接受</a:t>
          </a:r>
          <a:r>
            <a:rPr lang="zh-TW" altLang="en-US" b="1" i="0" dirty="0" smtClean="0">
              <a:solidFill>
                <a:srgbClr val="FF00FF"/>
              </a:solidFill>
            </a:rPr>
            <a:t>科技</a:t>
          </a:r>
          <a:r>
            <a:rPr lang="zh-TW" altLang="en-US" b="0" i="0" dirty="0" smtClean="0"/>
            <a:t>及其潛在的</a:t>
          </a:r>
          <a:r>
            <a:rPr lang="zh-TW" altLang="en-US" b="1" i="0" dirty="0" smtClean="0">
              <a:solidFill>
                <a:srgbClr val="FFC000"/>
              </a:solidFill>
            </a:rPr>
            <a:t>好處</a:t>
          </a:r>
          <a:r>
            <a:rPr lang="zh-TW" altLang="en-US" b="0" i="0" dirty="0" smtClean="0"/>
            <a:t>，而不是拒絕科技</a:t>
          </a:r>
          <a:r>
            <a:rPr lang="zh-TW" altLang="en-US" b="1" i="0" dirty="0" smtClean="0">
              <a:solidFill>
                <a:srgbClr val="008000"/>
              </a:solidFill>
            </a:rPr>
            <a:t>革新</a:t>
          </a:r>
          <a:r>
            <a:rPr lang="zh-TW" altLang="en-US" b="0" i="0" dirty="0" smtClean="0"/>
            <a:t>。</a:t>
          </a:r>
          <a:endParaRPr lang="zh-TW" altLang="en-US" b="0" i="0" dirty="0"/>
        </a:p>
      </dgm:t>
    </dgm:pt>
    <dgm:pt modelId="{A069227F-228A-4418-B44D-D41D0178243B}" type="parTrans" cxnId="{4F1ED301-810B-459D-AAC6-0A9B2A5B0FCD}">
      <dgm:prSet/>
      <dgm:spPr/>
      <dgm:t>
        <a:bodyPr/>
        <a:lstStyle/>
        <a:p>
          <a:endParaRPr lang="zh-TW" altLang="en-US"/>
        </a:p>
      </dgm:t>
    </dgm:pt>
    <dgm:pt modelId="{53B7DE2C-9379-4052-849E-6DDF4EEB6948}" type="sibTrans" cxnId="{4F1ED301-810B-459D-AAC6-0A9B2A5B0FCD}">
      <dgm:prSet/>
      <dgm:spPr/>
      <dgm:t>
        <a:bodyPr/>
        <a:lstStyle/>
        <a:p>
          <a:endParaRPr lang="zh-TW" altLang="en-US"/>
        </a:p>
      </dgm:t>
    </dgm:pt>
    <dgm:pt modelId="{6053C938-4E4C-47DE-9258-40A4BF662D23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400" b="1" i="0" u="sng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改變了世界的運行方式</a:t>
          </a:r>
          <a:endParaRPr lang="zh-TW" altLang="en-US" sz="2400" b="1" i="0" u="sng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/>
            <a:ea typeface="華康中黑體"/>
            <a:cs typeface="+mn-cs"/>
          </a:endParaRPr>
        </a:p>
      </dgm:t>
    </dgm:pt>
    <dgm:pt modelId="{C510BB91-8D9D-410D-BB10-6E9045CDB9CF}" type="parTrans" cxnId="{A8AE2CF1-7873-4464-AD50-DCA6C14F693E}">
      <dgm:prSet/>
      <dgm:spPr/>
      <dgm:t>
        <a:bodyPr/>
        <a:lstStyle/>
        <a:p>
          <a:endParaRPr lang="zh-TW" altLang="en-US"/>
        </a:p>
      </dgm:t>
    </dgm:pt>
    <dgm:pt modelId="{72E41B24-1A7B-40E6-93EE-265AB9FF3C92}" type="sibTrans" cxnId="{A8AE2CF1-7873-4464-AD50-DCA6C14F693E}">
      <dgm:prSet/>
      <dgm:spPr/>
      <dgm:t>
        <a:bodyPr/>
        <a:lstStyle/>
        <a:p>
          <a:endParaRPr lang="zh-TW" altLang="en-US"/>
        </a:p>
      </dgm:t>
    </dgm:pt>
    <dgm:pt modelId="{3F083651-279D-446D-A315-D6E03726FC9F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400" b="1" i="0" u="sng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起初經世駭浪</a:t>
          </a:r>
          <a:endParaRPr lang="zh-TW" altLang="en-US" sz="2400" b="1" i="0" u="sng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/>
            <a:ea typeface="華康中黑體"/>
            <a:cs typeface="+mn-cs"/>
          </a:endParaRPr>
        </a:p>
      </dgm:t>
    </dgm:pt>
    <dgm:pt modelId="{6C3A1559-FF14-441F-8477-925C72236356}" type="parTrans" cxnId="{C07D4496-660A-4AEA-A352-15BEE2778474}">
      <dgm:prSet/>
      <dgm:spPr/>
      <dgm:t>
        <a:bodyPr/>
        <a:lstStyle/>
        <a:p>
          <a:endParaRPr lang="zh-TW" altLang="en-US"/>
        </a:p>
      </dgm:t>
    </dgm:pt>
    <dgm:pt modelId="{9FB27F13-D05A-4E8E-AE41-25B54F8E9AB7}" type="sibTrans" cxnId="{C07D4496-660A-4AEA-A352-15BEE2778474}">
      <dgm:prSet/>
      <dgm:spPr/>
      <dgm:t>
        <a:bodyPr/>
        <a:lstStyle/>
        <a:p>
          <a:endParaRPr lang="zh-TW" altLang="en-US"/>
        </a:p>
      </dgm:t>
    </dgm:pt>
    <dgm:pt modelId="{833C7564-2ECB-4EEC-AA69-3C69273C88B6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400" b="1" i="0" u="sng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帶來新服務</a:t>
          </a:r>
          <a:r>
            <a:rPr lang="zh-TW" altLang="en-US" sz="2400" b="0" i="0" kern="1200" dirty="0" smtClean="0"/>
            <a:t>，新工作，新產業生態系統</a:t>
          </a:r>
          <a:endParaRPr lang="zh-TW" altLang="en-US" sz="2400" b="1" i="0" u="sng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/>
            <a:ea typeface="華康中黑體"/>
            <a:cs typeface="+mn-cs"/>
          </a:endParaRPr>
        </a:p>
      </dgm:t>
    </dgm:pt>
    <dgm:pt modelId="{D1852E2F-DB67-4DDC-AC16-DE8AF09481BC}" type="parTrans" cxnId="{DADB4541-DA94-41DE-B6BA-39AFF92BFBF3}">
      <dgm:prSet/>
      <dgm:spPr/>
      <dgm:t>
        <a:bodyPr/>
        <a:lstStyle/>
        <a:p>
          <a:endParaRPr lang="zh-TW" altLang="en-US"/>
        </a:p>
      </dgm:t>
    </dgm:pt>
    <dgm:pt modelId="{C1F895DF-6E88-4866-A22B-DB9C7F7164ED}" type="sibTrans" cxnId="{DADB4541-DA94-41DE-B6BA-39AFF92BFBF3}">
      <dgm:prSet/>
      <dgm:spPr/>
      <dgm:t>
        <a:bodyPr/>
        <a:lstStyle/>
        <a:p>
          <a:endParaRPr lang="zh-TW" altLang="en-US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338545C-9765-4C13-A19D-9FF5D358BBDF}" type="pres">
      <dgm:prSet presAssocID="{53750B3B-4408-43A1-9915-10279B557C90}" presName="parentText" presStyleLbl="node1" presStyleIdx="0" presStyleCnt="1" custScaleY="23513" custLinFactNeighborX="855" custLinFactNeighborY="-5912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4A1D9D-88A6-4A78-B468-88BD9A0E6DB0}" type="pres">
      <dgm:prSet presAssocID="{53750B3B-4408-43A1-9915-10279B557C90}" presName="childText" presStyleLbl="revTx" presStyleIdx="0" presStyleCnt="1" custScaleY="135535" custLinFactNeighborY="-189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B386ECA-9831-4FCB-91D5-E37F00E9FAAE}" type="presOf" srcId="{833C7564-2ECB-4EEC-AA69-3C69273C88B6}" destId="{D34A1D9D-88A6-4A78-B468-88BD9A0E6DB0}" srcOrd="0" destOrd="2" presId="urn:microsoft.com/office/officeart/2005/8/layout/vList2"/>
    <dgm:cxn modelId="{F8C9098D-6CE8-49F3-BE01-0A02C1EC85F1}" type="presOf" srcId="{3F083651-279D-446D-A315-D6E03726FC9F}" destId="{D34A1D9D-88A6-4A78-B468-88BD9A0E6DB0}" srcOrd="0" destOrd="0" presId="urn:microsoft.com/office/officeart/2005/8/layout/vList2"/>
    <dgm:cxn modelId="{A8AE2CF1-7873-4464-AD50-DCA6C14F693E}" srcId="{53750B3B-4408-43A1-9915-10279B557C90}" destId="{6053C938-4E4C-47DE-9258-40A4BF662D23}" srcOrd="1" destOrd="0" parTransId="{C510BB91-8D9D-410D-BB10-6E9045CDB9CF}" sibTransId="{72E41B24-1A7B-40E6-93EE-265AB9FF3C92}"/>
    <dgm:cxn modelId="{DADB4541-DA94-41DE-B6BA-39AFF92BFBF3}" srcId="{53750B3B-4408-43A1-9915-10279B557C90}" destId="{833C7564-2ECB-4EEC-AA69-3C69273C88B6}" srcOrd="2" destOrd="0" parTransId="{D1852E2F-DB67-4DDC-AC16-DE8AF09481BC}" sibTransId="{C1F895DF-6E88-4866-A22B-DB9C7F7164ED}"/>
    <dgm:cxn modelId="{612612B2-7767-4F4F-8BAF-D6BC2ADB4816}" type="presOf" srcId="{53750B3B-4408-43A1-9915-10279B557C90}" destId="{B338545C-9765-4C13-A19D-9FF5D358BBDF}" srcOrd="0" destOrd="0" presId="urn:microsoft.com/office/officeart/2005/8/layout/vList2"/>
    <dgm:cxn modelId="{C07D4496-660A-4AEA-A352-15BEE2778474}" srcId="{53750B3B-4408-43A1-9915-10279B557C90}" destId="{3F083651-279D-446D-A315-D6E03726FC9F}" srcOrd="0" destOrd="0" parTransId="{6C3A1559-FF14-441F-8477-925C72236356}" sibTransId="{9FB27F13-D05A-4E8E-AE41-25B54F8E9AB7}"/>
    <dgm:cxn modelId="{4F1ED301-810B-459D-AAC6-0A9B2A5B0FCD}" srcId="{23934754-86E6-49F9-9C83-9AACD31FE6F5}" destId="{53750B3B-4408-43A1-9915-10279B557C90}" srcOrd="0" destOrd="0" parTransId="{A069227F-228A-4418-B44D-D41D0178243B}" sibTransId="{53B7DE2C-9379-4052-849E-6DDF4EEB6948}"/>
    <dgm:cxn modelId="{D43E483C-D95F-4ED9-BFED-5CD9F89D19A2}" type="presOf" srcId="{6053C938-4E4C-47DE-9258-40A4BF662D23}" destId="{D34A1D9D-88A6-4A78-B468-88BD9A0E6DB0}" srcOrd="0" destOrd="1" presId="urn:microsoft.com/office/officeart/2005/8/layout/vList2"/>
    <dgm:cxn modelId="{59E59995-B427-4A0D-8EEF-72978DC261A8}" type="presOf" srcId="{23934754-86E6-49F9-9C83-9AACD31FE6F5}" destId="{AF3330BE-A9CC-4139-829A-9C6825A5495D}" srcOrd="0" destOrd="0" presId="urn:microsoft.com/office/officeart/2005/8/layout/vList2"/>
    <dgm:cxn modelId="{BBBBE1A4-7980-47C1-928C-D5D370EFCABA}" type="presParOf" srcId="{AF3330BE-A9CC-4139-829A-9C6825A5495D}" destId="{B338545C-9765-4C13-A19D-9FF5D358BBDF}" srcOrd="0" destOrd="0" presId="urn:microsoft.com/office/officeart/2005/8/layout/vList2"/>
    <dgm:cxn modelId="{25B2FE22-E87B-455C-A1C0-D72ED87B2565}" type="presParOf" srcId="{AF3330BE-A9CC-4139-829A-9C6825A5495D}" destId="{D34A1D9D-88A6-4A78-B468-88BD9A0E6DB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3750B3B-4408-43A1-9915-10279B557C90}">
      <dgm:prSet custT="1"/>
      <dgm:spPr/>
      <dgm:t>
        <a:bodyPr/>
        <a:lstStyle/>
        <a:p>
          <a:r>
            <a:rPr lang="en-US" altLang="zh-TW" sz="2600" b="1" i="0" dirty="0" smtClean="0">
              <a:solidFill>
                <a:srgbClr val="CC00CC"/>
              </a:solidFill>
            </a:rPr>
            <a:t>2022</a:t>
          </a:r>
          <a:r>
            <a:rPr lang="en-US" altLang="zh-TW" sz="2600" b="1" i="0" dirty="0" smtClean="0"/>
            <a:t> </a:t>
          </a:r>
          <a:r>
            <a:rPr lang="zh-TW" altLang="en-US" sz="2600" b="1" i="0" dirty="0" smtClean="0"/>
            <a:t>年</a:t>
          </a:r>
          <a:r>
            <a:rPr lang="zh-TW" altLang="en-US" sz="2600" b="1" i="0" dirty="0" smtClean="0">
              <a:solidFill>
                <a:srgbClr val="0000FF"/>
              </a:solidFill>
            </a:rPr>
            <a:t>十大科技趨勢</a:t>
          </a:r>
          <a:r>
            <a:rPr lang="zh-TW" altLang="en-US" sz="2600" b="1" i="0" dirty="0" smtClean="0"/>
            <a:t>揭曉！影響</a:t>
          </a:r>
          <a:r>
            <a:rPr lang="zh-TW" altLang="en-US" sz="2600" b="1" i="0" dirty="0" smtClean="0">
              <a:solidFill>
                <a:srgbClr val="CC00CC"/>
              </a:solidFill>
            </a:rPr>
            <a:t>未來</a:t>
          </a:r>
          <a:r>
            <a:rPr lang="zh-TW" altLang="en-US" sz="2600" b="1" i="0" dirty="0" smtClean="0"/>
            <a:t>的重要關鍵字，你有跟上？</a:t>
          </a:r>
          <a:endParaRPr lang="zh-TW" altLang="en-US" sz="2600" b="0" i="0" dirty="0"/>
        </a:p>
      </dgm:t>
    </dgm:pt>
    <dgm:pt modelId="{A069227F-228A-4418-B44D-D41D0178243B}" type="parTrans" cxnId="{4F1ED301-810B-459D-AAC6-0A9B2A5B0FCD}">
      <dgm:prSet/>
      <dgm:spPr/>
      <dgm:t>
        <a:bodyPr/>
        <a:lstStyle/>
        <a:p>
          <a:endParaRPr lang="zh-TW" altLang="en-US" sz="2800"/>
        </a:p>
      </dgm:t>
    </dgm:pt>
    <dgm:pt modelId="{53B7DE2C-9379-4052-849E-6DDF4EEB6948}" type="sibTrans" cxnId="{4F1ED301-810B-459D-AAC6-0A9B2A5B0FCD}">
      <dgm:prSet/>
      <dgm:spPr/>
      <dgm:t>
        <a:bodyPr/>
        <a:lstStyle/>
        <a:p>
          <a:endParaRPr lang="zh-TW" altLang="en-US" sz="2800"/>
        </a:p>
      </dgm:t>
    </dgm:pt>
    <dgm:pt modelId="{004549BD-896D-4DA8-A1A1-6AA13A0EB972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altLang="zh-TW" sz="2400" b="1" i="0" dirty="0" smtClean="0">
              <a:solidFill>
                <a:srgbClr val="CD0385"/>
              </a:solidFill>
            </a:rPr>
            <a:t>2022 </a:t>
          </a:r>
          <a:r>
            <a:rPr lang="zh-TW" altLang="en-US" sz="2400" b="1" i="0" dirty="0" smtClean="0">
              <a:solidFill>
                <a:srgbClr val="CD0385"/>
              </a:solidFill>
            </a:rPr>
            <a:t>年應該關注的 </a:t>
          </a:r>
          <a:r>
            <a:rPr lang="en-US" altLang="zh-TW" sz="2400" b="1" i="0" dirty="0" smtClean="0">
              <a:solidFill>
                <a:srgbClr val="CD0385"/>
              </a:solidFill>
            </a:rPr>
            <a:t>10 </a:t>
          </a:r>
          <a:r>
            <a:rPr lang="zh-TW" altLang="en-US" sz="2400" b="1" i="0" dirty="0" smtClean="0">
              <a:solidFill>
                <a:srgbClr val="CD0385"/>
              </a:solidFill>
            </a:rPr>
            <a:t>大科技趨勢：</a:t>
          </a:r>
          <a:endParaRPr lang="zh-TW" altLang="en-US" sz="2400" b="1" i="0" dirty="0">
            <a:solidFill>
              <a:srgbClr val="CD0385"/>
            </a:solidFill>
          </a:endParaRPr>
        </a:p>
      </dgm:t>
    </dgm:pt>
    <dgm:pt modelId="{F42F44D0-7B9E-4424-BD7B-FFD7E7F5EAC2}" type="parTrans" cxnId="{3384765F-DC14-403F-83C6-178F04426F17}">
      <dgm:prSet/>
      <dgm:spPr/>
      <dgm:t>
        <a:bodyPr/>
        <a:lstStyle/>
        <a:p>
          <a:endParaRPr lang="zh-TW" altLang="en-US" sz="2800"/>
        </a:p>
      </dgm:t>
    </dgm:pt>
    <dgm:pt modelId="{5F16E67E-038F-4366-8208-0E0383661ADF}" type="sibTrans" cxnId="{3384765F-DC14-403F-83C6-178F04426F17}">
      <dgm:prSet/>
      <dgm:spPr/>
      <dgm:t>
        <a:bodyPr/>
        <a:lstStyle/>
        <a:p>
          <a:endParaRPr lang="zh-TW" altLang="en-US" sz="2800"/>
        </a:p>
      </dgm:t>
    </dgm:pt>
    <dgm:pt modelId="{7AD5F3AD-9D01-4235-BF0F-50F8F735BFF0}">
      <dgm:prSet custT="1"/>
      <dgm:spPr/>
      <dgm:t>
        <a:bodyPr/>
        <a:lstStyle/>
        <a:p>
          <a:r>
            <a:rPr lang="en-US" altLang="zh-TW" sz="2200" b="1" i="0" dirty="0" smtClean="0"/>
            <a:t>1.</a:t>
          </a:r>
          <a:r>
            <a:rPr lang="zh-TW" altLang="en-US" sz="2200" b="1" i="0" dirty="0" smtClean="0"/>
            <a:t>邊緣運算（</a:t>
          </a:r>
          <a:r>
            <a:rPr lang="en-US" sz="2200" b="1" i="0" dirty="0" smtClean="0"/>
            <a:t>Edge Computing）</a:t>
          </a:r>
          <a:r>
            <a:rPr lang="zh-TW" altLang="en-US" sz="2200" b="1" i="0" dirty="0" smtClean="0"/>
            <a:t>    </a:t>
          </a:r>
          <a:r>
            <a:rPr lang="en-US" altLang="zh-TW" sz="2200" b="1" i="0" dirty="0" smtClean="0"/>
            <a:t>2.</a:t>
          </a:r>
          <a:r>
            <a:rPr lang="zh-TW" altLang="en-US" sz="2200" b="1" i="0" dirty="0" smtClean="0">
              <a:solidFill>
                <a:srgbClr val="990099"/>
              </a:solidFill>
            </a:rPr>
            <a:t>區塊鏈應用</a:t>
          </a:r>
          <a:r>
            <a:rPr lang="en-US" sz="1200" dirty="0" smtClean="0">
              <a:hlinkClick xmlns:r="http://schemas.openxmlformats.org/officeDocument/2006/relationships" r:id="rId1"/>
            </a:rPr>
            <a:t>https://www.youtube.com/watch?v=GmuogkBR_Qg</a:t>
          </a:r>
          <a:endParaRPr lang="en-US" sz="1200" b="1" i="0" dirty="0">
            <a:solidFill>
              <a:srgbClr val="990099"/>
            </a:solidFill>
          </a:endParaRPr>
        </a:p>
      </dgm:t>
    </dgm:pt>
    <dgm:pt modelId="{64220D21-2223-4ECB-9E98-9F3B6A9E0719}" type="parTrans" cxnId="{E9AFA66F-FBB8-4B0F-AB3C-1676B0FE4250}">
      <dgm:prSet/>
      <dgm:spPr/>
      <dgm:t>
        <a:bodyPr/>
        <a:lstStyle/>
        <a:p>
          <a:endParaRPr lang="zh-TW" altLang="en-US"/>
        </a:p>
      </dgm:t>
    </dgm:pt>
    <dgm:pt modelId="{57F586FE-345B-4D91-BCB7-97D4F5D93EF8}" type="sibTrans" cxnId="{E9AFA66F-FBB8-4B0F-AB3C-1676B0FE4250}">
      <dgm:prSet/>
      <dgm:spPr/>
      <dgm:t>
        <a:bodyPr/>
        <a:lstStyle/>
        <a:p>
          <a:endParaRPr lang="zh-TW" altLang="en-US"/>
        </a:p>
      </dgm:t>
    </dgm:pt>
    <dgm:pt modelId="{BA87C776-51A3-4563-B07F-DFBCE9B339AE}">
      <dgm:prSet/>
      <dgm:spPr/>
      <dgm:t>
        <a:bodyPr/>
        <a:lstStyle/>
        <a:p>
          <a:r>
            <a:rPr lang="en-US" altLang="zh-TW" sz="2200" b="1" i="0" dirty="0" smtClean="0"/>
            <a:t>3.</a:t>
          </a:r>
          <a:r>
            <a:rPr lang="zh-TW" altLang="en-US" sz="2200" b="1" i="0" dirty="0" smtClean="0"/>
            <a:t>高自動化（</a:t>
          </a:r>
          <a:r>
            <a:rPr lang="en-US" sz="2200" b="1" i="0" dirty="0" smtClean="0"/>
            <a:t>Hyper Automation） </a:t>
          </a:r>
          <a:r>
            <a:rPr lang="en-US" altLang="zh-TW" sz="2200" b="1" i="0" dirty="0" smtClean="0"/>
            <a:t>4.</a:t>
          </a:r>
          <a:r>
            <a:rPr lang="zh-TW" altLang="en-US" sz="2200" b="1" i="0" dirty="0" smtClean="0"/>
            <a:t>結合行動與社群加擴增實境（</a:t>
          </a:r>
          <a:r>
            <a:rPr lang="en-US" altLang="zh-TW" sz="2200" b="1" i="0" dirty="0" smtClean="0"/>
            <a:t>AR</a:t>
          </a:r>
          <a:r>
            <a:rPr lang="zh-TW" altLang="en-US" sz="2200" b="1" i="0" dirty="0" smtClean="0"/>
            <a:t>）的多重體驗  </a:t>
          </a:r>
          <a:r>
            <a:rPr lang="en-US" altLang="zh-TW" sz="2200" b="1" i="0" dirty="0" smtClean="0"/>
            <a:t>5.</a:t>
          </a:r>
          <a:r>
            <a:rPr lang="zh-TW" altLang="en-US" sz="2200" b="1" i="0" dirty="0" smtClean="0"/>
            <a:t>科技民主化 </a:t>
          </a:r>
          <a:r>
            <a:rPr lang="en-US" altLang="zh-TW" sz="2200" b="1" i="0" dirty="0" smtClean="0"/>
            <a:t>6.</a:t>
          </a:r>
          <a:r>
            <a:rPr lang="zh-TW" altLang="en-US" sz="2200" b="1" i="0" dirty="0" smtClean="0"/>
            <a:t>人類機能增進（</a:t>
          </a:r>
          <a:r>
            <a:rPr lang="en-US" sz="2200" b="1" i="0" dirty="0" smtClean="0"/>
            <a:t>Human Augmentation）</a:t>
          </a:r>
          <a:r>
            <a:rPr lang="en-US" altLang="zh-TW" sz="2200" b="1" i="0" dirty="0" smtClean="0"/>
            <a:t>7.</a:t>
          </a:r>
          <a:r>
            <a:rPr lang="zh-TW" altLang="en-US" sz="2200" b="1" i="0" dirty="0" smtClean="0"/>
            <a:t>科技透明化與可追蹤化  </a:t>
          </a:r>
          <a:r>
            <a:rPr lang="en-US" altLang="zh-TW" sz="2200" b="1" i="0" dirty="0" smtClean="0"/>
            <a:t>8.</a:t>
          </a:r>
          <a:r>
            <a:rPr lang="zh-TW" altLang="en-US" sz="2200" b="1" i="0" dirty="0" smtClean="0"/>
            <a:t>分散式雲端  </a:t>
          </a:r>
          <a:r>
            <a:rPr lang="en-US" altLang="zh-TW" sz="2200" b="1" i="0" dirty="0" smtClean="0"/>
            <a:t>9.</a:t>
          </a:r>
          <a:r>
            <a:rPr lang="zh-TW" altLang="en-US" sz="2200" b="1" i="0" dirty="0" smtClean="0"/>
            <a:t>自動化裝置  </a:t>
          </a:r>
          <a:r>
            <a:rPr lang="en-US" altLang="zh-TW" sz="2200" b="1" i="0" dirty="0" smtClean="0">
              <a:solidFill>
                <a:srgbClr val="990099"/>
              </a:solidFill>
            </a:rPr>
            <a:t>10.AI</a:t>
          </a:r>
          <a:r>
            <a:rPr lang="zh-TW" altLang="en-US" sz="2200" b="1" i="0" dirty="0" smtClean="0">
              <a:solidFill>
                <a:srgbClr val="990099"/>
              </a:solidFill>
            </a:rPr>
            <a:t>人工智慧</a:t>
          </a:r>
          <a:r>
            <a:rPr lang="zh-TW" altLang="en-US" sz="2200" b="1" i="0" dirty="0" smtClean="0"/>
            <a:t>安全防護</a:t>
          </a:r>
          <a:endParaRPr lang="en-US" sz="2200" b="1" i="0" dirty="0"/>
        </a:p>
      </dgm:t>
    </dgm:pt>
    <dgm:pt modelId="{53E6FDD4-A859-494B-A885-3211B88D1E16}" type="parTrans" cxnId="{F3B459EC-C8C0-494F-B000-3AEF50960E70}">
      <dgm:prSet/>
      <dgm:spPr/>
      <dgm:t>
        <a:bodyPr/>
        <a:lstStyle/>
        <a:p>
          <a:endParaRPr lang="zh-TW" altLang="en-US"/>
        </a:p>
      </dgm:t>
    </dgm:pt>
    <dgm:pt modelId="{0D1F07DE-D664-4AAF-9CCF-3A5C52B5A2A6}" type="sibTrans" cxnId="{F3B459EC-C8C0-494F-B000-3AEF50960E70}">
      <dgm:prSet/>
      <dgm:spPr/>
      <dgm:t>
        <a:bodyPr/>
        <a:lstStyle/>
        <a:p>
          <a:endParaRPr lang="zh-TW" altLang="en-US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338545C-9765-4C13-A19D-9FF5D358BBDF}" type="pres">
      <dgm:prSet presAssocID="{53750B3B-4408-43A1-9915-10279B557C90}" presName="parentText" presStyleLbl="node1" presStyleIdx="0" presStyleCnt="1" custScaleY="141907" custLinFactNeighborX="-435" custLinFactNeighborY="-847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5EAAF8-4AFF-4A47-844C-535C44B79022}" type="pres">
      <dgm:prSet presAssocID="{53750B3B-4408-43A1-9915-10279B557C90}" presName="childText" presStyleLbl="revTx" presStyleIdx="0" presStyleCnt="1" custScaleY="1255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9AFA66F-FBB8-4B0F-AB3C-1676B0FE4250}" srcId="{53750B3B-4408-43A1-9915-10279B557C90}" destId="{7AD5F3AD-9D01-4235-BF0F-50F8F735BFF0}" srcOrd="1" destOrd="0" parTransId="{64220D21-2223-4ECB-9E98-9F3B6A9E0719}" sibTransId="{57F586FE-345B-4D91-BCB7-97D4F5D93EF8}"/>
    <dgm:cxn modelId="{3384765F-DC14-403F-83C6-178F04426F17}" srcId="{53750B3B-4408-43A1-9915-10279B557C90}" destId="{004549BD-896D-4DA8-A1A1-6AA13A0EB972}" srcOrd="0" destOrd="0" parTransId="{F42F44D0-7B9E-4424-BD7B-FFD7E7F5EAC2}" sibTransId="{5F16E67E-038F-4366-8208-0E0383661ADF}"/>
    <dgm:cxn modelId="{9021DAA5-AEF4-49AA-8707-05B3F2CFF105}" type="presOf" srcId="{004549BD-896D-4DA8-A1A1-6AA13A0EB972}" destId="{735EAAF8-4AFF-4A47-844C-535C44B79022}" srcOrd="0" destOrd="0" presId="urn:microsoft.com/office/officeart/2005/8/layout/vList2"/>
    <dgm:cxn modelId="{877A9178-4751-4948-A738-96DD7152E8DB}" type="presOf" srcId="{23934754-86E6-49F9-9C83-9AACD31FE6F5}" destId="{AF3330BE-A9CC-4139-829A-9C6825A5495D}" srcOrd="0" destOrd="0" presId="urn:microsoft.com/office/officeart/2005/8/layout/vList2"/>
    <dgm:cxn modelId="{576A1E73-EC34-497A-B739-E69C9BC354FE}" type="presOf" srcId="{7AD5F3AD-9D01-4235-BF0F-50F8F735BFF0}" destId="{735EAAF8-4AFF-4A47-844C-535C44B79022}" srcOrd="0" destOrd="1" presId="urn:microsoft.com/office/officeart/2005/8/layout/vList2"/>
    <dgm:cxn modelId="{F41B7522-8B2B-473C-9B81-4329B145C435}" type="presOf" srcId="{BA87C776-51A3-4563-B07F-DFBCE9B339AE}" destId="{735EAAF8-4AFF-4A47-844C-535C44B79022}" srcOrd="0" destOrd="2" presId="urn:microsoft.com/office/officeart/2005/8/layout/vList2"/>
    <dgm:cxn modelId="{4F1ED301-810B-459D-AAC6-0A9B2A5B0FCD}" srcId="{23934754-86E6-49F9-9C83-9AACD31FE6F5}" destId="{53750B3B-4408-43A1-9915-10279B557C90}" srcOrd="0" destOrd="0" parTransId="{A069227F-228A-4418-B44D-D41D0178243B}" sibTransId="{53B7DE2C-9379-4052-849E-6DDF4EEB6948}"/>
    <dgm:cxn modelId="{F3B459EC-C8C0-494F-B000-3AEF50960E70}" srcId="{53750B3B-4408-43A1-9915-10279B557C90}" destId="{BA87C776-51A3-4563-B07F-DFBCE9B339AE}" srcOrd="2" destOrd="0" parTransId="{53E6FDD4-A859-494B-A885-3211B88D1E16}" sibTransId="{0D1F07DE-D664-4AAF-9CCF-3A5C52B5A2A6}"/>
    <dgm:cxn modelId="{E0EA1117-1784-4415-88CF-6FC563A61443}" type="presOf" srcId="{53750B3B-4408-43A1-9915-10279B557C90}" destId="{B338545C-9765-4C13-A19D-9FF5D358BBDF}" srcOrd="0" destOrd="0" presId="urn:microsoft.com/office/officeart/2005/8/layout/vList2"/>
    <dgm:cxn modelId="{9C9416DC-B1CA-4119-A6CB-D6E1220DA11D}" type="presParOf" srcId="{AF3330BE-A9CC-4139-829A-9C6825A5495D}" destId="{B338545C-9765-4C13-A19D-9FF5D358BBDF}" srcOrd="0" destOrd="0" presId="urn:microsoft.com/office/officeart/2005/8/layout/vList2"/>
    <dgm:cxn modelId="{1CBC942C-4AEE-4E12-9761-5AAECB2C3A47}" type="presParOf" srcId="{AF3330BE-A9CC-4139-829A-9C6825A5495D}" destId="{735EAAF8-4AFF-4A47-844C-535C44B7902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3750B3B-4408-43A1-9915-10279B557C90}">
      <dgm:prSet custT="1"/>
      <dgm:spPr/>
      <dgm:t>
        <a:bodyPr/>
        <a:lstStyle/>
        <a:p>
          <a:r>
            <a:rPr lang="en-US" altLang="zh-TW" sz="2800" b="0" i="0" dirty="0" smtClean="0">
              <a:hlinkClick xmlns:r="http://schemas.openxmlformats.org/officeDocument/2006/relationships" r:id="rId1" tooltip="Permalink to 20 年後的科技未來，比爾蓋茲最新 10 大預測"/>
            </a:rPr>
            <a:t>20 </a:t>
          </a:r>
          <a:r>
            <a:rPr lang="zh-TW" altLang="en-US" sz="2800" b="0" i="0" dirty="0" smtClean="0">
              <a:hlinkClick xmlns:r="http://schemas.openxmlformats.org/officeDocument/2006/relationships" r:id="rId1" tooltip="Permalink to 20 年後的科技未來，比爾蓋茲最新 10 大預測"/>
            </a:rPr>
            <a:t>年後的科技未來，比爾蓋茲最新 </a:t>
          </a:r>
          <a:r>
            <a:rPr lang="en-US" altLang="zh-TW" sz="2800" b="0" i="0" dirty="0" smtClean="0">
              <a:hlinkClick xmlns:r="http://schemas.openxmlformats.org/officeDocument/2006/relationships" r:id="rId1" tooltip="Permalink to 20 年後的科技未來，比爾蓋茲最新 10 大預測"/>
            </a:rPr>
            <a:t>10 </a:t>
          </a:r>
          <a:r>
            <a:rPr lang="zh-TW" altLang="en-US" sz="2800" b="0" i="0" dirty="0" smtClean="0">
              <a:hlinkClick xmlns:r="http://schemas.openxmlformats.org/officeDocument/2006/relationships" r:id="rId1" tooltip="Permalink to 20 年後的科技未來，比爾蓋茲最新 10 大預測"/>
            </a:rPr>
            <a:t>大預測</a:t>
          </a:r>
          <a:endParaRPr lang="en-US" altLang="zh-TW" sz="2800" b="0" i="0" dirty="0" smtClean="0"/>
        </a:p>
        <a:p>
          <a:r>
            <a:rPr lang="zh-TW" altLang="en-US" sz="2800" b="0" i="0" dirty="0" smtClean="0"/>
            <a:t>比爾蓋茲列出 </a:t>
          </a:r>
          <a:r>
            <a:rPr lang="en-US" altLang="zh-TW" sz="2800" b="0" i="0" dirty="0" smtClean="0"/>
            <a:t>10 </a:t>
          </a:r>
          <a:r>
            <a:rPr lang="zh-TW" altLang="en-US" sz="2800" b="0" i="0" dirty="0" smtClean="0"/>
            <a:t>大技術</a:t>
          </a:r>
          <a:r>
            <a:rPr lang="zh-TW" altLang="en-US" sz="28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sz="2800" b="0" i="0" dirty="0"/>
        </a:p>
      </dgm:t>
    </dgm:pt>
    <dgm:pt modelId="{A069227F-228A-4418-B44D-D41D0178243B}" type="parTrans" cxnId="{4F1ED301-810B-459D-AAC6-0A9B2A5B0FCD}">
      <dgm:prSet/>
      <dgm:spPr/>
      <dgm:t>
        <a:bodyPr/>
        <a:lstStyle/>
        <a:p>
          <a:endParaRPr lang="zh-TW" altLang="en-US" sz="2800"/>
        </a:p>
      </dgm:t>
    </dgm:pt>
    <dgm:pt modelId="{53B7DE2C-9379-4052-849E-6DDF4EEB6948}" type="sibTrans" cxnId="{4F1ED301-810B-459D-AAC6-0A9B2A5B0FCD}">
      <dgm:prSet/>
      <dgm:spPr/>
      <dgm:t>
        <a:bodyPr/>
        <a:lstStyle/>
        <a:p>
          <a:endParaRPr lang="zh-TW" altLang="en-US" sz="2800"/>
        </a:p>
      </dgm:t>
    </dgm:pt>
    <dgm:pt modelId="{C711F783-0AA8-45E7-8B32-9F1A03DC0910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400" b="0" i="0" dirty="0" smtClean="0"/>
            <a:t>包括更靈巧的</a:t>
          </a:r>
          <a:r>
            <a:rPr lang="zh-TW" altLang="en-US" sz="2400" b="1" i="0" dirty="0" smtClean="0">
              <a:solidFill>
                <a:srgbClr val="990099"/>
              </a:solidFill>
            </a:rPr>
            <a:t>機器人</a:t>
          </a:r>
          <a:r>
            <a:rPr lang="zh-TW" altLang="en-US" sz="2400" b="0" i="0" dirty="0" smtClean="0"/>
            <a:t>、更安全的</a:t>
          </a:r>
          <a:r>
            <a:rPr lang="zh-TW" altLang="en-US" sz="2400" b="1" i="0" dirty="0" smtClean="0">
              <a:solidFill>
                <a:srgbClr val="990099"/>
              </a:solidFill>
            </a:rPr>
            <a:t>核能技術</a:t>
          </a:r>
          <a:r>
            <a:rPr lang="zh-TW" altLang="en-US" sz="2400" b="0" i="0" dirty="0" smtClean="0"/>
            <a:t>、藥丸式的腸道探測器、定制癌症</a:t>
          </a:r>
          <a:r>
            <a:rPr lang="zh-TW" altLang="en-US" sz="2400" b="1" i="0" dirty="0" smtClean="0">
              <a:solidFill>
                <a:srgbClr val="990099"/>
              </a:solidFill>
            </a:rPr>
            <a:t>疫苗</a:t>
          </a:r>
          <a:r>
            <a:rPr lang="zh-TW" altLang="en-US" sz="2400" b="0" i="0" dirty="0" smtClean="0"/>
            <a:t>、實驗室中種植動物蛋白、二氧化碳捕獲器、沒有下水道的衛生設施、懂自然語言的 </a:t>
          </a:r>
          <a:r>
            <a:rPr lang="en-US" altLang="zh-TW" sz="2400" b="1" i="0" dirty="0" smtClean="0">
              <a:solidFill>
                <a:srgbClr val="990099"/>
              </a:solidFill>
            </a:rPr>
            <a:t>AI </a:t>
          </a:r>
          <a:r>
            <a:rPr lang="zh-TW" altLang="en-US" sz="2400" b="0" i="0" dirty="0" smtClean="0"/>
            <a:t>助理、手腕上的心電圖、預測早產兒技術。</a:t>
          </a:r>
          <a:r>
            <a:rPr lang="en-US" sz="2000" dirty="0" smtClean="0">
              <a:hlinkClick xmlns:r="http://schemas.openxmlformats.org/officeDocument/2006/relationships" r:id="rId2"/>
            </a:rPr>
            <a:t>https://www.youtube.com/watch?v=BiqqnYaF3w8&amp;vl=zh-TW</a:t>
          </a:r>
          <a:endParaRPr lang="en-US" altLang="zh-TW" sz="2000" dirty="0">
            <a:solidFill>
              <a:srgbClr val="333333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F0B9674-CE11-4876-A9F4-D61B7A875299}" type="parTrans" cxnId="{A765BBBA-F74C-46E9-B5AB-E81E9B4B84B2}">
      <dgm:prSet/>
      <dgm:spPr/>
      <dgm:t>
        <a:bodyPr/>
        <a:lstStyle/>
        <a:p>
          <a:endParaRPr lang="zh-TW" altLang="en-US" sz="1800"/>
        </a:p>
      </dgm:t>
    </dgm:pt>
    <dgm:pt modelId="{4CE58F1E-1CE3-4110-91C6-021823E63EB4}" type="sibTrans" cxnId="{A765BBBA-F74C-46E9-B5AB-E81E9B4B84B2}">
      <dgm:prSet/>
      <dgm:spPr/>
      <dgm:t>
        <a:bodyPr/>
        <a:lstStyle/>
        <a:p>
          <a:endParaRPr lang="zh-TW" altLang="en-US" sz="1800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338545C-9765-4C13-A19D-9FF5D358BBDF}" type="pres">
      <dgm:prSet presAssocID="{53750B3B-4408-43A1-9915-10279B557C90}" presName="parentText" presStyleLbl="node1" presStyleIdx="0" presStyleCnt="1" custScaleY="96485" custLinFactNeighborX="1304" custLinFactNeighborY="-6879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D379E4-27A5-4C25-AC58-4DF9525AB9D5}" type="pres">
      <dgm:prSet presAssocID="{53750B3B-4408-43A1-9915-10279B557C90}" presName="childText" presStyleLbl="revTx" presStyleIdx="0" presStyleCnt="1" custScaleY="58125" custLinFactNeighborX="354" custLinFactNeighborY="-500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765BBBA-F74C-46E9-B5AB-E81E9B4B84B2}" srcId="{53750B3B-4408-43A1-9915-10279B557C90}" destId="{C711F783-0AA8-45E7-8B32-9F1A03DC0910}" srcOrd="0" destOrd="0" parTransId="{3F0B9674-CE11-4876-A9F4-D61B7A875299}" sibTransId="{4CE58F1E-1CE3-4110-91C6-021823E63EB4}"/>
    <dgm:cxn modelId="{6CB5863B-A9D4-48F0-AEAD-22B1B6951982}" type="presOf" srcId="{23934754-86E6-49F9-9C83-9AACD31FE6F5}" destId="{AF3330BE-A9CC-4139-829A-9C6825A5495D}" srcOrd="0" destOrd="0" presId="urn:microsoft.com/office/officeart/2005/8/layout/vList2"/>
    <dgm:cxn modelId="{E6154434-7D0B-43CB-AFA1-95C4947BB022}" type="presOf" srcId="{53750B3B-4408-43A1-9915-10279B557C90}" destId="{B338545C-9765-4C13-A19D-9FF5D358BBDF}" srcOrd="0" destOrd="0" presId="urn:microsoft.com/office/officeart/2005/8/layout/vList2"/>
    <dgm:cxn modelId="{4F1ED301-810B-459D-AAC6-0A9B2A5B0FCD}" srcId="{23934754-86E6-49F9-9C83-9AACD31FE6F5}" destId="{53750B3B-4408-43A1-9915-10279B557C90}" srcOrd="0" destOrd="0" parTransId="{A069227F-228A-4418-B44D-D41D0178243B}" sibTransId="{53B7DE2C-9379-4052-849E-6DDF4EEB6948}"/>
    <dgm:cxn modelId="{C958FD09-4E04-4406-952A-B7FC076A7210}" type="presOf" srcId="{C711F783-0AA8-45E7-8B32-9F1A03DC0910}" destId="{4CD379E4-27A5-4C25-AC58-4DF9525AB9D5}" srcOrd="0" destOrd="0" presId="urn:microsoft.com/office/officeart/2005/8/layout/vList2"/>
    <dgm:cxn modelId="{92B1A099-C953-4A86-9C6A-7BC6A9CA808B}" type="presParOf" srcId="{AF3330BE-A9CC-4139-829A-9C6825A5495D}" destId="{B338545C-9765-4C13-A19D-9FF5D358BBDF}" srcOrd="0" destOrd="0" presId="urn:microsoft.com/office/officeart/2005/8/layout/vList2"/>
    <dgm:cxn modelId="{2609B547-2FF0-4752-930D-704E83B48AF7}" type="presParOf" srcId="{AF3330BE-A9CC-4139-829A-9C6825A5495D}" destId="{4CD379E4-27A5-4C25-AC58-4DF9525AB9D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A130920-FED4-4B77-BC97-F10635D4DC5D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67984EDF-9028-4BD9-A20B-C355E76129A6}">
      <dgm:prSet phldrT="[文字]" custT="1"/>
      <dgm:spPr/>
      <dgm:t>
        <a:bodyPr/>
        <a:lstStyle/>
        <a:p>
          <a:r>
            <a:rPr lang="zh-TW" altLang="en-US" sz="2400" dirty="0" smtClean="0"/>
            <a:t>對人類影響</a:t>
          </a:r>
          <a:endParaRPr lang="zh-TW" altLang="en-US" sz="2400" dirty="0"/>
        </a:p>
      </dgm:t>
    </dgm:pt>
    <dgm:pt modelId="{1CA80C62-3275-4FB0-9F92-CC1C768DB088}" type="parTrans" cxnId="{6CE808EB-08EA-459B-B5A1-406D53F7917F}">
      <dgm:prSet/>
      <dgm:spPr/>
      <dgm:t>
        <a:bodyPr/>
        <a:lstStyle/>
        <a:p>
          <a:endParaRPr lang="zh-TW" altLang="en-US"/>
        </a:p>
      </dgm:t>
    </dgm:pt>
    <dgm:pt modelId="{FE91C1CA-921B-4CE9-A08D-2E3A2E51874B}" type="sibTrans" cxnId="{6CE808EB-08EA-459B-B5A1-406D53F7917F}">
      <dgm:prSet/>
      <dgm:spPr/>
      <dgm:t>
        <a:bodyPr/>
        <a:lstStyle/>
        <a:p>
          <a:endParaRPr lang="zh-TW" altLang="en-US"/>
        </a:p>
      </dgm:t>
    </dgm:pt>
    <dgm:pt modelId="{56CB269A-AF20-454A-A768-765AE135E952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0000FF"/>
              </a:solidFill>
            </a:rPr>
            <a:t>未來</a:t>
          </a:r>
          <a:endParaRPr lang="en-US" altLang="zh-TW" sz="1800" b="1" dirty="0" smtClean="0">
            <a:solidFill>
              <a:srgbClr val="0000FF"/>
            </a:solidFill>
          </a:endParaRPr>
        </a:p>
        <a:p>
          <a:r>
            <a:rPr lang="zh-TW" altLang="en-US" sz="1800" b="1" dirty="0" smtClean="0">
              <a:solidFill>
                <a:srgbClr val="0000FF"/>
              </a:solidFill>
            </a:rPr>
            <a:t>發展</a:t>
          </a:r>
          <a:endParaRPr lang="zh-TW" altLang="en-US" sz="1800" b="1" dirty="0">
            <a:solidFill>
              <a:srgbClr val="0000FF"/>
            </a:solidFill>
          </a:endParaRPr>
        </a:p>
      </dgm:t>
    </dgm:pt>
    <dgm:pt modelId="{6A7E2EFC-F88B-4D6A-B1EE-7D3E481B92B4}" type="parTrans" cxnId="{8B9D3810-B1CD-4EE1-99D9-8EDF4BA61196}">
      <dgm:prSet/>
      <dgm:spPr/>
      <dgm:t>
        <a:bodyPr/>
        <a:lstStyle/>
        <a:p>
          <a:endParaRPr lang="zh-TW" altLang="en-US"/>
        </a:p>
      </dgm:t>
    </dgm:pt>
    <dgm:pt modelId="{092ED35D-DBCC-42D2-996F-B40481B6C03C}" type="sibTrans" cxnId="{8B9D3810-B1CD-4EE1-99D9-8EDF4BA61196}">
      <dgm:prSet/>
      <dgm:spPr/>
      <dgm:t>
        <a:bodyPr/>
        <a:lstStyle/>
        <a:p>
          <a:endParaRPr lang="zh-TW" altLang="en-US"/>
        </a:p>
      </dgm:t>
    </dgm:pt>
    <dgm:pt modelId="{75D98E9B-F577-45DC-80BC-D6701A90B00F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FFC000"/>
              </a:solidFill>
            </a:rPr>
            <a:t>獨角獸</a:t>
          </a:r>
          <a:endParaRPr lang="zh-TW" altLang="en-US" sz="1800" b="1" dirty="0">
            <a:solidFill>
              <a:srgbClr val="FFC000"/>
            </a:solidFill>
          </a:endParaRPr>
        </a:p>
      </dgm:t>
    </dgm:pt>
    <dgm:pt modelId="{5935DAC8-01A4-47DC-9785-4720DE041A8E}" type="parTrans" cxnId="{83EDCBAD-D4B9-4DDB-8BC0-B23A76B34422}">
      <dgm:prSet/>
      <dgm:spPr/>
      <dgm:t>
        <a:bodyPr/>
        <a:lstStyle/>
        <a:p>
          <a:endParaRPr lang="zh-TW" altLang="en-US"/>
        </a:p>
      </dgm:t>
    </dgm:pt>
    <dgm:pt modelId="{9AC4BD8A-E7A8-49FE-8F80-2EBECB327873}" type="sibTrans" cxnId="{83EDCBAD-D4B9-4DDB-8BC0-B23A76B34422}">
      <dgm:prSet/>
      <dgm:spPr/>
      <dgm:t>
        <a:bodyPr/>
        <a:lstStyle/>
        <a:p>
          <a:endParaRPr lang="zh-TW" altLang="en-US"/>
        </a:p>
      </dgm:t>
    </dgm:pt>
    <dgm:pt modelId="{671197DC-86B1-4B93-AFAB-7FDA7FC737F1}" type="pres">
      <dgm:prSet presAssocID="{AA130920-FED4-4B77-BC97-F10635D4DC5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C317AA1-517E-43F4-A6CC-69D868D96682}" type="pres">
      <dgm:prSet presAssocID="{67984EDF-9028-4BD9-A20B-C355E76129A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A99127-7FFF-4B70-A542-E56EC3D1AD99}" type="pres">
      <dgm:prSet presAssocID="{67984EDF-9028-4BD9-A20B-C355E76129A6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70D3B6CA-E049-4580-8A56-1F16757AF161}" type="pres">
      <dgm:prSet presAssocID="{67984EDF-9028-4BD9-A20B-C355E76129A6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041C66BA-EFD1-446F-B0E9-5BE0F6FC9555}" type="pres">
      <dgm:prSet presAssocID="{56CB269A-AF20-454A-A768-765AE135E95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DAD4E4-5906-4FBE-AD36-B0113B47F729}" type="pres">
      <dgm:prSet presAssocID="{56CB269A-AF20-454A-A768-765AE135E952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E83E1724-16C5-4D67-8D9E-DF12B2FACFA6}" type="pres">
      <dgm:prSet presAssocID="{56CB269A-AF20-454A-A768-765AE135E952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5DC0FC59-C5EC-420C-A5DA-1DD06B16D2D9}" type="pres">
      <dgm:prSet presAssocID="{75D98E9B-F577-45DC-80BC-D6701A90B00F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FCB60844-416F-4F91-A5FD-014B0FAEB11E}" type="pres">
      <dgm:prSet presAssocID="{75D98E9B-F577-45DC-80BC-D6701A90B00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592A81-F9D1-44DF-8379-E82AA934AB72}" type="pres">
      <dgm:prSet presAssocID="{75D98E9B-F577-45DC-80BC-D6701A90B00F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F72C5736-204A-4B61-BD3F-B7B11F434834}" type="pres">
      <dgm:prSet presAssocID="{75D98E9B-F577-45DC-80BC-D6701A90B00F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21F6993E-A4BA-40C8-AF3C-ED3C9A271C5D}" type="pres">
      <dgm:prSet presAssocID="{FE91C1CA-921B-4CE9-A08D-2E3A2E51874B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FA354B96-EDF5-44A3-8D0D-153E269F5DC7}" type="pres">
      <dgm:prSet presAssocID="{092ED35D-DBCC-42D2-996F-B40481B6C03C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0C1D1D62-A7BD-40CF-B6D8-2056EE9E91A0}" type="pres">
      <dgm:prSet presAssocID="{9AC4BD8A-E7A8-49FE-8F80-2EBECB327873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83EDCBAD-D4B9-4DDB-8BC0-B23A76B34422}" srcId="{AA130920-FED4-4B77-BC97-F10635D4DC5D}" destId="{75D98E9B-F577-45DC-80BC-D6701A90B00F}" srcOrd="2" destOrd="0" parTransId="{5935DAC8-01A4-47DC-9785-4720DE041A8E}" sibTransId="{9AC4BD8A-E7A8-49FE-8F80-2EBECB327873}"/>
    <dgm:cxn modelId="{0BCD9769-CC6C-4A05-B518-73F512C07F7E}" type="presOf" srcId="{092ED35D-DBCC-42D2-996F-B40481B6C03C}" destId="{FA354B96-EDF5-44A3-8D0D-153E269F5DC7}" srcOrd="0" destOrd="0" presId="urn:microsoft.com/office/officeart/2005/8/layout/gear1"/>
    <dgm:cxn modelId="{8B9D3810-B1CD-4EE1-99D9-8EDF4BA61196}" srcId="{AA130920-FED4-4B77-BC97-F10635D4DC5D}" destId="{56CB269A-AF20-454A-A768-765AE135E952}" srcOrd="1" destOrd="0" parTransId="{6A7E2EFC-F88B-4D6A-B1EE-7D3E481B92B4}" sibTransId="{092ED35D-DBCC-42D2-996F-B40481B6C03C}"/>
    <dgm:cxn modelId="{98FF2F0D-FB3B-440B-B175-19371CEDE3DA}" type="presOf" srcId="{56CB269A-AF20-454A-A768-765AE135E952}" destId="{4DDAD4E4-5906-4FBE-AD36-B0113B47F729}" srcOrd="1" destOrd="0" presId="urn:microsoft.com/office/officeart/2005/8/layout/gear1"/>
    <dgm:cxn modelId="{6CE808EB-08EA-459B-B5A1-406D53F7917F}" srcId="{AA130920-FED4-4B77-BC97-F10635D4DC5D}" destId="{67984EDF-9028-4BD9-A20B-C355E76129A6}" srcOrd="0" destOrd="0" parTransId="{1CA80C62-3275-4FB0-9F92-CC1C768DB088}" sibTransId="{FE91C1CA-921B-4CE9-A08D-2E3A2E51874B}"/>
    <dgm:cxn modelId="{B0C1C2E8-8D20-49F3-9D83-A00D0606A190}" type="presOf" srcId="{FE91C1CA-921B-4CE9-A08D-2E3A2E51874B}" destId="{21F6993E-A4BA-40C8-AF3C-ED3C9A271C5D}" srcOrd="0" destOrd="0" presId="urn:microsoft.com/office/officeart/2005/8/layout/gear1"/>
    <dgm:cxn modelId="{A0019A69-C232-4B38-9400-2E36272B9209}" type="presOf" srcId="{75D98E9B-F577-45DC-80BC-D6701A90B00F}" destId="{00592A81-F9D1-44DF-8379-E82AA934AB72}" srcOrd="2" destOrd="0" presId="urn:microsoft.com/office/officeart/2005/8/layout/gear1"/>
    <dgm:cxn modelId="{9326A7E3-8EE0-4322-BB2A-1115CF1A64A8}" type="presOf" srcId="{75D98E9B-F577-45DC-80BC-D6701A90B00F}" destId="{F72C5736-204A-4B61-BD3F-B7B11F434834}" srcOrd="3" destOrd="0" presId="urn:microsoft.com/office/officeart/2005/8/layout/gear1"/>
    <dgm:cxn modelId="{EEDCDA1D-A4DE-41E2-B3FB-94160D4C5843}" type="presOf" srcId="{56CB269A-AF20-454A-A768-765AE135E952}" destId="{041C66BA-EFD1-446F-B0E9-5BE0F6FC9555}" srcOrd="0" destOrd="0" presId="urn:microsoft.com/office/officeart/2005/8/layout/gear1"/>
    <dgm:cxn modelId="{3AA67748-A88F-4018-8350-AAFEACEE026D}" type="presOf" srcId="{67984EDF-9028-4BD9-A20B-C355E76129A6}" destId="{1CA99127-7FFF-4B70-A542-E56EC3D1AD99}" srcOrd="1" destOrd="0" presId="urn:microsoft.com/office/officeart/2005/8/layout/gear1"/>
    <dgm:cxn modelId="{6948E333-83CD-4423-97E0-549751B92FCF}" type="presOf" srcId="{67984EDF-9028-4BD9-A20B-C355E76129A6}" destId="{70D3B6CA-E049-4580-8A56-1F16757AF161}" srcOrd="2" destOrd="0" presId="urn:microsoft.com/office/officeart/2005/8/layout/gear1"/>
    <dgm:cxn modelId="{1EE1C87A-9640-437E-ADF5-42594612217C}" type="presOf" srcId="{75D98E9B-F577-45DC-80BC-D6701A90B00F}" destId="{5DC0FC59-C5EC-420C-A5DA-1DD06B16D2D9}" srcOrd="0" destOrd="0" presId="urn:microsoft.com/office/officeart/2005/8/layout/gear1"/>
    <dgm:cxn modelId="{C9FCA69A-92EF-4AA1-B88E-CF08CCAFE90A}" type="presOf" srcId="{AA130920-FED4-4B77-BC97-F10635D4DC5D}" destId="{671197DC-86B1-4B93-AFAB-7FDA7FC737F1}" srcOrd="0" destOrd="0" presId="urn:microsoft.com/office/officeart/2005/8/layout/gear1"/>
    <dgm:cxn modelId="{96B4C48A-D3E1-4BA9-8678-9D5626474EB0}" type="presOf" srcId="{56CB269A-AF20-454A-A768-765AE135E952}" destId="{E83E1724-16C5-4D67-8D9E-DF12B2FACFA6}" srcOrd="2" destOrd="0" presId="urn:microsoft.com/office/officeart/2005/8/layout/gear1"/>
    <dgm:cxn modelId="{826F68C8-45AA-4358-8B91-A2D0316B2B74}" type="presOf" srcId="{75D98E9B-F577-45DC-80BC-D6701A90B00F}" destId="{FCB60844-416F-4F91-A5FD-014B0FAEB11E}" srcOrd="1" destOrd="0" presId="urn:microsoft.com/office/officeart/2005/8/layout/gear1"/>
    <dgm:cxn modelId="{6EBAF312-DD8B-4F67-B467-A6F362FC958E}" type="presOf" srcId="{67984EDF-9028-4BD9-A20B-C355E76129A6}" destId="{8C317AA1-517E-43F4-A6CC-69D868D96682}" srcOrd="0" destOrd="0" presId="urn:microsoft.com/office/officeart/2005/8/layout/gear1"/>
    <dgm:cxn modelId="{E2AC733B-8079-4856-8F7C-D6AEB786E335}" type="presOf" srcId="{9AC4BD8A-E7A8-49FE-8F80-2EBECB327873}" destId="{0C1D1D62-A7BD-40CF-B6D8-2056EE9E91A0}" srcOrd="0" destOrd="0" presId="urn:microsoft.com/office/officeart/2005/8/layout/gear1"/>
    <dgm:cxn modelId="{E2DD0C88-0237-43F4-B128-177CB4CBEA75}" type="presParOf" srcId="{671197DC-86B1-4B93-AFAB-7FDA7FC737F1}" destId="{8C317AA1-517E-43F4-A6CC-69D868D96682}" srcOrd="0" destOrd="0" presId="urn:microsoft.com/office/officeart/2005/8/layout/gear1"/>
    <dgm:cxn modelId="{69F02218-DDAF-46D4-9BB6-D63F6B313922}" type="presParOf" srcId="{671197DC-86B1-4B93-AFAB-7FDA7FC737F1}" destId="{1CA99127-7FFF-4B70-A542-E56EC3D1AD99}" srcOrd="1" destOrd="0" presId="urn:microsoft.com/office/officeart/2005/8/layout/gear1"/>
    <dgm:cxn modelId="{38AF9307-561F-4C1A-A80F-C847BBCA0187}" type="presParOf" srcId="{671197DC-86B1-4B93-AFAB-7FDA7FC737F1}" destId="{70D3B6CA-E049-4580-8A56-1F16757AF161}" srcOrd="2" destOrd="0" presId="urn:microsoft.com/office/officeart/2005/8/layout/gear1"/>
    <dgm:cxn modelId="{CAB7FE68-35AB-47B0-AE5A-524E18DB15E3}" type="presParOf" srcId="{671197DC-86B1-4B93-AFAB-7FDA7FC737F1}" destId="{041C66BA-EFD1-446F-B0E9-5BE0F6FC9555}" srcOrd="3" destOrd="0" presId="urn:microsoft.com/office/officeart/2005/8/layout/gear1"/>
    <dgm:cxn modelId="{01EC7717-CC44-440A-845E-0034A1176429}" type="presParOf" srcId="{671197DC-86B1-4B93-AFAB-7FDA7FC737F1}" destId="{4DDAD4E4-5906-4FBE-AD36-B0113B47F729}" srcOrd="4" destOrd="0" presId="urn:microsoft.com/office/officeart/2005/8/layout/gear1"/>
    <dgm:cxn modelId="{6DB4572A-385A-49A4-8559-3CF7D4F301BC}" type="presParOf" srcId="{671197DC-86B1-4B93-AFAB-7FDA7FC737F1}" destId="{E83E1724-16C5-4D67-8D9E-DF12B2FACFA6}" srcOrd="5" destOrd="0" presId="urn:microsoft.com/office/officeart/2005/8/layout/gear1"/>
    <dgm:cxn modelId="{BC63BB1A-6F33-441D-8B22-D6AD604CE7EF}" type="presParOf" srcId="{671197DC-86B1-4B93-AFAB-7FDA7FC737F1}" destId="{5DC0FC59-C5EC-420C-A5DA-1DD06B16D2D9}" srcOrd="6" destOrd="0" presId="urn:microsoft.com/office/officeart/2005/8/layout/gear1"/>
    <dgm:cxn modelId="{260F0642-487D-4574-A956-B81AB2E555A7}" type="presParOf" srcId="{671197DC-86B1-4B93-AFAB-7FDA7FC737F1}" destId="{FCB60844-416F-4F91-A5FD-014B0FAEB11E}" srcOrd="7" destOrd="0" presId="urn:microsoft.com/office/officeart/2005/8/layout/gear1"/>
    <dgm:cxn modelId="{96B820D9-BC43-47A1-ABDB-17097769181C}" type="presParOf" srcId="{671197DC-86B1-4B93-AFAB-7FDA7FC737F1}" destId="{00592A81-F9D1-44DF-8379-E82AA934AB72}" srcOrd="8" destOrd="0" presId="urn:microsoft.com/office/officeart/2005/8/layout/gear1"/>
    <dgm:cxn modelId="{3230D97E-55C9-4C18-83A3-D9392C15A4C9}" type="presParOf" srcId="{671197DC-86B1-4B93-AFAB-7FDA7FC737F1}" destId="{F72C5736-204A-4B61-BD3F-B7B11F434834}" srcOrd="9" destOrd="0" presId="urn:microsoft.com/office/officeart/2005/8/layout/gear1"/>
    <dgm:cxn modelId="{4512B398-AAB1-4C4F-B846-69E1C0467F28}" type="presParOf" srcId="{671197DC-86B1-4B93-AFAB-7FDA7FC737F1}" destId="{21F6993E-A4BA-40C8-AF3C-ED3C9A271C5D}" srcOrd="10" destOrd="0" presId="urn:microsoft.com/office/officeart/2005/8/layout/gear1"/>
    <dgm:cxn modelId="{8F8F3B02-85DC-46FA-868F-B09D8CAC3ADC}" type="presParOf" srcId="{671197DC-86B1-4B93-AFAB-7FDA7FC737F1}" destId="{FA354B96-EDF5-44A3-8D0D-153E269F5DC7}" srcOrd="11" destOrd="0" presId="urn:microsoft.com/office/officeart/2005/8/layout/gear1"/>
    <dgm:cxn modelId="{985FE1AE-406A-43CC-8936-ADE5B4448D3A}" type="presParOf" srcId="{671197DC-86B1-4B93-AFAB-7FDA7FC737F1}" destId="{0C1D1D62-A7BD-40CF-B6D8-2056EE9E91A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08D2949-333D-44B2-A9C2-342A63BCED04}" type="doc">
      <dgm:prSet loTypeId="urn:microsoft.com/office/officeart/2008/layout/PictureAccent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E9503951-211A-4EDF-97CA-EBFE0E5BBE3C}">
      <dgm:prSet phldrT="[文字]" custT="1"/>
      <dgm:spPr/>
      <dgm:t>
        <a:bodyPr/>
        <a:lstStyle/>
        <a:p>
          <a:r>
            <a:rPr lang="zh-TW" altLang="en-US" sz="2400" dirty="0" smtClean="0"/>
            <a:t>在快速變動的創新科技產業裡，需要發展一套模型</a:t>
          </a:r>
          <a:endParaRPr lang="en-US" altLang="zh-TW" sz="2400" dirty="0" smtClean="0"/>
        </a:p>
        <a:p>
          <a:r>
            <a:rPr lang="zh-TW" altLang="en-US" sz="2400" dirty="0" smtClean="0"/>
            <a:t>理論來解釋</a:t>
          </a:r>
          <a:r>
            <a:rPr lang="zh-TW" altLang="en-US" sz="2400" b="1" dirty="0" smtClean="0">
              <a:solidFill>
                <a:srgbClr val="990099"/>
              </a:solidFill>
            </a:rPr>
            <a:t>創新科技價值</a:t>
          </a:r>
          <a:r>
            <a:rPr lang="zh-TW" altLang="en-US" sz="2400" b="1" dirty="0" smtClean="0">
              <a:solidFill>
                <a:schemeClr val="tx1"/>
              </a:solidFill>
            </a:rPr>
            <a:t>與</a:t>
          </a:r>
          <a:r>
            <a:rPr lang="zh-TW" altLang="en-US" sz="2400" b="1" dirty="0" smtClean="0">
              <a:solidFill>
                <a:srgbClr val="FFC000"/>
              </a:solidFill>
            </a:rPr>
            <a:t>產業鏈的定位</a:t>
          </a:r>
          <a:r>
            <a:rPr lang="zh-TW" altLang="en-US" sz="2400" dirty="0" smtClean="0"/>
            <a:t>。</a:t>
          </a:r>
          <a:endParaRPr lang="zh-TW" altLang="en-US" sz="2400" dirty="0"/>
        </a:p>
      </dgm:t>
    </dgm:pt>
    <dgm:pt modelId="{6A5515C5-0531-4CB8-87E5-06B438256E11}" type="parTrans" cxnId="{10102BAA-4E2C-4CFB-98B5-8ED6C525C6FF}">
      <dgm:prSet/>
      <dgm:spPr/>
      <dgm:t>
        <a:bodyPr/>
        <a:lstStyle/>
        <a:p>
          <a:endParaRPr lang="zh-TW" altLang="en-US"/>
        </a:p>
      </dgm:t>
    </dgm:pt>
    <dgm:pt modelId="{962649F2-825C-4702-AEC9-C4A539D8C465}" type="sibTrans" cxnId="{10102BAA-4E2C-4CFB-98B5-8ED6C525C6FF}">
      <dgm:prSet/>
      <dgm:spPr/>
      <dgm:t>
        <a:bodyPr/>
        <a:lstStyle/>
        <a:p>
          <a:endParaRPr lang="zh-TW" altLang="en-US"/>
        </a:p>
      </dgm:t>
    </dgm:pt>
    <dgm:pt modelId="{601DC00A-6472-4118-BBAD-D3DF09666851}">
      <dgm:prSet phldrT="[文字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altLang="zh-TW" sz="2800" dirty="0" smtClean="0">
              <a:solidFill>
                <a:schemeClr val="tx1"/>
              </a:solidFill>
            </a:rPr>
            <a:t>1.</a:t>
          </a:r>
          <a:r>
            <a:rPr lang="zh-TW" altLang="en-US" sz="2800" b="1" dirty="0" smtClean="0">
              <a:solidFill>
                <a:srgbClr val="FF00FF"/>
              </a:solidFill>
            </a:rPr>
            <a:t>神乎其技的科技</a:t>
          </a:r>
          <a:endParaRPr lang="en-US" altLang="zh-TW" sz="2800" b="1" dirty="0" smtClean="0">
            <a:solidFill>
              <a:srgbClr val="008000"/>
            </a:solidFill>
          </a:endParaRPr>
        </a:p>
        <a:p>
          <a:pPr algn="l"/>
          <a:r>
            <a:rPr lang="en-US" altLang="zh-TW" sz="2800" dirty="0" smtClean="0">
              <a:solidFill>
                <a:schemeClr val="tx1"/>
              </a:solidFill>
            </a:rPr>
            <a:t>2.</a:t>
          </a:r>
          <a:r>
            <a:rPr lang="zh-TW" altLang="en-US" sz="2800" b="1" dirty="0" smtClean="0">
              <a:solidFill>
                <a:srgbClr val="008000"/>
              </a:solidFill>
            </a:rPr>
            <a:t>新模式 </a:t>
          </a:r>
          <a:r>
            <a:rPr lang="zh-TW" altLang="en-US" sz="2800" dirty="0" smtClean="0">
              <a:solidFill>
                <a:schemeClr val="tx1"/>
              </a:solidFill>
            </a:rPr>
            <a:t>   </a:t>
          </a:r>
          <a:r>
            <a:rPr lang="en-US" altLang="zh-TW" sz="2800" dirty="0" smtClean="0">
              <a:solidFill>
                <a:schemeClr val="tx1"/>
              </a:solidFill>
            </a:rPr>
            <a:t>3.</a:t>
          </a:r>
          <a:r>
            <a:rPr lang="zh-TW" altLang="en-US" sz="2800" b="1" dirty="0" smtClean="0">
              <a:solidFill>
                <a:srgbClr val="0000FF"/>
              </a:solidFill>
            </a:rPr>
            <a:t>引領未來的地圖</a:t>
          </a:r>
          <a:endParaRPr lang="zh-TW" altLang="en-US" sz="2800" b="1" dirty="0">
            <a:solidFill>
              <a:srgbClr val="0000FF"/>
            </a:solidFill>
          </a:endParaRPr>
        </a:p>
      </dgm:t>
    </dgm:pt>
    <dgm:pt modelId="{452A8210-297C-4F02-9E97-E01D8813D679}" type="parTrans" cxnId="{7CFED7CC-FCAB-4F85-B8A4-42128C3F91CE}">
      <dgm:prSet/>
      <dgm:spPr/>
      <dgm:t>
        <a:bodyPr/>
        <a:lstStyle/>
        <a:p>
          <a:endParaRPr lang="zh-TW" altLang="en-US"/>
        </a:p>
      </dgm:t>
    </dgm:pt>
    <dgm:pt modelId="{D9C6BBF9-5E2F-49B5-A58E-C92A98717412}" type="sibTrans" cxnId="{7CFED7CC-FCAB-4F85-B8A4-42128C3F91CE}">
      <dgm:prSet/>
      <dgm:spPr/>
      <dgm:t>
        <a:bodyPr/>
        <a:lstStyle/>
        <a:p>
          <a:endParaRPr lang="zh-TW" altLang="en-US"/>
        </a:p>
      </dgm:t>
    </dgm:pt>
    <dgm:pt modelId="{81C1025A-9B5A-4B2E-93A6-541D676B5045}">
      <dgm:prSet phldrT="[文字]" custT="1"/>
      <dgm:spPr>
        <a:solidFill>
          <a:srgbClr val="00B0F0"/>
        </a:solidFill>
      </dgm:spPr>
      <dgm:t>
        <a:bodyPr/>
        <a:lstStyle/>
        <a:p>
          <a:r>
            <a:rPr lang="zh-TW" altLang="en-US" sz="2400" b="1" i="0" dirty="0" smtClean="0"/>
            <a:t>「面對</a:t>
          </a:r>
          <a:r>
            <a:rPr lang="zh-TW" altLang="en-US" sz="2800" b="1" i="0" dirty="0" smtClean="0">
              <a:solidFill>
                <a:srgbClr val="CC00CC"/>
              </a:solidFill>
            </a:rPr>
            <a:t>新科技</a:t>
          </a:r>
          <a:r>
            <a:rPr lang="zh-TW" altLang="en-US" sz="2400" b="1" i="0" dirty="0" smtClean="0"/>
            <a:t>，與其阻擋，不如</a:t>
          </a:r>
          <a:r>
            <a:rPr lang="zh-TW" altLang="en-US" sz="2800" b="1" i="0" dirty="0" smtClean="0">
              <a:solidFill>
                <a:srgbClr val="FF00FF"/>
              </a:solidFill>
            </a:rPr>
            <a:t>善用</a:t>
          </a:r>
          <a:r>
            <a:rPr lang="zh-TW" altLang="en-US" sz="2400" b="1" i="0" dirty="0" smtClean="0"/>
            <a:t>。」</a:t>
          </a:r>
          <a:endParaRPr lang="en-US" altLang="zh-TW" sz="2400" b="1" i="0" dirty="0" smtClean="0"/>
        </a:p>
        <a:p>
          <a:r>
            <a:rPr lang="zh-TW" altLang="en-US" sz="2400" b="1" i="0" dirty="0" smtClean="0"/>
            <a:t>「我們的</a:t>
          </a:r>
          <a:r>
            <a:rPr lang="zh-TW" altLang="en-US" sz="2800" b="1" i="0" dirty="0" smtClean="0">
              <a:solidFill>
                <a:srgbClr val="FFC000"/>
              </a:solidFill>
            </a:rPr>
            <a:t>生活</a:t>
          </a:r>
          <a:r>
            <a:rPr lang="zh-TW" altLang="en-US" sz="2400" b="1" i="0" dirty="0" smtClean="0"/>
            <a:t>型態、對社群的依賴度，已經深遠地被</a:t>
          </a:r>
          <a:r>
            <a:rPr lang="zh-TW" altLang="en-US" sz="2800" b="1" i="0" dirty="0" smtClean="0">
              <a:solidFill>
                <a:srgbClr val="008000"/>
              </a:solidFill>
            </a:rPr>
            <a:t>科技</a:t>
          </a:r>
          <a:r>
            <a:rPr lang="zh-TW" altLang="en-US" sz="2400" b="1" i="0" dirty="0" smtClean="0"/>
            <a:t>給改變了，」</a:t>
          </a:r>
          <a:endParaRPr lang="zh-TW" altLang="en-US" sz="2400" b="1" dirty="0">
            <a:solidFill>
              <a:srgbClr val="990099"/>
            </a:solidFill>
          </a:endParaRPr>
        </a:p>
      </dgm:t>
    </dgm:pt>
    <dgm:pt modelId="{B5A8B13A-CE6C-4BCB-85D3-09A4A0135F85}" type="parTrans" cxnId="{4B0B475E-7907-4AD1-A44F-AAE1D7129633}">
      <dgm:prSet/>
      <dgm:spPr/>
      <dgm:t>
        <a:bodyPr/>
        <a:lstStyle/>
        <a:p>
          <a:endParaRPr lang="zh-TW" altLang="en-US"/>
        </a:p>
      </dgm:t>
    </dgm:pt>
    <dgm:pt modelId="{CAF121D6-F24E-4BC3-891C-58C870751635}" type="sibTrans" cxnId="{4B0B475E-7907-4AD1-A44F-AAE1D7129633}">
      <dgm:prSet/>
      <dgm:spPr/>
      <dgm:t>
        <a:bodyPr/>
        <a:lstStyle/>
        <a:p>
          <a:endParaRPr lang="zh-TW" altLang="en-US"/>
        </a:p>
      </dgm:t>
    </dgm:pt>
    <dgm:pt modelId="{8CACC3B2-57E6-42D2-B238-26802029C8A7}" type="pres">
      <dgm:prSet presAssocID="{308D2949-333D-44B2-A9C2-342A63BCED0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094FBBF6-9B59-47B7-8263-A556CCE8BF7E}" type="pres">
      <dgm:prSet presAssocID="{E9503951-211A-4EDF-97CA-EBFE0E5BBE3C}" presName="root" presStyleCnt="0">
        <dgm:presLayoutVars>
          <dgm:chMax/>
          <dgm:chPref val="4"/>
        </dgm:presLayoutVars>
      </dgm:prSet>
      <dgm:spPr/>
    </dgm:pt>
    <dgm:pt modelId="{9DEC9588-8241-4657-BCF0-08511985B5BA}" type="pres">
      <dgm:prSet presAssocID="{E9503951-211A-4EDF-97CA-EBFE0E5BBE3C}" presName="rootComposite" presStyleCnt="0">
        <dgm:presLayoutVars/>
      </dgm:prSet>
      <dgm:spPr/>
    </dgm:pt>
    <dgm:pt modelId="{006B5225-3DB7-4C83-B1AF-26447D6D91C8}" type="pres">
      <dgm:prSet presAssocID="{E9503951-211A-4EDF-97CA-EBFE0E5BBE3C}" presName="rootText" presStyleLbl="node0" presStyleIdx="0" presStyleCnt="1" custLinFactNeighborX="-257" custLinFactNeighborY="-9969">
        <dgm:presLayoutVars>
          <dgm:chMax/>
          <dgm:chPref val="4"/>
        </dgm:presLayoutVars>
      </dgm:prSet>
      <dgm:spPr/>
      <dgm:t>
        <a:bodyPr/>
        <a:lstStyle/>
        <a:p>
          <a:endParaRPr lang="zh-TW" altLang="en-US"/>
        </a:p>
      </dgm:t>
    </dgm:pt>
    <dgm:pt modelId="{08443A8F-298C-40F5-9F82-3D29119354A7}" type="pres">
      <dgm:prSet presAssocID="{E9503951-211A-4EDF-97CA-EBFE0E5BBE3C}" presName="childShape" presStyleCnt="0">
        <dgm:presLayoutVars>
          <dgm:chMax val="0"/>
          <dgm:chPref val="0"/>
        </dgm:presLayoutVars>
      </dgm:prSet>
      <dgm:spPr/>
    </dgm:pt>
    <dgm:pt modelId="{4FC01460-1808-4E6F-9C31-1D98D61DA8A4}" type="pres">
      <dgm:prSet presAssocID="{601DC00A-6472-4118-BBAD-D3DF09666851}" presName="childComposite" presStyleCnt="0">
        <dgm:presLayoutVars>
          <dgm:chMax val="0"/>
          <dgm:chPref val="0"/>
        </dgm:presLayoutVars>
      </dgm:prSet>
      <dgm:spPr/>
    </dgm:pt>
    <dgm:pt modelId="{983E277A-3659-4093-8481-41CBAF148BCB}" type="pres">
      <dgm:prSet presAssocID="{601DC00A-6472-4118-BBAD-D3DF09666851}" presName="Image" presStyleLbl="node1" presStyleIdx="0" presStyleCnt="2" custLinFactNeighborX="-6818" custLinFactNeighborY="-523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E6661A3-ABC4-4AC3-B061-693EE5187B7E}" type="pres">
      <dgm:prSet presAssocID="{601DC00A-6472-4118-BBAD-D3DF09666851}" presName="childText" presStyleLbl="lnNode1" presStyleIdx="0" presStyleCnt="2" custLinFactNeighborX="-549" custLinFactNeighborY="-52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B88FB5-3A56-46CC-927B-06AA73F002DC}" type="pres">
      <dgm:prSet presAssocID="{81C1025A-9B5A-4B2E-93A6-541D676B5045}" presName="childComposite" presStyleCnt="0">
        <dgm:presLayoutVars>
          <dgm:chMax val="0"/>
          <dgm:chPref val="0"/>
        </dgm:presLayoutVars>
      </dgm:prSet>
      <dgm:spPr/>
    </dgm:pt>
    <dgm:pt modelId="{8328BC09-F298-4672-9334-8DF57FEBF1C1}" type="pres">
      <dgm:prSet presAssocID="{81C1025A-9B5A-4B2E-93A6-541D676B5045}" presName="Image" presStyleLbl="node1" presStyleIdx="1" presStyleCnt="2" custLinFactNeighborY="-136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5391F2E-8CA8-42DC-976D-3485CF7B47BD}" type="pres">
      <dgm:prSet presAssocID="{81C1025A-9B5A-4B2E-93A6-541D676B5045}" presName="childText" presStyleLbl="lnNode1" presStyleIdx="1" presStyleCnt="2" custScaleY="141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2FEA7E7-5ED6-49CE-A40B-C99B53663A6C}" type="presOf" srcId="{81C1025A-9B5A-4B2E-93A6-541D676B5045}" destId="{75391F2E-8CA8-42DC-976D-3485CF7B47BD}" srcOrd="0" destOrd="0" presId="urn:microsoft.com/office/officeart/2008/layout/PictureAccentList"/>
    <dgm:cxn modelId="{2A48F776-EA44-431D-9444-BBE2FDCD265F}" type="presOf" srcId="{601DC00A-6472-4118-BBAD-D3DF09666851}" destId="{4E6661A3-ABC4-4AC3-B061-693EE5187B7E}" srcOrd="0" destOrd="0" presId="urn:microsoft.com/office/officeart/2008/layout/PictureAccentList"/>
    <dgm:cxn modelId="{7CFED7CC-FCAB-4F85-B8A4-42128C3F91CE}" srcId="{E9503951-211A-4EDF-97CA-EBFE0E5BBE3C}" destId="{601DC00A-6472-4118-BBAD-D3DF09666851}" srcOrd="0" destOrd="0" parTransId="{452A8210-297C-4F02-9E97-E01D8813D679}" sibTransId="{D9C6BBF9-5E2F-49B5-A58E-C92A98717412}"/>
    <dgm:cxn modelId="{10102BAA-4E2C-4CFB-98B5-8ED6C525C6FF}" srcId="{308D2949-333D-44B2-A9C2-342A63BCED04}" destId="{E9503951-211A-4EDF-97CA-EBFE0E5BBE3C}" srcOrd="0" destOrd="0" parTransId="{6A5515C5-0531-4CB8-87E5-06B438256E11}" sibTransId="{962649F2-825C-4702-AEC9-C4A539D8C465}"/>
    <dgm:cxn modelId="{650EF9C3-E7A7-4D1A-95AA-46304E29731F}" type="presOf" srcId="{308D2949-333D-44B2-A9C2-342A63BCED04}" destId="{8CACC3B2-57E6-42D2-B238-26802029C8A7}" srcOrd="0" destOrd="0" presId="urn:microsoft.com/office/officeart/2008/layout/PictureAccentList"/>
    <dgm:cxn modelId="{9D31DB16-DA44-47A9-BB79-4467AAED111A}" type="presOf" srcId="{E9503951-211A-4EDF-97CA-EBFE0E5BBE3C}" destId="{006B5225-3DB7-4C83-B1AF-26447D6D91C8}" srcOrd="0" destOrd="0" presId="urn:microsoft.com/office/officeart/2008/layout/PictureAccentList"/>
    <dgm:cxn modelId="{4B0B475E-7907-4AD1-A44F-AAE1D7129633}" srcId="{E9503951-211A-4EDF-97CA-EBFE0E5BBE3C}" destId="{81C1025A-9B5A-4B2E-93A6-541D676B5045}" srcOrd="1" destOrd="0" parTransId="{B5A8B13A-CE6C-4BCB-85D3-09A4A0135F85}" sibTransId="{CAF121D6-F24E-4BC3-891C-58C870751635}"/>
    <dgm:cxn modelId="{A5A5062D-DDC4-49C2-A146-A5AB3A021E38}" type="presParOf" srcId="{8CACC3B2-57E6-42D2-B238-26802029C8A7}" destId="{094FBBF6-9B59-47B7-8263-A556CCE8BF7E}" srcOrd="0" destOrd="0" presId="urn:microsoft.com/office/officeart/2008/layout/PictureAccentList"/>
    <dgm:cxn modelId="{2DB491BF-25D1-47CE-B52C-6959BFA2C94F}" type="presParOf" srcId="{094FBBF6-9B59-47B7-8263-A556CCE8BF7E}" destId="{9DEC9588-8241-4657-BCF0-08511985B5BA}" srcOrd="0" destOrd="0" presId="urn:microsoft.com/office/officeart/2008/layout/PictureAccentList"/>
    <dgm:cxn modelId="{BAD483AC-18D1-4D0C-8794-DA920F3F509D}" type="presParOf" srcId="{9DEC9588-8241-4657-BCF0-08511985B5BA}" destId="{006B5225-3DB7-4C83-B1AF-26447D6D91C8}" srcOrd="0" destOrd="0" presId="urn:microsoft.com/office/officeart/2008/layout/PictureAccentList"/>
    <dgm:cxn modelId="{31CE7C37-95BB-49F0-A0C5-7122A20A27B0}" type="presParOf" srcId="{094FBBF6-9B59-47B7-8263-A556CCE8BF7E}" destId="{08443A8F-298C-40F5-9F82-3D29119354A7}" srcOrd="1" destOrd="0" presId="urn:microsoft.com/office/officeart/2008/layout/PictureAccentList"/>
    <dgm:cxn modelId="{0C9E888A-7C44-473C-8BB6-C8DFFB4BDFD0}" type="presParOf" srcId="{08443A8F-298C-40F5-9F82-3D29119354A7}" destId="{4FC01460-1808-4E6F-9C31-1D98D61DA8A4}" srcOrd="0" destOrd="0" presId="urn:microsoft.com/office/officeart/2008/layout/PictureAccentList"/>
    <dgm:cxn modelId="{38CAAC79-2ECF-4A6B-9F62-5C83008D00BC}" type="presParOf" srcId="{4FC01460-1808-4E6F-9C31-1D98D61DA8A4}" destId="{983E277A-3659-4093-8481-41CBAF148BCB}" srcOrd="0" destOrd="0" presId="urn:microsoft.com/office/officeart/2008/layout/PictureAccentList"/>
    <dgm:cxn modelId="{B61D64BC-064C-4204-9ACF-2BEBFA2FF53C}" type="presParOf" srcId="{4FC01460-1808-4E6F-9C31-1D98D61DA8A4}" destId="{4E6661A3-ABC4-4AC3-B061-693EE5187B7E}" srcOrd="1" destOrd="0" presId="urn:microsoft.com/office/officeart/2008/layout/PictureAccentList"/>
    <dgm:cxn modelId="{B1821AE2-4DE7-41BC-BFD9-14AECDC3D04C}" type="presParOf" srcId="{08443A8F-298C-40F5-9F82-3D29119354A7}" destId="{E7B88FB5-3A56-46CC-927B-06AA73F002DC}" srcOrd="1" destOrd="0" presId="urn:microsoft.com/office/officeart/2008/layout/PictureAccentList"/>
    <dgm:cxn modelId="{5BFB73D2-8AA3-40B8-9AE3-79DFF983DBDA}" type="presParOf" srcId="{E7B88FB5-3A56-46CC-927B-06AA73F002DC}" destId="{8328BC09-F298-4672-9334-8DF57FEBF1C1}" srcOrd="0" destOrd="0" presId="urn:microsoft.com/office/officeart/2008/layout/PictureAccentList"/>
    <dgm:cxn modelId="{AD422C99-F420-40FB-8C79-FF797CEEDD2F}" type="presParOf" srcId="{E7B88FB5-3A56-46CC-927B-06AA73F002DC}" destId="{75391F2E-8CA8-42DC-976D-3485CF7B47B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D0EDB33-95CD-4BA3-AB5A-05E156991238}" type="doc">
      <dgm:prSet loTypeId="urn:microsoft.com/office/officeart/2005/8/layout/cycle5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092A880-2DBA-41D7-BFB1-19F8A018CE8F}">
      <dgm:prSet phldrT="[文字]"/>
      <dgm:spPr/>
      <dgm:t>
        <a:bodyPr/>
        <a:lstStyle/>
        <a:p>
          <a:r>
            <a:rPr lang="en-US" altLang="en-US" dirty="0" smtClean="0"/>
            <a:t>VET</a:t>
          </a:r>
          <a:r>
            <a:rPr lang="zh-TW" altLang="en-US" dirty="0" smtClean="0"/>
            <a:t>需要改進升級</a:t>
          </a:r>
          <a:endParaRPr lang="zh-TW" altLang="en-US" dirty="0"/>
        </a:p>
      </dgm:t>
    </dgm:pt>
    <dgm:pt modelId="{34E40D4C-1155-4234-A1E2-10D6D13CC2AD}" type="parTrans" cxnId="{F5049C0F-5FED-4801-8BDA-7BD516546DD7}">
      <dgm:prSet/>
      <dgm:spPr/>
      <dgm:t>
        <a:bodyPr/>
        <a:lstStyle/>
        <a:p>
          <a:endParaRPr lang="zh-TW" altLang="en-US"/>
        </a:p>
      </dgm:t>
    </dgm:pt>
    <dgm:pt modelId="{EEF764F8-9511-45C2-82ED-9EE5A26EF742}" type="sibTrans" cxnId="{F5049C0F-5FED-4801-8BDA-7BD516546DD7}">
      <dgm:prSet/>
      <dgm:spPr/>
      <dgm:t>
        <a:bodyPr/>
        <a:lstStyle/>
        <a:p>
          <a:endParaRPr lang="zh-TW" altLang="en-US"/>
        </a:p>
      </dgm:t>
    </dgm:pt>
    <dgm:pt modelId="{62A4E80C-6E3D-4E1F-81F4-4EE6E86B3913}">
      <dgm:prSet phldrT="[文字]"/>
      <dgm:spPr/>
      <dgm:t>
        <a:bodyPr/>
        <a:lstStyle/>
        <a:p>
          <a:r>
            <a:rPr lang="en-US" altLang="en-US" dirty="0" smtClean="0"/>
            <a:t>VET</a:t>
          </a:r>
          <a:r>
            <a:rPr lang="zh-TW" altLang="en-US" dirty="0" smtClean="0"/>
            <a:t>應提供適切的技能組合</a:t>
          </a:r>
          <a:endParaRPr lang="zh-TW" altLang="en-US" dirty="0"/>
        </a:p>
      </dgm:t>
    </dgm:pt>
    <dgm:pt modelId="{6FFA7BC5-B46C-4403-9ABA-949B421DE009}" type="parTrans" cxnId="{7F80B3DA-70FD-4C17-B76F-42DC13B4D740}">
      <dgm:prSet/>
      <dgm:spPr/>
      <dgm:t>
        <a:bodyPr/>
        <a:lstStyle/>
        <a:p>
          <a:endParaRPr lang="zh-TW" altLang="en-US"/>
        </a:p>
      </dgm:t>
    </dgm:pt>
    <dgm:pt modelId="{A7F09E64-287D-4206-9B82-61D8E318F58C}" type="sibTrans" cxnId="{7F80B3DA-70FD-4C17-B76F-42DC13B4D740}">
      <dgm:prSet/>
      <dgm:spPr/>
      <dgm:t>
        <a:bodyPr/>
        <a:lstStyle/>
        <a:p>
          <a:endParaRPr lang="zh-TW" altLang="en-US"/>
        </a:p>
      </dgm:t>
    </dgm:pt>
    <dgm:pt modelId="{E5AA706C-5B56-476E-975F-570B254AA48B}">
      <dgm:prSet phldrT="[文字]"/>
      <dgm:spPr/>
      <dgm:t>
        <a:bodyPr/>
        <a:lstStyle/>
        <a:p>
          <a:r>
            <a:rPr lang="en-US" altLang="en-US" dirty="0" smtClean="0"/>
            <a:t>VET</a:t>
          </a:r>
          <a:r>
            <a:rPr lang="zh-TW" altLang="en-US" dirty="0" smtClean="0"/>
            <a:t>需要教好</a:t>
          </a:r>
          <a:endParaRPr lang="zh-TW" altLang="en-US" dirty="0"/>
        </a:p>
      </dgm:t>
    </dgm:pt>
    <dgm:pt modelId="{2EAF0EEB-177E-4CC4-B403-AAC773835A4B}" type="parTrans" cxnId="{1FB514C6-3E4A-4BE8-BE4B-F2696348EC10}">
      <dgm:prSet/>
      <dgm:spPr/>
      <dgm:t>
        <a:bodyPr/>
        <a:lstStyle/>
        <a:p>
          <a:endParaRPr lang="zh-TW" altLang="en-US"/>
        </a:p>
      </dgm:t>
    </dgm:pt>
    <dgm:pt modelId="{F2854E56-3016-4027-987D-A2223DBC4384}" type="sibTrans" cxnId="{1FB514C6-3E4A-4BE8-BE4B-F2696348EC10}">
      <dgm:prSet/>
      <dgm:spPr/>
      <dgm:t>
        <a:bodyPr/>
        <a:lstStyle/>
        <a:p>
          <a:endParaRPr lang="zh-TW" altLang="en-US"/>
        </a:p>
      </dgm:t>
    </dgm:pt>
    <dgm:pt modelId="{A5E962D3-298F-41E0-9828-8FF21F5CEC54}">
      <dgm:prSet phldrT="[文字]"/>
      <dgm:spPr/>
      <dgm:t>
        <a:bodyPr/>
        <a:lstStyle/>
        <a:p>
          <a:r>
            <a:rPr lang="en-US" altLang="en-US" dirty="0" smtClean="0"/>
            <a:t>VET</a:t>
          </a:r>
          <a:r>
            <a:rPr lang="zh-TW" altLang="en-US" dirty="0" smtClean="0"/>
            <a:t>應在適切的場所實施</a:t>
          </a:r>
          <a:endParaRPr lang="zh-TW" altLang="en-US" dirty="0"/>
        </a:p>
      </dgm:t>
    </dgm:pt>
    <dgm:pt modelId="{E31403BE-E196-4612-8167-A347339BBFEE}" type="parTrans" cxnId="{82FCC262-67C4-4568-98EA-EA4C2D7F3FA4}">
      <dgm:prSet/>
      <dgm:spPr/>
      <dgm:t>
        <a:bodyPr/>
        <a:lstStyle/>
        <a:p>
          <a:endParaRPr lang="zh-TW" altLang="en-US"/>
        </a:p>
      </dgm:t>
    </dgm:pt>
    <dgm:pt modelId="{4F9B955B-CAD7-4CA7-B43D-7034B2F94F05}" type="sibTrans" cxnId="{82FCC262-67C4-4568-98EA-EA4C2D7F3FA4}">
      <dgm:prSet/>
      <dgm:spPr/>
      <dgm:t>
        <a:bodyPr/>
        <a:lstStyle/>
        <a:p>
          <a:endParaRPr lang="zh-TW" altLang="en-US"/>
        </a:p>
      </dgm:t>
    </dgm:pt>
    <dgm:pt modelId="{E145BF64-1CA1-4F56-BDA2-3C90FB47CB4F}">
      <dgm:prSet phldrT="[文字]"/>
      <dgm:spPr/>
      <dgm:t>
        <a:bodyPr/>
        <a:lstStyle/>
        <a:p>
          <a:r>
            <a:rPr lang="zh-TW" altLang="en-US" smtClean="0"/>
            <a:t>社會夥伴合作是促進計畫調變的要件</a:t>
          </a:r>
          <a:endParaRPr lang="zh-TW" altLang="en-US" dirty="0"/>
        </a:p>
      </dgm:t>
    </dgm:pt>
    <dgm:pt modelId="{C2CE7E4A-3B8A-4AC6-8FC5-DBDCEB73ADF5}" type="parTrans" cxnId="{9BC1DF23-1F5A-43CB-98F3-11DD952F09E2}">
      <dgm:prSet/>
      <dgm:spPr/>
      <dgm:t>
        <a:bodyPr/>
        <a:lstStyle/>
        <a:p>
          <a:endParaRPr lang="zh-TW" altLang="en-US"/>
        </a:p>
      </dgm:t>
    </dgm:pt>
    <dgm:pt modelId="{60E116D6-2EE6-42F9-A363-BC6E1E0E8E18}" type="sibTrans" cxnId="{9BC1DF23-1F5A-43CB-98F3-11DD952F09E2}">
      <dgm:prSet/>
      <dgm:spPr/>
      <dgm:t>
        <a:bodyPr/>
        <a:lstStyle/>
        <a:p>
          <a:endParaRPr lang="zh-TW" altLang="en-US"/>
        </a:p>
      </dgm:t>
    </dgm:pt>
    <dgm:pt modelId="{5F72D5B2-298A-4DF1-977A-F2677B3CFFAF}" type="pres">
      <dgm:prSet presAssocID="{4D0EDB33-95CD-4BA3-AB5A-05E15699123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E197C4-83CF-4FDD-9AAE-378BBDEBBD78}" type="pres">
      <dgm:prSet presAssocID="{4092A880-2DBA-41D7-BFB1-19F8A018CE8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3F87A0-A212-45F1-8A22-812094EDB21E}" type="pres">
      <dgm:prSet presAssocID="{4092A880-2DBA-41D7-BFB1-19F8A018CE8F}" presName="spNode" presStyleCnt="0"/>
      <dgm:spPr/>
      <dgm:t>
        <a:bodyPr/>
        <a:lstStyle/>
        <a:p>
          <a:endParaRPr lang="zh-TW" altLang="en-US"/>
        </a:p>
      </dgm:t>
    </dgm:pt>
    <dgm:pt modelId="{A080BC27-8EC3-48F1-B0DF-7201B6DDFFCE}" type="pres">
      <dgm:prSet presAssocID="{EEF764F8-9511-45C2-82ED-9EE5A26EF742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6BDFFDDC-B4B0-4AD4-B9F7-90FDA88175E6}" type="pres">
      <dgm:prSet presAssocID="{62A4E80C-6E3D-4E1F-81F4-4EE6E86B3913}" presName="node" presStyleLbl="node1" presStyleIdx="1" presStyleCnt="5" custRadScaleRad="98266" custRadScaleInc="27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8726BB-8005-4916-A129-1E2705AA48EE}" type="pres">
      <dgm:prSet presAssocID="{62A4E80C-6E3D-4E1F-81F4-4EE6E86B3913}" presName="spNode" presStyleCnt="0"/>
      <dgm:spPr/>
      <dgm:t>
        <a:bodyPr/>
        <a:lstStyle/>
        <a:p>
          <a:endParaRPr lang="zh-TW" altLang="en-US"/>
        </a:p>
      </dgm:t>
    </dgm:pt>
    <dgm:pt modelId="{1598E7EA-73FA-4D25-BA0E-AB68A7435C68}" type="pres">
      <dgm:prSet presAssocID="{A7F09E64-287D-4206-9B82-61D8E318F58C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781F30C4-6A36-4E1D-A9ED-5321F6516BC6}" type="pres">
      <dgm:prSet presAssocID="{E5AA706C-5B56-476E-975F-570B254AA48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F2CA54-36C0-497F-97C1-1FF3A3FC3017}" type="pres">
      <dgm:prSet presAssocID="{E5AA706C-5B56-476E-975F-570B254AA48B}" presName="spNode" presStyleCnt="0"/>
      <dgm:spPr/>
      <dgm:t>
        <a:bodyPr/>
        <a:lstStyle/>
        <a:p>
          <a:endParaRPr lang="zh-TW" altLang="en-US"/>
        </a:p>
      </dgm:t>
    </dgm:pt>
    <dgm:pt modelId="{59AA9927-3692-4168-A047-C174D513A193}" type="pres">
      <dgm:prSet presAssocID="{F2854E56-3016-4027-987D-A2223DBC4384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F86F5A1D-D225-4119-8BB4-353B330FCF15}" type="pres">
      <dgm:prSet presAssocID="{A5E962D3-298F-41E0-9828-8FF21F5CEC5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70FF5F-D84B-439D-AD3C-8B0580C9B95D}" type="pres">
      <dgm:prSet presAssocID="{A5E962D3-298F-41E0-9828-8FF21F5CEC54}" presName="spNode" presStyleCnt="0"/>
      <dgm:spPr/>
      <dgm:t>
        <a:bodyPr/>
        <a:lstStyle/>
        <a:p>
          <a:endParaRPr lang="zh-TW" altLang="en-US"/>
        </a:p>
      </dgm:t>
    </dgm:pt>
    <dgm:pt modelId="{40B115A3-815D-4226-80E5-EA131A4ADB42}" type="pres">
      <dgm:prSet presAssocID="{4F9B955B-CAD7-4CA7-B43D-7034B2F94F05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B9CD5BF6-41AA-4519-AFB0-325C6F1A4F1E}" type="pres">
      <dgm:prSet presAssocID="{E145BF64-1CA1-4F56-BDA2-3C90FB47CB4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92CE98-174E-488A-90A8-E17D3742F6BA}" type="pres">
      <dgm:prSet presAssocID="{E145BF64-1CA1-4F56-BDA2-3C90FB47CB4F}" presName="spNode" presStyleCnt="0"/>
      <dgm:spPr/>
      <dgm:t>
        <a:bodyPr/>
        <a:lstStyle/>
        <a:p>
          <a:endParaRPr lang="zh-TW" altLang="en-US"/>
        </a:p>
      </dgm:t>
    </dgm:pt>
    <dgm:pt modelId="{0EB4029C-F7B7-4415-8DE4-687DCAEE7434}" type="pres">
      <dgm:prSet presAssocID="{60E116D6-2EE6-42F9-A363-BC6E1E0E8E18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596ED204-886A-43B5-BA52-D4FA7379B1C4}" type="presOf" srcId="{A7F09E64-287D-4206-9B82-61D8E318F58C}" destId="{1598E7EA-73FA-4D25-BA0E-AB68A7435C68}" srcOrd="0" destOrd="0" presId="urn:microsoft.com/office/officeart/2005/8/layout/cycle5"/>
    <dgm:cxn modelId="{7F80B3DA-70FD-4C17-B76F-42DC13B4D740}" srcId="{4D0EDB33-95CD-4BA3-AB5A-05E156991238}" destId="{62A4E80C-6E3D-4E1F-81F4-4EE6E86B3913}" srcOrd="1" destOrd="0" parTransId="{6FFA7BC5-B46C-4403-9ABA-949B421DE009}" sibTransId="{A7F09E64-287D-4206-9B82-61D8E318F58C}"/>
    <dgm:cxn modelId="{5EA20D5A-8EF6-4F9A-AB1E-F69417842FAB}" type="presOf" srcId="{4D0EDB33-95CD-4BA3-AB5A-05E156991238}" destId="{5F72D5B2-298A-4DF1-977A-F2677B3CFFAF}" srcOrd="0" destOrd="0" presId="urn:microsoft.com/office/officeart/2005/8/layout/cycle5"/>
    <dgm:cxn modelId="{BE8C4649-EBCA-45B0-8399-278B74E8B253}" type="presOf" srcId="{4F9B955B-CAD7-4CA7-B43D-7034B2F94F05}" destId="{40B115A3-815D-4226-80E5-EA131A4ADB42}" srcOrd="0" destOrd="0" presId="urn:microsoft.com/office/officeart/2005/8/layout/cycle5"/>
    <dgm:cxn modelId="{EBAF1746-80BC-49F7-8152-74B07926A19D}" type="presOf" srcId="{A5E962D3-298F-41E0-9828-8FF21F5CEC54}" destId="{F86F5A1D-D225-4119-8BB4-353B330FCF15}" srcOrd="0" destOrd="0" presId="urn:microsoft.com/office/officeart/2005/8/layout/cycle5"/>
    <dgm:cxn modelId="{82FCC262-67C4-4568-98EA-EA4C2D7F3FA4}" srcId="{4D0EDB33-95CD-4BA3-AB5A-05E156991238}" destId="{A5E962D3-298F-41E0-9828-8FF21F5CEC54}" srcOrd="3" destOrd="0" parTransId="{E31403BE-E196-4612-8167-A347339BBFEE}" sibTransId="{4F9B955B-CAD7-4CA7-B43D-7034B2F94F05}"/>
    <dgm:cxn modelId="{4BC4DCC1-24D1-4A8D-ACF4-CCCB0643A7A4}" type="presOf" srcId="{F2854E56-3016-4027-987D-A2223DBC4384}" destId="{59AA9927-3692-4168-A047-C174D513A193}" srcOrd="0" destOrd="0" presId="urn:microsoft.com/office/officeart/2005/8/layout/cycle5"/>
    <dgm:cxn modelId="{9BC1DF23-1F5A-43CB-98F3-11DD952F09E2}" srcId="{4D0EDB33-95CD-4BA3-AB5A-05E156991238}" destId="{E145BF64-1CA1-4F56-BDA2-3C90FB47CB4F}" srcOrd="4" destOrd="0" parTransId="{C2CE7E4A-3B8A-4AC6-8FC5-DBDCEB73ADF5}" sibTransId="{60E116D6-2EE6-42F9-A363-BC6E1E0E8E18}"/>
    <dgm:cxn modelId="{02D5D934-C6E5-41A2-8220-255E4C460EA1}" type="presOf" srcId="{EEF764F8-9511-45C2-82ED-9EE5A26EF742}" destId="{A080BC27-8EC3-48F1-B0DF-7201B6DDFFCE}" srcOrd="0" destOrd="0" presId="urn:microsoft.com/office/officeart/2005/8/layout/cycle5"/>
    <dgm:cxn modelId="{3C79B552-37C1-469D-AA5D-7BC85CD1A539}" type="presOf" srcId="{E5AA706C-5B56-476E-975F-570B254AA48B}" destId="{781F30C4-6A36-4E1D-A9ED-5321F6516BC6}" srcOrd="0" destOrd="0" presId="urn:microsoft.com/office/officeart/2005/8/layout/cycle5"/>
    <dgm:cxn modelId="{AE4DCD3A-B029-4125-B729-20CCA8B5C852}" type="presOf" srcId="{60E116D6-2EE6-42F9-A363-BC6E1E0E8E18}" destId="{0EB4029C-F7B7-4415-8DE4-687DCAEE7434}" srcOrd="0" destOrd="0" presId="urn:microsoft.com/office/officeart/2005/8/layout/cycle5"/>
    <dgm:cxn modelId="{88604F72-0C93-40D2-956B-096D6D46B7FE}" type="presOf" srcId="{E145BF64-1CA1-4F56-BDA2-3C90FB47CB4F}" destId="{B9CD5BF6-41AA-4519-AFB0-325C6F1A4F1E}" srcOrd="0" destOrd="0" presId="urn:microsoft.com/office/officeart/2005/8/layout/cycle5"/>
    <dgm:cxn modelId="{1FB514C6-3E4A-4BE8-BE4B-F2696348EC10}" srcId="{4D0EDB33-95CD-4BA3-AB5A-05E156991238}" destId="{E5AA706C-5B56-476E-975F-570B254AA48B}" srcOrd="2" destOrd="0" parTransId="{2EAF0EEB-177E-4CC4-B403-AAC773835A4B}" sibTransId="{F2854E56-3016-4027-987D-A2223DBC4384}"/>
    <dgm:cxn modelId="{F5049C0F-5FED-4801-8BDA-7BD516546DD7}" srcId="{4D0EDB33-95CD-4BA3-AB5A-05E156991238}" destId="{4092A880-2DBA-41D7-BFB1-19F8A018CE8F}" srcOrd="0" destOrd="0" parTransId="{34E40D4C-1155-4234-A1E2-10D6D13CC2AD}" sibTransId="{EEF764F8-9511-45C2-82ED-9EE5A26EF742}"/>
    <dgm:cxn modelId="{DEFEA562-8A9A-4A5C-BA7E-6CC6F7EE955A}" type="presOf" srcId="{4092A880-2DBA-41D7-BFB1-19F8A018CE8F}" destId="{8EE197C4-83CF-4FDD-9AAE-378BBDEBBD78}" srcOrd="0" destOrd="0" presId="urn:microsoft.com/office/officeart/2005/8/layout/cycle5"/>
    <dgm:cxn modelId="{6C1F5632-CA9D-41FD-8705-D4139F9872F7}" type="presOf" srcId="{62A4E80C-6E3D-4E1F-81F4-4EE6E86B3913}" destId="{6BDFFDDC-B4B0-4AD4-B9F7-90FDA88175E6}" srcOrd="0" destOrd="0" presId="urn:microsoft.com/office/officeart/2005/8/layout/cycle5"/>
    <dgm:cxn modelId="{BDB0501E-C77D-4769-9921-25021FE975D2}" type="presParOf" srcId="{5F72D5B2-298A-4DF1-977A-F2677B3CFFAF}" destId="{8EE197C4-83CF-4FDD-9AAE-378BBDEBBD78}" srcOrd="0" destOrd="0" presId="urn:microsoft.com/office/officeart/2005/8/layout/cycle5"/>
    <dgm:cxn modelId="{475610FB-9A5B-4D7E-823E-6CDABA56FAB7}" type="presParOf" srcId="{5F72D5B2-298A-4DF1-977A-F2677B3CFFAF}" destId="{FF3F87A0-A212-45F1-8A22-812094EDB21E}" srcOrd="1" destOrd="0" presId="urn:microsoft.com/office/officeart/2005/8/layout/cycle5"/>
    <dgm:cxn modelId="{142D85EC-8437-40F2-970A-C96518EE253B}" type="presParOf" srcId="{5F72D5B2-298A-4DF1-977A-F2677B3CFFAF}" destId="{A080BC27-8EC3-48F1-B0DF-7201B6DDFFCE}" srcOrd="2" destOrd="0" presId="urn:microsoft.com/office/officeart/2005/8/layout/cycle5"/>
    <dgm:cxn modelId="{3F954BE0-9A0B-4F3F-B123-4AC2A0BF47BF}" type="presParOf" srcId="{5F72D5B2-298A-4DF1-977A-F2677B3CFFAF}" destId="{6BDFFDDC-B4B0-4AD4-B9F7-90FDA88175E6}" srcOrd="3" destOrd="0" presId="urn:microsoft.com/office/officeart/2005/8/layout/cycle5"/>
    <dgm:cxn modelId="{C3D52250-5916-444B-BF4F-DE811E55AC58}" type="presParOf" srcId="{5F72D5B2-298A-4DF1-977A-F2677B3CFFAF}" destId="{B98726BB-8005-4916-A129-1E2705AA48EE}" srcOrd="4" destOrd="0" presId="urn:microsoft.com/office/officeart/2005/8/layout/cycle5"/>
    <dgm:cxn modelId="{EC9BD845-DDAB-40A9-A6CC-E5317A8C119A}" type="presParOf" srcId="{5F72D5B2-298A-4DF1-977A-F2677B3CFFAF}" destId="{1598E7EA-73FA-4D25-BA0E-AB68A7435C68}" srcOrd="5" destOrd="0" presId="urn:microsoft.com/office/officeart/2005/8/layout/cycle5"/>
    <dgm:cxn modelId="{6636A9D2-430C-493A-9C3E-66BEB2AC0F31}" type="presParOf" srcId="{5F72D5B2-298A-4DF1-977A-F2677B3CFFAF}" destId="{781F30C4-6A36-4E1D-A9ED-5321F6516BC6}" srcOrd="6" destOrd="0" presId="urn:microsoft.com/office/officeart/2005/8/layout/cycle5"/>
    <dgm:cxn modelId="{5183E61A-0EF0-497D-A84A-031D9C83060C}" type="presParOf" srcId="{5F72D5B2-298A-4DF1-977A-F2677B3CFFAF}" destId="{00F2CA54-36C0-497F-97C1-1FF3A3FC3017}" srcOrd="7" destOrd="0" presId="urn:microsoft.com/office/officeart/2005/8/layout/cycle5"/>
    <dgm:cxn modelId="{E168E291-C3EB-465C-BD7A-42271D2383CA}" type="presParOf" srcId="{5F72D5B2-298A-4DF1-977A-F2677B3CFFAF}" destId="{59AA9927-3692-4168-A047-C174D513A193}" srcOrd="8" destOrd="0" presId="urn:microsoft.com/office/officeart/2005/8/layout/cycle5"/>
    <dgm:cxn modelId="{037586F4-E3AF-4239-B085-277B6755F2BD}" type="presParOf" srcId="{5F72D5B2-298A-4DF1-977A-F2677B3CFFAF}" destId="{F86F5A1D-D225-4119-8BB4-353B330FCF15}" srcOrd="9" destOrd="0" presId="urn:microsoft.com/office/officeart/2005/8/layout/cycle5"/>
    <dgm:cxn modelId="{5FDBAA27-3036-4FC6-B7CE-7EE3926421C6}" type="presParOf" srcId="{5F72D5B2-298A-4DF1-977A-F2677B3CFFAF}" destId="{0170FF5F-D84B-439D-AD3C-8B0580C9B95D}" srcOrd="10" destOrd="0" presId="urn:microsoft.com/office/officeart/2005/8/layout/cycle5"/>
    <dgm:cxn modelId="{79F2E9C3-C24E-45F5-B8FE-3142359EC769}" type="presParOf" srcId="{5F72D5B2-298A-4DF1-977A-F2677B3CFFAF}" destId="{40B115A3-815D-4226-80E5-EA131A4ADB42}" srcOrd="11" destOrd="0" presId="urn:microsoft.com/office/officeart/2005/8/layout/cycle5"/>
    <dgm:cxn modelId="{783AD04F-6046-40D5-86FC-62ED7390D53E}" type="presParOf" srcId="{5F72D5B2-298A-4DF1-977A-F2677B3CFFAF}" destId="{B9CD5BF6-41AA-4519-AFB0-325C6F1A4F1E}" srcOrd="12" destOrd="0" presId="urn:microsoft.com/office/officeart/2005/8/layout/cycle5"/>
    <dgm:cxn modelId="{80663A9F-10B2-463C-A0D0-282D6D31A5F0}" type="presParOf" srcId="{5F72D5B2-298A-4DF1-977A-F2677B3CFFAF}" destId="{DA92CE98-174E-488A-90A8-E17D3742F6BA}" srcOrd="13" destOrd="0" presId="urn:microsoft.com/office/officeart/2005/8/layout/cycle5"/>
    <dgm:cxn modelId="{1C72FAA4-2259-4D4B-B3CA-4EB1379C9148}" type="presParOf" srcId="{5F72D5B2-298A-4DF1-977A-F2677B3CFFAF}" destId="{0EB4029C-F7B7-4415-8DE4-687DCAEE7434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A6A6FB26-4909-495E-9AA7-3571DB4F67B6}">
      <dgm:prSet custT="1"/>
      <dgm:spPr/>
      <dgm:t>
        <a:bodyPr/>
        <a:lstStyle/>
        <a:p>
          <a:r>
            <a:rPr lang="zh-TW" altLang="en-US" sz="2400" dirty="0">
              <a:latin typeface="+mn-ea"/>
            </a:rPr>
            <a:t>在</a:t>
          </a:r>
          <a:r>
            <a:rPr lang="zh-TW" altLang="en-US" sz="2400" b="1" dirty="0">
              <a:solidFill>
                <a:srgbClr val="0000FF"/>
              </a:solidFill>
              <a:latin typeface="+mn-ea"/>
            </a:rPr>
            <a:t>建築業</a:t>
          </a:r>
          <a:r>
            <a:rPr lang="zh-TW" altLang="en-US" sz="2400" dirty="0">
              <a:latin typeface="+mn-ea"/>
            </a:rPr>
            <a:t>中的平台，是指能將你</a:t>
          </a:r>
          <a:r>
            <a:rPr lang="zh-TW" altLang="en-US" sz="2400" b="1" dirty="0">
              <a:latin typeface="+mn-ea"/>
            </a:rPr>
            <a:t>舉起的結構</a:t>
          </a:r>
          <a:r>
            <a:rPr lang="zh-TW" altLang="en-US" sz="2400" dirty="0">
              <a:latin typeface="+mn-ea"/>
            </a:rPr>
            <a:t>，別人可以站在上面。在</a:t>
          </a:r>
          <a:r>
            <a:rPr lang="zh-TW" altLang="en-US" sz="2400" b="1" dirty="0">
              <a:solidFill>
                <a:srgbClr val="008000"/>
              </a:solidFill>
              <a:latin typeface="+mn-ea"/>
            </a:rPr>
            <a:t>商業上</a:t>
          </a:r>
          <a:r>
            <a:rPr lang="zh-TW" altLang="en-US" sz="2400" dirty="0">
              <a:latin typeface="+mn-ea"/>
            </a:rPr>
            <a:t>的平台，道理也相同。</a:t>
          </a:r>
          <a:endParaRPr lang="zh-TW" altLang="en-US" sz="2400" dirty="0"/>
        </a:p>
      </dgm:t>
    </dgm:pt>
    <dgm:pt modelId="{0A07C2D4-AA3A-45CB-A8D7-4BAA951375CF}" type="parTrans" cxnId="{F34AE9F6-7196-489C-8971-B5F8471B5731}">
      <dgm:prSet/>
      <dgm:spPr/>
      <dgm:t>
        <a:bodyPr/>
        <a:lstStyle/>
        <a:p>
          <a:endParaRPr lang="zh-TW" altLang="en-US" sz="2800"/>
        </a:p>
      </dgm:t>
    </dgm:pt>
    <dgm:pt modelId="{1DD2BE7D-552C-4E67-932F-E115D9F8D813}" type="sibTrans" cxnId="{F34AE9F6-7196-489C-8971-B5F8471B5731}">
      <dgm:prSet/>
      <dgm:spPr/>
      <dgm:t>
        <a:bodyPr/>
        <a:lstStyle/>
        <a:p>
          <a:endParaRPr lang="zh-TW" altLang="en-US" sz="2800"/>
        </a:p>
      </dgm:t>
    </dgm:pt>
    <dgm:pt modelId="{F146F42D-0FD0-401E-9FAC-A716E1CBFEEA}">
      <dgm:prSet custT="1"/>
      <dgm:spPr/>
      <dgm:t>
        <a:bodyPr/>
        <a:lstStyle/>
        <a:p>
          <a:r>
            <a:rPr lang="zh-TW" altLang="en-US" sz="2400" dirty="0"/>
            <a:t>以建立一座</a:t>
          </a:r>
          <a:r>
            <a:rPr lang="zh-TW" altLang="en-US" sz="2400" b="1" dirty="0">
              <a:solidFill>
                <a:srgbClr val="FF0000"/>
              </a:solidFill>
            </a:rPr>
            <a:t>數位</a:t>
          </a:r>
          <a:r>
            <a:rPr lang="zh-TW" altLang="en-US" sz="2400" b="1" dirty="0"/>
            <a:t>平台為例。</a:t>
          </a:r>
          <a:endParaRPr lang="en-US" altLang="zh-TW" sz="2400" dirty="0">
            <a:latin typeface="+mn-ea"/>
          </a:endParaRPr>
        </a:p>
      </dgm:t>
    </dgm:pt>
    <dgm:pt modelId="{0BB76CAB-6152-433D-A393-4EFDA53B097D}" type="parTrans" cxnId="{CF59562B-2EB6-47EF-814A-F1CCBBFAA685}">
      <dgm:prSet/>
      <dgm:spPr/>
      <dgm:t>
        <a:bodyPr/>
        <a:lstStyle/>
        <a:p>
          <a:endParaRPr lang="zh-TW" altLang="en-US" sz="2000"/>
        </a:p>
      </dgm:t>
    </dgm:pt>
    <dgm:pt modelId="{11854C04-7454-440B-BE17-DCFF3E0D4CF3}" type="sibTrans" cxnId="{CF59562B-2EB6-47EF-814A-F1CCBBFAA685}">
      <dgm:prSet/>
      <dgm:spPr/>
      <dgm:t>
        <a:bodyPr/>
        <a:lstStyle/>
        <a:p>
          <a:endParaRPr lang="zh-TW" altLang="en-US" sz="2000"/>
        </a:p>
      </dgm:t>
    </dgm:pt>
    <dgm:pt modelId="{EC285F53-72FD-4A25-B8AC-C8061CD33848}">
      <dgm:prSet custT="1"/>
      <dgm:spPr/>
      <dgm:t>
        <a:bodyPr/>
        <a:lstStyle/>
        <a:p>
          <a:r>
            <a:rPr lang="zh-TW" altLang="en-US" sz="2400" dirty="0" smtClean="0"/>
            <a:t>其他</a:t>
          </a:r>
          <a:r>
            <a:rPr lang="zh-TW" altLang="en-US" sz="2400" b="1" dirty="0" smtClean="0">
              <a:solidFill>
                <a:srgbClr val="990099"/>
              </a:solidFill>
            </a:rPr>
            <a:t>企業</a:t>
          </a:r>
          <a:r>
            <a:rPr lang="zh-TW" altLang="en-US" sz="2400" dirty="0" smtClean="0"/>
            <a:t>就很容易將他們的業務與你的</a:t>
          </a:r>
          <a:r>
            <a:rPr lang="zh-TW" altLang="en-US" sz="2400" b="1" dirty="0" smtClean="0"/>
            <a:t>業務</a:t>
          </a:r>
          <a:r>
            <a:rPr lang="zh-TW" altLang="en-US" sz="2400" b="1" dirty="0" smtClean="0">
              <a:solidFill>
                <a:srgbClr val="0000FF"/>
              </a:solidFill>
            </a:rPr>
            <a:t>連結</a:t>
          </a:r>
          <a:r>
            <a:rPr lang="zh-TW" altLang="en-US" sz="2400" b="1" dirty="0" smtClean="0"/>
            <a:t>，</a:t>
          </a:r>
          <a:r>
            <a:rPr lang="zh-TW" altLang="en-US" sz="2400" dirty="0" smtClean="0"/>
            <a:t>在它上面打造</a:t>
          </a:r>
          <a:r>
            <a:rPr lang="zh-TW" altLang="en-US" sz="2400" b="1" dirty="0" smtClean="0">
              <a:solidFill>
                <a:srgbClr val="C00000"/>
              </a:solidFill>
            </a:rPr>
            <a:t>產品</a:t>
          </a:r>
          <a:r>
            <a:rPr lang="zh-TW" altLang="en-US" sz="2400" dirty="0" smtClean="0"/>
            <a:t>和</a:t>
          </a:r>
          <a:r>
            <a:rPr lang="zh-TW" altLang="en-US" sz="2400" b="1" dirty="0" smtClean="0">
              <a:solidFill>
                <a:srgbClr val="008000"/>
              </a:solidFill>
            </a:rPr>
            <a:t>服務</a:t>
          </a:r>
          <a:r>
            <a:rPr lang="zh-TW" altLang="en-US" sz="2400" dirty="0" smtClean="0"/>
            <a:t>，並且</a:t>
          </a:r>
          <a:r>
            <a:rPr lang="zh-TW" altLang="en-US" sz="2400" b="1" u="sng" dirty="0" smtClean="0">
              <a:solidFill>
                <a:srgbClr val="A50021"/>
              </a:solidFill>
            </a:rPr>
            <a:t>共同創造價值</a:t>
          </a:r>
          <a:r>
            <a:rPr lang="zh-TW" altLang="en-US" sz="2400" b="1" dirty="0" smtClean="0"/>
            <a:t>。</a:t>
          </a:r>
          <a:endParaRPr lang="en-US" altLang="zh-TW" sz="2400" dirty="0">
            <a:latin typeface="+mn-ea"/>
          </a:endParaRPr>
        </a:p>
      </dgm:t>
    </dgm:pt>
    <dgm:pt modelId="{E290581C-531F-4271-95EF-1ECDE9D1ABED}" type="parTrans" cxnId="{831BC290-EBD2-4838-9A26-E2D3AF5C4FA9}">
      <dgm:prSet/>
      <dgm:spPr/>
      <dgm:t>
        <a:bodyPr/>
        <a:lstStyle/>
        <a:p>
          <a:endParaRPr lang="zh-TW" altLang="en-US"/>
        </a:p>
      </dgm:t>
    </dgm:pt>
    <dgm:pt modelId="{109FADCE-2266-4BC3-B578-F0E5179C2219}" type="sibTrans" cxnId="{831BC290-EBD2-4838-9A26-E2D3AF5C4FA9}">
      <dgm:prSet/>
      <dgm:spPr/>
      <dgm:t>
        <a:bodyPr/>
        <a:lstStyle/>
        <a:p>
          <a:endParaRPr lang="zh-TW" altLang="en-US"/>
        </a:p>
      </dgm:t>
    </dgm:pt>
    <dgm:pt modelId="{2BAE8183-E99B-4A71-9CA8-A7B38045B7E6}">
      <dgm:prSet custT="1"/>
      <dgm:spPr/>
      <dgm:t>
        <a:bodyPr/>
        <a:lstStyle/>
        <a:p>
          <a:r>
            <a:rPr lang="zh-TW" altLang="en-US" sz="2400" dirty="0" smtClean="0"/>
            <a:t>這種「</a:t>
          </a:r>
          <a:r>
            <a:rPr lang="zh-TW" altLang="en-US" sz="2400" b="1" dirty="0" smtClean="0">
              <a:solidFill>
                <a:srgbClr val="990099"/>
              </a:solidFill>
            </a:rPr>
            <a:t>隨插即用</a:t>
          </a:r>
          <a:r>
            <a:rPr lang="zh-TW" altLang="en-US" sz="2400" dirty="0" smtClean="0"/>
            <a:t>」（</a:t>
          </a:r>
          <a:r>
            <a:rPr lang="en-US" altLang="zh-TW" sz="2400" dirty="0" smtClean="0"/>
            <a:t>plug-and-play</a:t>
          </a:r>
          <a:r>
            <a:rPr lang="zh-TW" altLang="en-US" sz="2400" dirty="0" smtClean="0"/>
            <a:t>）的</a:t>
          </a:r>
          <a:r>
            <a:rPr lang="zh-TW" altLang="en-US" sz="2400" b="1" dirty="0" smtClean="0">
              <a:solidFill>
                <a:srgbClr val="0000FF"/>
              </a:solidFill>
            </a:rPr>
            <a:t>能力</a:t>
          </a:r>
          <a:r>
            <a:rPr lang="zh-TW" altLang="en-US" sz="2400" dirty="0" smtClean="0"/>
            <a:t>，是「</a:t>
          </a:r>
          <a:r>
            <a:rPr lang="zh-TW" altLang="en-US" sz="2400" b="1" dirty="0" smtClean="0">
              <a:solidFill>
                <a:srgbClr val="FF0000"/>
              </a:solidFill>
            </a:rPr>
            <a:t>平台思維</a:t>
          </a:r>
          <a:r>
            <a:rPr lang="zh-TW" altLang="en-US" sz="2400" dirty="0" smtClean="0"/>
            <a:t>」的明確</a:t>
          </a:r>
          <a:r>
            <a:rPr lang="zh-TW" altLang="en-US" sz="2400" b="1" dirty="0" smtClean="0">
              <a:solidFill>
                <a:srgbClr val="008000"/>
              </a:solidFill>
            </a:rPr>
            <a:t>特性</a:t>
          </a:r>
          <a:r>
            <a:rPr lang="zh-TW" altLang="en-US" sz="2400" b="1" dirty="0" smtClean="0"/>
            <a:t>。</a:t>
          </a:r>
          <a:endParaRPr lang="en-US" altLang="zh-TW" sz="2400" dirty="0">
            <a:latin typeface="+mn-ea"/>
          </a:endParaRPr>
        </a:p>
      </dgm:t>
    </dgm:pt>
    <dgm:pt modelId="{EF993042-C3D2-4983-A9F0-620AC6CFDD7E}" type="parTrans" cxnId="{667E497A-E057-4430-93AB-5B2223E815BE}">
      <dgm:prSet/>
      <dgm:spPr/>
      <dgm:t>
        <a:bodyPr/>
        <a:lstStyle/>
        <a:p>
          <a:endParaRPr lang="zh-TW" altLang="en-US"/>
        </a:p>
      </dgm:t>
    </dgm:pt>
    <dgm:pt modelId="{100198FE-F5DA-4174-990F-E4275001348F}" type="sibTrans" cxnId="{667E497A-E057-4430-93AB-5B2223E815BE}">
      <dgm:prSet/>
      <dgm:spPr/>
      <dgm:t>
        <a:bodyPr/>
        <a:lstStyle/>
        <a:p>
          <a:endParaRPr lang="zh-TW" altLang="en-US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0E5A432-C3DC-4C0E-8338-92BF8D245921}" type="pres">
      <dgm:prSet presAssocID="{A6A6FB26-4909-495E-9AA7-3571DB4F67B6}" presName="parentText" presStyleLbl="node1" presStyleIdx="0" presStyleCnt="4" custScaleY="68897" custLinFactNeighborX="128" custLinFactNeighborY="-7356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F137D6-68AF-4C66-ACF4-C8A6911CD807}" type="pres">
      <dgm:prSet presAssocID="{1DD2BE7D-552C-4E67-932F-E115D9F8D813}" presName="spacer" presStyleCnt="0"/>
      <dgm:spPr/>
    </dgm:pt>
    <dgm:pt modelId="{D5C70F2C-6BBE-401E-A924-561B0776C3CA}" type="pres">
      <dgm:prSet presAssocID="{F146F42D-0FD0-401E-9FAC-A716E1CBFEEA}" presName="parentText" presStyleLbl="node1" presStyleIdx="1" presStyleCnt="4" custScaleX="100000" custScaleY="45315" custLinFactNeighborY="-7445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2BB104-FEC9-4F3E-8C7F-AB16D41C4F62}" type="pres">
      <dgm:prSet presAssocID="{11854C04-7454-440B-BE17-DCFF3E0D4CF3}" presName="spacer" presStyleCnt="0"/>
      <dgm:spPr/>
    </dgm:pt>
    <dgm:pt modelId="{9BE8195F-EEE6-40B8-81CE-E7CE7AE56DCA}" type="pres">
      <dgm:prSet presAssocID="{EC285F53-72FD-4A25-B8AC-C8061CD33848}" presName="parentText" presStyleLbl="node1" presStyleIdx="2" presStyleCnt="4" custScaleY="60500" custLinFactNeighborX="-584" custLinFactNeighborY="-3926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35049F-EC29-44F4-854A-0C150FD27806}" type="pres">
      <dgm:prSet presAssocID="{109FADCE-2266-4BC3-B578-F0E5179C2219}" presName="spacer" presStyleCnt="0"/>
      <dgm:spPr/>
    </dgm:pt>
    <dgm:pt modelId="{72F70FA1-A8C8-49F3-9229-A0C9B17D97B2}" type="pres">
      <dgm:prSet presAssocID="{2BAE8183-E99B-4A71-9CA8-A7B38045B7E6}" presName="parentText" presStyleLbl="node1" presStyleIdx="3" presStyleCnt="4" custScaleY="70114" custLinFactNeighborX="855" custLinFactNeighborY="-2464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67E497A-E057-4430-93AB-5B2223E815BE}" srcId="{23934754-86E6-49F9-9C83-9AACD31FE6F5}" destId="{2BAE8183-E99B-4A71-9CA8-A7B38045B7E6}" srcOrd="3" destOrd="0" parTransId="{EF993042-C3D2-4983-A9F0-620AC6CFDD7E}" sibTransId="{100198FE-F5DA-4174-990F-E4275001348F}"/>
    <dgm:cxn modelId="{831BC290-EBD2-4838-9A26-E2D3AF5C4FA9}" srcId="{23934754-86E6-49F9-9C83-9AACD31FE6F5}" destId="{EC285F53-72FD-4A25-B8AC-C8061CD33848}" srcOrd="2" destOrd="0" parTransId="{E290581C-531F-4271-95EF-1ECDE9D1ABED}" sibTransId="{109FADCE-2266-4BC3-B578-F0E5179C2219}"/>
    <dgm:cxn modelId="{13EA7448-8D84-4DB2-A68B-A3BF02787EAC}" type="presOf" srcId="{F146F42D-0FD0-401E-9FAC-A716E1CBFEEA}" destId="{D5C70F2C-6BBE-401E-A924-561B0776C3CA}" srcOrd="0" destOrd="0" presId="urn:microsoft.com/office/officeart/2005/8/layout/vList2"/>
    <dgm:cxn modelId="{A6B42FFD-D697-486E-9CE4-D09B27B9EC43}" type="presOf" srcId="{23934754-86E6-49F9-9C83-9AACD31FE6F5}" destId="{AF3330BE-A9CC-4139-829A-9C6825A5495D}" srcOrd="0" destOrd="0" presId="urn:microsoft.com/office/officeart/2005/8/layout/vList2"/>
    <dgm:cxn modelId="{F34AE9F6-7196-489C-8971-B5F8471B5731}" srcId="{23934754-86E6-49F9-9C83-9AACD31FE6F5}" destId="{A6A6FB26-4909-495E-9AA7-3571DB4F67B6}" srcOrd="0" destOrd="0" parTransId="{0A07C2D4-AA3A-45CB-A8D7-4BAA951375CF}" sibTransId="{1DD2BE7D-552C-4E67-932F-E115D9F8D813}"/>
    <dgm:cxn modelId="{0D39C8AC-DD32-466B-B214-402079D2AC8A}" type="presOf" srcId="{A6A6FB26-4909-495E-9AA7-3571DB4F67B6}" destId="{B0E5A432-C3DC-4C0E-8338-92BF8D245921}" srcOrd="0" destOrd="0" presId="urn:microsoft.com/office/officeart/2005/8/layout/vList2"/>
    <dgm:cxn modelId="{3566D34F-D01B-480A-B1CF-1780F3C155C2}" type="presOf" srcId="{2BAE8183-E99B-4A71-9CA8-A7B38045B7E6}" destId="{72F70FA1-A8C8-49F3-9229-A0C9B17D97B2}" srcOrd="0" destOrd="0" presId="urn:microsoft.com/office/officeart/2005/8/layout/vList2"/>
    <dgm:cxn modelId="{CF59562B-2EB6-47EF-814A-F1CCBBFAA685}" srcId="{23934754-86E6-49F9-9C83-9AACD31FE6F5}" destId="{F146F42D-0FD0-401E-9FAC-A716E1CBFEEA}" srcOrd="1" destOrd="0" parTransId="{0BB76CAB-6152-433D-A393-4EFDA53B097D}" sibTransId="{11854C04-7454-440B-BE17-DCFF3E0D4CF3}"/>
    <dgm:cxn modelId="{56172D4A-C6E3-410F-B10E-64AF58DF8D44}" type="presOf" srcId="{EC285F53-72FD-4A25-B8AC-C8061CD33848}" destId="{9BE8195F-EEE6-40B8-81CE-E7CE7AE56DCA}" srcOrd="0" destOrd="0" presId="urn:microsoft.com/office/officeart/2005/8/layout/vList2"/>
    <dgm:cxn modelId="{A06D9FDD-083B-436B-9870-1FCD5955C3EB}" type="presParOf" srcId="{AF3330BE-A9CC-4139-829A-9C6825A5495D}" destId="{B0E5A432-C3DC-4C0E-8338-92BF8D245921}" srcOrd="0" destOrd="0" presId="urn:microsoft.com/office/officeart/2005/8/layout/vList2"/>
    <dgm:cxn modelId="{4FC0D596-D265-4BBE-A8E2-5969666612DC}" type="presParOf" srcId="{AF3330BE-A9CC-4139-829A-9C6825A5495D}" destId="{3CF137D6-68AF-4C66-ACF4-C8A6911CD807}" srcOrd="1" destOrd="0" presId="urn:microsoft.com/office/officeart/2005/8/layout/vList2"/>
    <dgm:cxn modelId="{79341A05-9B53-43DD-9CB5-74DAA08BF470}" type="presParOf" srcId="{AF3330BE-A9CC-4139-829A-9C6825A5495D}" destId="{D5C70F2C-6BBE-401E-A924-561B0776C3CA}" srcOrd="2" destOrd="0" presId="urn:microsoft.com/office/officeart/2005/8/layout/vList2"/>
    <dgm:cxn modelId="{24D28095-67B9-445A-8E46-59E18C982905}" type="presParOf" srcId="{AF3330BE-A9CC-4139-829A-9C6825A5495D}" destId="{692BB104-FEC9-4F3E-8C7F-AB16D41C4F62}" srcOrd="3" destOrd="0" presId="urn:microsoft.com/office/officeart/2005/8/layout/vList2"/>
    <dgm:cxn modelId="{DAB96D62-65FD-469E-AC8B-280F8820053E}" type="presParOf" srcId="{AF3330BE-A9CC-4139-829A-9C6825A5495D}" destId="{9BE8195F-EEE6-40B8-81CE-E7CE7AE56DCA}" srcOrd="4" destOrd="0" presId="urn:microsoft.com/office/officeart/2005/8/layout/vList2"/>
    <dgm:cxn modelId="{CE90B755-33C0-4C6C-AA4C-781647562C56}" type="presParOf" srcId="{AF3330BE-A9CC-4139-829A-9C6825A5495D}" destId="{6535049F-EC29-44F4-854A-0C150FD27806}" srcOrd="5" destOrd="0" presId="urn:microsoft.com/office/officeart/2005/8/layout/vList2"/>
    <dgm:cxn modelId="{00CB61B6-10F2-4883-9847-DBCC70DD8A89}" type="presParOf" srcId="{AF3330BE-A9CC-4139-829A-9C6825A5495D}" destId="{72F70FA1-A8C8-49F3-9229-A0C9B17D97B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A6A6FB26-4909-495E-9AA7-3571DB4F67B6}">
      <dgm:prSet custT="1"/>
      <dgm:spPr/>
      <dgm:t>
        <a:bodyPr/>
        <a:lstStyle/>
        <a:p>
          <a:r>
            <a:rPr lang="zh-TW" altLang="en-US" sz="2800" b="1" dirty="0">
              <a:solidFill>
                <a:srgbClr val="0000FF"/>
              </a:solidFill>
              <a:latin typeface="+mn-ea"/>
            </a:rPr>
            <a:t>以智慧型手機</a:t>
          </a:r>
          <a:r>
            <a:rPr lang="zh-TW" altLang="en-US" sz="2800" b="1" dirty="0">
              <a:solidFill>
                <a:srgbClr val="990099"/>
              </a:solidFill>
              <a:latin typeface="+mn-ea"/>
            </a:rPr>
            <a:t>市場為例。</a:t>
          </a:r>
          <a:endParaRPr lang="zh-TW" altLang="en-US" sz="2800" dirty="0"/>
        </a:p>
      </dgm:t>
    </dgm:pt>
    <dgm:pt modelId="{0A07C2D4-AA3A-45CB-A8D7-4BAA951375CF}" type="parTrans" cxnId="{F34AE9F6-7196-489C-8971-B5F8471B5731}">
      <dgm:prSet/>
      <dgm:spPr/>
      <dgm:t>
        <a:bodyPr/>
        <a:lstStyle/>
        <a:p>
          <a:endParaRPr lang="zh-TW" altLang="en-US" sz="2800"/>
        </a:p>
      </dgm:t>
    </dgm:pt>
    <dgm:pt modelId="{1DD2BE7D-552C-4E67-932F-E115D9F8D813}" type="sibTrans" cxnId="{F34AE9F6-7196-489C-8971-B5F8471B5731}">
      <dgm:prSet/>
      <dgm:spPr/>
      <dgm:t>
        <a:bodyPr/>
        <a:lstStyle/>
        <a:p>
          <a:endParaRPr lang="zh-TW" altLang="en-US" sz="2800"/>
        </a:p>
      </dgm:t>
    </dgm:pt>
    <dgm:pt modelId="{1E67790E-4DCE-4A63-BE54-F4B3F786330D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400" dirty="0"/>
            <a:t>它們的</a:t>
          </a:r>
          <a:r>
            <a:rPr lang="zh-TW" altLang="en-US" sz="2400" b="1" dirty="0">
              <a:solidFill>
                <a:srgbClr val="990099"/>
              </a:solidFill>
            </a:rPr>
            <a:t>技術</a:t>
          </a:r>
          <a:r>
            <a:rPr lang="zh-TW" altLang="en-US" sz="2400" dirty="0"/>
            <a:t>和</a:t>
          </a:r>
          <a:r>
            <a:rPr lang="zh-TW" altLang="en-US" sz="2400" b="1" dirty="0">
              <a:solidFill>
                <a:srgbClr val="990099"/>
              </a:solidFill>
            </a:rPr>
            <a:t>產品</a:t>
          </a:r>
          <a:r>
            <a:rPr lang="zh-TW" altLang="en-US" sz="2400" b="1" dirty="0">
              <a:solidFill>
                <a:srgbClr val="A50021"/>
              </a:solidFill>
            </a:rPr>
            <a:t>落後</a:t>
          </a:r>
          <a:r>
            <a:rPr lang="zh-TW" altLang="en-US" sz="2400" dirty="0"/>
            <a:t>蘋果公司和安卓的生態體系，不是來自它們的</a:t>
          </a:r>
          <a:r>
            <a:rPr lang="zh-TW" altLang="en-US" sz="2400" b="1" dirty="0">
              <a:solidFill>
                <a:srgbClr val="008000"/>
              </a:solidFill>
            </a:rPr>
            <a:t>特色</a:t>
          </a:r>
          <a:r>
            <a:rPr lang="zh-TW" altLang="en-US" sz="2400" dirty="0"/>
            <a:t>與</a:t>
          </a:r>
          <a:r>
            <a:rPr lang="zh-TW" altLang="en-US" sz="2400" b="1" dirty="0">
              <a:solidFill>
                <a:srgbClr val="008000"/>
              </a:solidFill>
            </a:rPr>
            <a:t>功能</a:t>
          </a:r>
          <a:r>
            <a:rPr lang="zh-TW" altLang="en-US" sz="2400" b="1" dirty="0"/>
            <a:t>。</a:t>
          </a:r>
          <a:endParaRPr lang="zh-TW" altLang="en-US" sz="2400" dirty="0"/>
        </a:p>
      </dgm:t>
    </dgm:pt>
    <dgm:pt modelId="{9559CB67-FC8A-4750-B10E-122E114A97F6}" type="parTrans" cxnId="{DA5F6EEC-9B99-4B17-96D9-6B0FDEFA1433}">
      <dgm:prSet/>
      <dgm:spPr/>
      <dgm:t>
        <a:bodyPr/>
        <a:lstStyle/>
        <a:p>
          <a:endParaRPr lang="zh-TW" altLang="en-US"/>
        </a:p>
      </dgm:t>
    </dgm:pt>
    <dgm:pt modelId="{4CB69224-39C4-4A09-97E5-BDC08FF2245B}" type="sibTrans" cxnId="{DA5F6EEC-9B99-4B17-96D9-6B0FDEFA1433}">
      <dgm:prSet/>
      <dgm:spPr/>
      <dgm:t>
        <a:bodyPr/>
        <a:lstStyle/>
        <a:p>
          <a:endParaRPr lang="zh-TW" altLang="en-US"/>
        </a:p>
      </dgm:t>
    </dgm:pt>
    <dgm:pt modelId="{88DF3B73-1AE9-4AF6-ABC3-04E664B72514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400" dirty="0"/>
            <a:t>而是來自</a:t>
          </a:r>
          <a:r>
            <a:rPr lang="zh-TW" altLang="en-US" sz="2400" b="1" dirty="0">
              <a:solidFill>
                <a:srgbClr val="FF0000"/>
              </a:solidFill>
            </a:rPr>
            <a:t>微型應用程式</a:t>
          </a:r>
          <a:r>
            <a:rPr lang="zh-TW" altLang="en-US" sz="2400" dirty="0"/>
            <a:t>（</a:t>
          </a:r>
          <a:r>
            <a:rPr lang="en-US" altLang="zh-TW" sz="2400" dirty="0"/>
            <a:t>app</a:t>
          </a:r>
          <a:r>
            <a:rPr lang="zh-TW" altLang="en-US" sz="2400" dirty="0"/>
            <a:t>）商店，外部開發者能在那些商店的</a:t>
          </a:r>
          <a:r>
            <a:rPr lang="zh-TW" altLang="en-US" sz="2400" b="1" dirty="0">
              <a:solidFill>
                <a:srgbClr val="990099"/>
              </a:solidFill>
            </a:rPr>
            <a:t>平台上</a:t>
          </a:r>
          <a:r>
            <a:rPr lang="zh-TW" altLang="en-US" sz="2400" b="1" dirty="0">
              <a:solidFill>
                <a:srgbClr val="0000FF"/>
              </a:solidFill>
            </a:rPr>
            <a:t>創造價值</a:t>
          </a:r>
          <a:r>
            <a:rPr lang="zh-TW" altLang="en-US" sz="2400" b="1" dirty="0"/>
            <a:t>。 </a:t>
          </a:r>
          <a:endParaRPr lang="zh-TW" altLang="en-US" sz="2400" dirty="0"/>
        </a:p>
      </dgm:t>
    </dgm:pt>
    <dgm:pt modelId="{DEE9F1C7-2606-441F-8684-B0A41A304CA1}" type="parTrans" cxnId="{316F2811-66B8-4381-8AE0-056063919E10}">
      <dgm:prSet/>
      <dgm:spPr/>
      <dgm:t>
        <a:bodyPr/>
        <a:lstStyle/>
        <a:p>
          <a:endParaRPr lang="zh-TW" altLang="en-US"/>
        </a:p>
      </dgm:t>
    </dgm:pt>
    <dgm:pt modelId="{8EBB6EA5-20E1-4A50-A153-6D03617C52E0}" type="sibTrans" cxnId="{316F2811-66B8-4381-8AE0-056063919E10}">
      <dgm:prSet/>
      <dgm:spPr/>
      <dgm:t>
        <a:bodyPr/>
        <a:lstStyle/>
        <a:p>
          <a:endParaRPr lang="zh-TW" altLang="en-US"/>
        </a:p>
      </dgm:t>
    </dgm:pt>
    <dgm:pt modelId="{6CCB695F-F23E-40D9-B597-FE2046E78684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400" b="1" dirty="0"/>
            <a:t>微軟公司</a:t>
          </a:r>
          <a:r>
            <a:rPr lang="zh-TW" altLang="en-US" sz="2400" dirty="0"/>
            <a:t>新推出的</a:t>
          </a:r>
          <a:r>
            <a:rPr lang="zh-TW" altLang="en-US" sz="2400" b="1" dirty="0">
              <a:solidFill>
                <a:srgbClr val="FF0000"/>
              </a:solidFill>
            </a:rPr>
            <a:t>手機技術</a:t>
          </a:r>
          <a:r>
            <a:rPr lang="zh-TW" altLang="en-US" sz="2400" dirty="0"/>
            <a:t>獲得極佳的評價，但最後會不會成功，取決於它有沒有能力</a:t>
          </a:r>
          <a:r>
            <a:rPr lang="zh-TW" altLang="en-US" sz="2400" b="1" dirty="0">
              <a:solidFill>
                <a:srgbClr val="0000FF"/>
              </a:solidFill>
            </a:rPr>
            <a:t>創造</a:t>
          </a:r>
          <a:r>
            <a:rPr lang="zh-TW" altLang="en-US" sz="2400" dirty="0"/>
            <a:t>一座</a:t>
          </a:r>
          <a:r>
            <a:rPr lang="zh-TW" altLang="en-US" sz="2400" b="1" dirty="0">
              <a:solidFill>
                <a:srgbClr val="990099"/>
              </a:solidFill>
            </a:rPr>
            <a:t>成功的平台</a:t>
          </a:r>
          <a:r>
            <a:rPr lang="zh-TW" altLang="en-US" sz="2400" b="1" dirty="0"/>
            <a:t>。</a:t>
          </a:r>
          <a:endParaRPr lang="zh-TW" altLang="en-US" sz="2400" dirty="0"/>
        </a:p>
      </dgm:t>
    </dgm:pt>
    <dgm:pt modelId="{C8925BA5-5AE5-4017-8035-4F0F47C6D993}" type="parTrans" cxnId="{E4AE06B2-9D77-46E9-BDD2-54535C5E67F5}">
      <dgm:prSet/>
      <dgm:spPr/>
      <dgm:t>
        <a:bodyPr/>
        <a:lstStyle/>
        <a:p>
          <a:endParaRPr lang="zh-TW" altLang="en-US"/>
        </a:p>
      </dgm:t>
    </dgm:pt>
    <dgm:pt modelId="{5737996D-3629-4297-97AC-40FD893EF1A1}" type="sibTrans" cxnId="{E4AE06B2-9D77-46E9-BDD2-54535C5E67F5}">
      <dgm:prSet/>
      <dgm:spPr/>
      <dgm:t>
        <a:bodyPr/>
        <a:lstStyle/>
        <a:p>
          <a:endParaRPr lang="zh-TW" altLang="en-US"/>
        </a:p>
      </dgm:t>
    </dgm:pt>
    <dgm:pt modelId="{9D7EB420-CE14-4289-94D8-CA32DA5A5922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400" dirty="0">
              <a:solidFill>
                <a:schemeClr val="tx1"/>
              </a:solidFill>
              <a:latin typeface="+mn-ea"/>
            </a:rPr>
            <a:t>今天的</a:t>
          </a:r>
          <a:r>
            <a:rPr lang="zh-TW" altLang="en-US" sz="2400" b="1" dirty="0">
              <a:solidFill>
                <a:srgbClr val="A50021"/>
              </a:solidFill>
              <a:latin typeface="+mn-ea"/>
            </a:rPr>
            <a:t>諾基亞</a:t>
          </a:r>
          <a:r>
            <a:rPr lang="zh-TW" altLang="en-US" sz="2400" dirty="0">
              <a:solidFill>
                <a:schemeClr val="tx1"/>
              </a:solidFill>
              <a:latin typeface="+mn-ea"/>
            </a:rPr>
            <a:t>和</a:t>
          </a:r>
          <a:r>
            <a:rPr lang="zh-TW" altLang="en-US" sz="2400" b="1" dirty="0">
              <a:solidFill>
                <a:srgbClr val="008000"/>
              </a:solidFill>
              <a:latin typeface="+mn-ea"/>
            </a:rPr>
            <a:t>黑莓公司</a:t>
          </a:r>
          <a:r>
            <a:rPr lang="zh-TW" altLang="en-US" sz="2400" dirty="0">
              <a:solidFill>
                <a:schemeClr val="tx1"/>
              </a:solidFill>
              <a:latin typeface="+mn-ea"/>
            </a:rPr>
            <a:t>（</a:t>
          </a:r>
          <a:r>
            <a:rPr lang="en-US" altLang="zh-TW" sz="2400" dirty="0">
              <a:solidFill>
                <a:schemeClr val="tx1"/>
              </a:solidFill>
              <a:latin typeface="+mn-ea"/>
            </a:rPr>
            <a:t>Black</a:t>
          </a:r>
          <a:r>
            <a:rPr lang="zh-TW" altLang="en-US" sz="2400" dirty="0">
              <a:solidFill>
                <a:schemeClr val="tx1"/>
              </a:solidFill>
              <a:latin typeface="+mn-ea"/>
            </a:rPr>
            <a:t> </a:t>
          </a:r>
          <a:r>
            <a:rPr lang="en-US" altLang="zh-TW" sz="2400" dirty="0">
              <a:solidFill>
                <a:schemeClr val="tx1"/>
              </a:solidFill>
              <a:latin typeface="+mn-ea"/>
            </a:rPr>
            <a:t>Berry</a:t>
          </a:r>
          <a:r>
            <a:rPr lang="zh-TW" altLang="en-US" sz="2400" dirty="0">
              <a:solidFill>
                <a:schemeClr val="tx1"/>
              </a:solidFill>
              <a:latin typeface="+mn-ea"/>
            </a:rPr>
            <a:t>）從</a:t>
          </a:r>
          <a:r>
            <a:rPr lang="zh-TW" altLang="en-US" sz="2400" b="1" dirty="0">
              <a:solidFill>
                <a:srgbClr val="002060"/>
              </a:solidFill>
              <a:latin typeface="+mn-ea"/>
            </a:rPr>
            <a:t>絢爛</a:t>
          </a:r>
          <a:r>
            <a:rPr lang="zh-TW" altLang="en-US" sz="2400" b="1" dirty="0">
              <a:solidFill>
                <a:schemeClr val="tx1"/>
              </a:solidFill>
              <a:latin typeface="+mn-ea"/>
            </a:rPr>
            <a:t>歸於</a:t>
          </a:r>
          <a:r>
            <a:rPr lang="zh-TW" altLang="en-US" sz="2400" b="1" dirty="0">
              <a:solidFill>
                <a:schemeClr val="accent6">
                  <a:lumMod val="50000"/>
                </a:schemeClr>
              </a:solidFill>
              <a:latin typeface="+mn-ea"/>
            </a:rPr>
            <a:t>平淡</a:t>
          </a:r>
          <a:r>
            <a:rPr lang="zh-TW" altLang="en-US" sz="2400" b="1" dirty="0">
              <a:solidFill>
                <a:schemeClr val="tx1"/>
              </a:solidFill>
              <a:latin typeface="+mn-ea"/>
            </a:rPr>
            <a:t>。</a:t>
          </a:r>
          <a:endParaRPr lang="zh-TW" altLang="en-US" sz="2400" dirty="0"/>
        </a:p>
      </dgm:t>
    </dgm:pt>
    <dgm:pt modelId="{EE16842B-CA78-40B1-BD58-84D73834019A}" type="parTrans" cxnId="{550E87A4-F3C8-4056-9F23-0EB47FD49B59}">
      <dgm:prSet/>
      <dgm:spPr/>
      <dgm:t>
        <a:bodyPr/>
        <a:lstStyle/>
        <a:p>
          <a:endParaRPr lang="zh-TW" altLang="en-US"/>
        </a:p>
      </dgm:t>
    </dgm:pt>
    <dgm:pt modelId="{67BA460A-1391-4E4D-825D-B63783A09B30}" type="sibTrans" cxnId="{550E87A4-F3C8-4056-9F23-0EB47FD49B59}">
      <dgm:prSet/>
      <dgm:spPr/>
      <dgm:t>
        <a:bodyPr/>
        <a:lstStyle/>
        <a:p>
          <a:endParaRPr lang="zh-TW" altLang="en-US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0E5A432-C3DC-4C0E-8338-92BF8D245921}" type="pres">
      <dgm:prSet presAssocID="{A6A6FB26-4909-495E-9AA7-3571DB4F67B6}" presName="parentText" presStyleLbl="node1" presStyleIdx="0" presStyleCnt="1" custScaleY="74049" custLinFactY="-23882" custLinFactNeighborX="85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F46D99-F861-40D6-9D8B-7F45730FCE43}" type="pres">
      <dgm:prSet presAssocID="{A6A6FB26-4909-495E-9AA7-3571DB4F67B6}" presName="childText" presStyleLbl="revTx" presStyleIdx="0" presStyleCnt="1" custScaleY="1177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50E87A4-F3C8-4056-9F23-0EB47FD49B59}" srcId="{A6A6FB26-4909-495E-9AA7-3571DB4F67B6}" destId="{9D7EB420-CE14-4289-94D8-CA32DA5A5922}" srcOrd="0" destOrd="0" parTransId="{EE16842B-CA78-40B1-BD58-84D73834019A}" sibTransId="{67BA460A-1391-4E4D-825D-B63783A09B30}"/>
    <dgm:cxn modelId="{316F2811-66B8-4381-8AE0-056063919E10}" srcId="{A6A6FB26-4909-495E-9AA7-3571DB4F67B6}" destId="{88DF3B73-1AE9-4AF6-ABC3-04E664B72514}" srcOrd="2" destOrd="0" parTransId="{DEE9F1C7-2606-441F-8684-B0A41A304CA1}" sibTransId="{8EBB6EA5-20E1-4A50-A153-6D03617C52E0}"/>
    <dgm:cxn modelId="{A4663DE1-308C-4CF3-B889-43B8BC07FA21}" type="presOf" srcId="{1E67790E-4DCE-4A63-BE54-F4B3F786330D}" destId="{D2F46D99-F861-40D6-9D8B-7F45730FCE43}" srcOrd="0" destOrd="1" presId="urn:microsoft.com/office/officeart/2005/8/layout/vList2"/>
    <dgm:cxn modelId="{E4AE06B2-9D77-46E9-BDD2-54535C5E67F5}" srcId="{A6A6FB26-4909-495E-9AA7-3571DB4F67B6}" destId="{6CCB695F-F23E-40D9-B597-FE2046E78684}" srcOrd="3" destOrd="0" parTransId="{C8925BA5-5AE5-4017-8035-4F0F47C6D993}" sibTransId="{5737996D-3629-4297-97AC-40FD893EF1A1}"/>
    <dgm:cxn modelId="{A6A82C30-7F5F-4C50-85A2-60EBFEF8E1F0}" type="presOf" srcId="{A6A6FB26-4909-495E-9AA7-3571DB4F67B6}" destId="{B0E5A432-C3DC-4C0E-8338-92BF8D245921}" srcOrd="0" destOrd="0" presId="urn:microsoft.com/office/officeart/2005/8/layout/vList2"/>
    <dgm:cxn modelId="{161DB14F-2029-4AA5-B93F-3A610FAEACF2}" type="presOf" srcId="{88DF3B73-1AE9-4AF6-ABC3-04E664B72514}" destId="{D2F46D99-F861-40D6-9D8B-7F45730FCE43}" srcOrd="0" destOrd="2" presId="urn:microsoft.com/office/officeart/2005/8/layout/vList2"/>
    <dgm:cxn modelId="{DA5F6EEC-9B99-4B17-96D9-6B0FDEFA1433}" srcId="{A6A6FB26-4909-495E-9AA7-3571DB4F67B6}" destId="{1E67790E-4DCE-4A63-BE54-F4B3F786330D}" srcOrd="1" destOrd="0" parTransId="{9559CB67-FC8A-4750-B10E-122E114A97F6}" sibTransId="{4CB69224-39C4-4A09-97E5-BDC08FF2245B}"/>
    <dgm:cxn modelId="{C65903E5-5B38-4678-AB27-D9764ED212A8}" type="presOf" srcId="{23934754-86E6-49F9-9C83-9AACD31FE6F5}" destId="{AF3330BE-A9CC-4139-829A-9C6825A5495D}" srcOrd="0" destOrd="0" presId="urn:microsoft.com/office/officeart/2005/8/layout/vList2"/>
    <dgm:cxn modelId="{F34AE9F6-7196-489C-8971-B5F8471B5731}" srcId="{23934754-86E6-49F9-9C83-9AACD31FE6F5}" destId="{A6A6FB26-4909-495E-9AA7-3571DB4F67B6}" srcOrd="0" destOrd="0" parTransId="{0A07C2D4-AA3A-45CB-A8D7-4BAA951375CF}" sibTransId="{1DD2BE7D-552C-4E67-932F-E115D9F8D813}"/>
    <dgm:cxn modelId="{B2E8E9D1-5EDC-4886-9F87-B30457493921}" type="presOf" srcId="{9D7EB420-CE14-4289-94D8-CA32DA5A5922}" destId="{D2F46D99-F861-40D6-9D8B-7F45730FCE43}" srcOrd="0" destOrd="0" presId="urn:microsoft.com/office/officeart/2005/8/layout/vList2"/>
    <dgm:cxn modelId="{35B474CD-DEC9-4EF9-B413-53865751180C}" type="presOf" srcId="{6CCB695F-F23E-40D9-B597-FE2046E78684}" destId="{D2F46D99-F861-40D6-9D8B-7F45730FCE43}" srcOrd="0" destOrd="3" presId="urn:microsoft.com/office/officeart/2005/8/layout/vList2"/>
    <dgm:cxn modelId="{D0A23CA8-7F90-4B14-998C-B3A57F09FB44}" type="presParOf" srcId="{AF3330BE-A9CC-4139-829A-9C6825A5495D}" destId="{B0E5A432-C3DC-4C0E-8338-92BF8D245921}" srcOrd="0" destOrd="0" presId="urn:microsoft.com/office/officeart/2005/8/layout/vList2"/>
    <dgm:cxn modelId="{0C363034-2F0D-47A1-BC38-636A6AB4CB28}" type="presParOf" srcId="{AF3330BE-A9CC-4139-829A-9C6825A5495D}" destId="{D2F46D99-F861-40D6-9D8B-7F45730FCE4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62AE35BA-3E5C-46B8-9A82-EDEC51130333}">
      <dgm:prSet custT="1"/>
      <dgm:spPr/>
      <dgm:t>
        <a:bodyPr/>
        <a:lstStyle/>
        <a:p>
          <a:r>
            <a:rPr lang="zh-TW" altLang="en-US" sz="2800" b="1" dirty="0">
              <a:solidFill>
                <a:srgbClr val="008000"/>
              </a:solidFill>
              <a:latin typeface="+mn-ea"/>
            </a:rPr>
            <a:t>平台思維</a:t>
          </a:r>
          <a:r>
            <a:rPr lang="zh-TW" altLang="en-US" sz="2800" dirty="0">
              <a:latin typeface="+mn-ea"/>
            </a:rPr>
            <a:t>的用處不限於</a:t>
          </a:r>
          <a:r>
            <a:rPr lang="zh-TW" altLang="en-US" sz="2800" b="1" dirty="0">
              <a:solidFill>
                <a:srgbClr val="FF0000"/>
              </a:solidFill>
              <a:latin typeface="+mn-ea"/>
            </a:rPr>
            <a:t>科技產業</a:t>
          </a:r>
          <a:r>
            <a:rPr lang="zh-TW" altLang="en-US" sz="2800" dirty="0">
              <a:latin typeface="+mn-ea"/>
            </a:rPr>
            <a:t>。</a:t>
          </a:r>
          <a:endParaRPr lang="en-US" altLang="zh-TW" sz="2800" b="1" dirty="0">
            <a:latin typeface="+mn-ea"/>
          </a:endParaRPr>
        </a:p>
      </dgm:t>
    </dgm:pt>
    <dgm:pt modelId="{916029F3-6976-442B-9B91-15E98A9BCA3F}" type="parTrans" cxnId="{56B7897C-05F9-4C3A-A00E-774961CAFDDA}">
      <dgm:prSet/>
      <dgm:spPr/>
      <dgm:t>
        <a:bodyPr/>
        <a:lstStyle/>
        <a:p>
          <a:endParaRPr lang="zh-TW" altLang="en-US"/>
        </a:p>
      </dgm:t>
    </dgm:pt>
    <dgm:pt modelId="{7D4C5EA5-A207-4F9B-8628-938230FD0BCB}" type="sibTrans" cxnId="{56B7897C-05F9-4C3A-A00E-774961CAFDDA}">
      <dgm:prSet/>
      <dgm:spPr/>
      <dgm:t>
        <a:bodyPr/>
        <a:lstStyle/>
        <a:p>
          <a:endParaRPr lang="zh-TW" altLang="en-US"/>
        </a:p>
      </dgm:t>
    </dgm:pt>
    <dgm:pt modelId="{94BC2957-CB01-4638-8D93-28C0E6BE4F3B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dirty="0">
              <a:solidFill>
                <a:srgbClr val="990099"/>
              </a:solidFill>
              <a:latin typeface="+mn-ea"/>
            </a:rPr>
            <a:t>零售商</a:t>
          </a:r>
          <a:r>
            <a:rPr lang="zh-TW" altLang="en-US" sz="2800" dirty="0">
              <a:latin typeface="+mn-ea"/>
            </a:rPr>
            <a:t>的角色，正從</a:t>
          </a:r>
          <a:r>
            <a:rPr lang="zh-TW" altLang="en-US" sz="2800" b="1" dirty="0">
              <a:latin typeface="+mn-ea"/>
            </a:rPr>
            <a:t>銷售產品</a:t>
          </a:r>
          <a:r>
            <a:rPr lang="zh-TW" altLang="en-US" sz="2800" dirty="0">
              <a:latin typeface="+mn-ea"/>
            </a:rPr>
            <a:t>的</a:t>
          </a:r>
          <a:r>
            <a:rPr lang="zh-TW" altLang="en-US" sz="2800" b="1" dirty="0">
              <a:solidFill>
                <a:srgbClr val="008000"/>
              </a:solidFill>
              <a:latin typeface="+mn-ea"/>
            </a:rPr>
            <a:t>通路</a:t>
          </a:r>
          <a:r>
            <a:rPr lang="zh-TW" altLang="en-US" sz="2800" dirty="0">
              <a:latin typeface="+mn-ea"/>
            </a:rPr>
            <a:t>，轉變為可以</a:t>
          </a:r>
          <a:r>
            <a:rPr lang="zh-TW" altLang="en-US" sz="2800" b="1" dirty="0">
              <a:latin typeface="+mn-ea"/>
            </a:rPr>
            <a:t>共同創造價值</a:t>
          </a:r>
          <a:r>
            <a:rPr lang="zh-TW" altLang="en-US" sz="2800" dirty="0">
              <a:latin typeface="+mn-ea"/>
            </a:rPr>
            <a:t>的</a:t>
          </a:r>
          <a:r>
            <a:rPr lang="zh-TW" altLang="en-US" sz="2800" b="1" dirty="0">
              <a:solidFill>
                <a:srgbClr val="A50021"/>
              </a:solidFill>
              <a:latin typeface="+mn-ea"/>
            </a:rPr>
            <a:t>參與平台</a:t>
          </a:r>
          <a:r>
            <a:rPr lang="zh-TW" altLang="en-US" sz="2800" dirty="0">
              <a:latin typeface="+mn-ea"/>
            </a:rPr>
            <a:t>。</a:t>
          </a:r>
          <a:endParaRPr lang="en-US" altLang="zh-TW" sz="2800" b="1" dirty="0">
            <a:latin typeface="+mn-ea"/>
          </a:endParaRPr>
        </a:p>
      </dgm:t>
    </dgm:pt>
    <dgm:pt modelId="{3389AE97-83E4-4395-A1D0-E6F557388E1C}" type="parTrans" cxnId="{9D4731BF-D6E5-450F-ADEA-88D59773317A}">
      <dgm:prSet/>
      <dgm:spPr/>
      <dgm:t>
        <a:bodyPr/>
        <a:lstStyle/>
        <a:p>
          <a:endParaRPr lang="zh-TW" altLang="en-US"/>
        </a:p>
      </dgm:t>
    </dgm:pt>
    <dgm:pt modelId="{A5E43AFA-C7DC-414E-8C33-33EF71341233}" type="sibTrans" cxnId="{9D4731BF-D6E5-450F-ADEA-88D59773317A}">
      <dgm:prSet/>
      <dgm:spPr/>
      <dgm:t>
        <a:bodyPr/>
        <a:lstStyle/>
        <a:p>
          <a:endParaRPr lang="zh-TW" altLang="en-US"/>
        </a:p>
      </dgm:t>
    </dgm:pt>
    <dgm:pt modelId="{D6FFCDF3-A864-47C5-83DF-8B2FEBAD7BFB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altLang="zh-TW" sz="2800" b="1" dirty="0"/>
            <a:t>eBay</a:t>
          </a:r>
          <a:r>
            <a:rPr lang="zh-TW" altLang="en-US" sz="2800" b="1" dirty="0"/>
            <a:t>、</a:t>
          </a:r>
          <a:r>
            <a:rPr lang="en-US" altLang="zh-TW" sz="2800" b="1" dirty="0"/>
            <a:t>Etsy</a:t>
          </a:r>
          <a:r>
            <a:rPr lang="zh-TW" altLang="en-US" sz="2800" dirty="0"/>
            <a:t>和</a:t>
          </a:r>
          <a:r>
            <a:rPr lang="zh-TW" altLang="en-US" sz="2800" b="1" dirty="0"/>
            <a:t>亞馬遜</a:t>
          </a:r>
          <a:r>
            <a:rPr lang="zh-TW" altLang="en-US" sz="2800" dirty="0"/>
            <a:t>公司等</a:t>
          </a:r>
          <a:r>
            <a:rPr lang="zh-TW" altLang="en-US" sz="2800" b="1" dirty="0">
              <a:solidFill>
                <a:srgbClr val="990099"/>
              </a:solidFill>
            </a:rPr>
            <a:t>線上零售商</a:t>
          </a:r>
          <a:r>
            <a:rPr lang="zh-TW" altLang="en-US" sz="2800" dirty="0"/>
            <a:t>率先這麼做，</a:t>
          </a:r>
          <a:r>
            <a:rPr lang="zh-TW" altLang="en-US" sz="2800" b="1" dirty="0">
              <a:solidFill>
                <a:srgbClr val="A50021"/>
              </a:solidFill>
            </a:rPr>
            <a:t>傳統零售商</a:t>
          </a:r>
          <a:r>
            <a:rPr lang="zh-TW" altLang="en-US" sz="2800" dirty="0"/>
            <a:t>現在</a:t>
          </a:r>
          <a:r>
            <a:rPr lang="zh-TW" altLang="en-US" sz="2800" b="1" dirty="0"/>
            <a:t>也跟進</a:t>
          </a:r>
          <a:r>
            <a:rPr lang="zh-TW" altLang="en-US" sz="2800" dirty="0"/>
            <a:t>。</a:t>
          </a:r>
          <a:r>
            <a:rPr lang="zh-TW" altLang="en-US" sz="2800" b="1" dirty="0"/>
            <a:t> </a:t>
          </a:r>
          <a:endParaRPr lang="en-US" altLang="zh-TW" sz="2800" b="1" dirty="0">
            <a:latin typeface="+mn-ea"/>
          </a:endParaRPr>
        </a:p>
      </dgm:t>
    </dgm:pt>
    <dgm:pt modelId="{9AD5E7D0-42EC-4069-A02B-18C3FDCAD182}" type="parTrans" cxnId="{F470B95F-03C9-4AAF-9FF2-29A12349D417}">
      <dgm:prSet/>
      <dgm:spPr/>
      <dgm:t>
        <a:bodyPr/>
        <a:lstStyle/>
        <a:p>
          <a:endParaRPr lang="zh-TW" altLang="en-US"/>
        </a:p>
      </dgm:t>
    </dgm:pt>
    <dgm:pt modelId="{5EDAFA5B-1616-45DD-A2A4-A39A00AC4960}" type="sibTrans" cxnId="{F470B95F-03C9-4AAF-9FF2-29A12349D417}">
      <dgm:prSet/>
      <dgm:spPr/>
      <dgm:t>
        <a:bodyPr/>
        <a:lstStyle/>
        <a:p>
          <a:endParaRPr lang="zh-TW" altLang="en-US"/>
        </a:p>
      </dgm:t>
    </dgm:pt>
    <dgm:pt modelId="{06DF847C-823E-40DB-B4A3-C640DC773418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dirty="0"/>
            <a:t>潘尼百貨</a:t>
          </a:r>
          <a:r>
            <a:rPr lang="zh-TW" altLang="en-US" sz="2800" dirty="0"/>
            <a:t>（</a:t>
          </a:r>
          <a:r>
            <a:rPr lang="en-US" altLang="zh-TW" sz="2800" dirty="0"/>
            <a:t>JC Penney</a:t>
          </a:r>
          <a:r>
            <a:rPr lang="zh-TW" altLang="en-US" sz="2800" dirty="0"/>
            <a:t>）以</a:t>
          </a:r>
          <a:r>
            <a:rPr lang="zh-TW" altLang="en-US" sz="2800" b="1" dirty="0">
              <a:solidFill>
                <a:srgbClr val="0000FF"/>
              </a:solidFill>
            </a:rPr>
            <a:t>平台思維作為</a:t>
          </a:r>
          <a:r>
            <a:rPr lang="zh-TW" altLang="en-US" sz="2800" dirty="0"/>
            <a:t>改造策略的支柱。「所有這些精品店，就像是</a:t>
          </a:r>
          <a:r>
            <a:rPr lang="en-US" altLang="zh-TW" sz="2800" b="1" dirty="0"/>
            <a:t>app</a:t>
          </a:r>
          <a:r>
            <a:rPr lang="zh-TW" altLang="en-US" sz="2800" dirty="0"/>
            <a:t>。潘尼</a:t>
          </a:r>
          <a:r>
            <a:rPr lang="zh-TW" altLang="en-US" sz="2800" b="1" dirty="0">
              <a:solidFill>
                <a:srgbClr val="008000"/>
              </a:solidFill>
            </a:rPr>
            <a:t>創造的是新介面</a:t>
          </a:r>
          <a:r>
            <a:rPr lang="zh-TW" altLang="en-US" sz="2800" dirty="0"/>
            <a:t>。」</a:t>
          </a:r>
          <a:endParaRPr lang="en-US" altLang="zh-TW" sz="2800" b="1" dirty="0">
            <a:latin typeface="+mn-ea"/>
          </a:endParaRPr>
        </a:p>
      </dgm:t>
    </dgm:pt>
    <dgm:pt modelId="{3315EBA8-68B0-43F4-9ABD-9B4C70E50283}" type="parTrans" cxnId="{1150100B-44EF-435A-A86B-CC2FF9C293D5}">
      <dgm:prSet/>
      <dgm:spPr/>
      <dgm:t>
        <a:bodyPr/>
        <a:lstStyle/>
        <a:p>
          <a:endParaRPr lang="zh-TW" altLang="en-US"/>
        </a:p>
      </dgm:t>
    </dgm:pt>
    <dgm:pt modelId="{94517BB7-6E5A-4D65-A82B-16D73508530A}" type="sibTrans" cxnId="{1150100B-44EF-435A-A86B-CC2FF9C293D5}">
      <dgm:prSet/>
      <dgm:spPr/>
      <dgm:t>
        <a:bodyPr/>
        <a:lstStyle/>
        <a:p>
          <a:endParaRPr lang="zh-TW" altLang="en-US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AFFB62-6B8C-45C5-AEF8-895C64618038}" type="pres">
      <dgm:prSet presAssocID="{62AE35BA-3E5C-46B8-9A82-EDEC51130333}" presName="parentText" presStyleLbl="node1" presStyleIdx="0" presStyleCnt="1" custScaleY="6217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E99E3C-E899-4C05-B7C1-41D6B5D24D58}" type="pres">
      <dgm:prSet presAssocID="{62AE35BA-3E5C-46B8-9A82-EDEC5113033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150100B-44EF-435A-A86B-CC2FF9C293D5}" srcId="{62AE35BA-3E5C-46B8-9A82-EDEC51130333}" destId="{06DF847C-823E-40DB-B4A3-C640DC773418}" srcOrd="2" destOrd="0" parTransId="{3315EBA8-68B0-43F4-9ABD-9B4C70E50283}" sibTransId="{94517BB7-6E5A-4D65-A82B-16D73508530A}"/>
    <dgm:cxn modelId="{7A6D50D0-B9EA-468C-B082-EF5F57582899}" type="presOf" srcId="{94BC2957-CB01-4638-8D93-28C0E6BE4F3B}" destId="{20E99E3C-E899-4C05-B7C1-41D6B5D24D58}" srcOrd="0" destOrd="0" presId="urn:microsoft.com/office/officeart/2005/8/layout/vList2"/>
    <dgm:cxn modelId="{9D4731BF-D6E5-450F-ADEA-88D59773317A}" srcId="{62AE35BA-3E5C-46B8-9A82-EDEC51130333}" destId="{94BC2957-CB01-4638-8D93-28C0E6BE4F3B}" srcOrd="0" destOrd="0" parTransId="{3389AE97-83E4-4395-A1D0-E6F557388E1C}" sibTransId="{A5E43AFA-C7DC-414E-8C33-33EF71341233}"/>
    <dgm:cxn modelId="{F470B95F-03C9-4AAF-9FF2-29A12349D417}" srcId="{62AE35BA-3E5C-46B8-9A82-EDEC51130333}" destId="{D6FFCDF3-A864-47C5-83DF-8B2FEBAD7BFB}" srcOrd="1" destOrd="0" parTransId="{9AD5E7D0-42EC-4069-A02B-18C3FDCAD182}" sibTransId="{5EDAFA5B-1616-45DD-A2A4-A39A00AC4960}"/>
    <dgm:cxn modelId="{FA7E58DB-30B7-46A0-823C-EAEC75972CB0}" type="presOf" srcId="{62AE35BA-3E5C-46B8-9A82-EDEC51130333}" destId="{7AAFFB62-6B8C-45C5-AEF8-895C64618038}" srcOrd="0" destOrd="0" presId="urn:microsoft.com/office/officeart/2005/8/layout/vList2"/>
    <dgm:cxn modelId="{1B3177F9-5098-4DDE-9158-5111FB175DC9}" type="presOf" srcId="{06DF847C-823E-40DB-B4A3-C640DC773418}" destId="{20E99E3C-E899-4C05-B7C1-41D6B5D24D58}" srcOrd="0" destOrd="2" presId="urn:microsoft.com/office/officeart/2005/8/layout/vList2"/>
    <dgm:cxn modelId="{A4787EA6-74A9-4C9C-B5B6-0821299E73C7}" type="presOf" srcId="{23934754-86E6-49F9-9C83-9AACD31FE6F5}" destId="{AF3330BE-A9CC-4139-829A-9C6825A5495D}" srcOrd="0" destOrd="0" presId="urn:microsoft.com/office/officeart/2005/8/layout/vList2"/>
    <dgm:cxn modelId="{56B7897C-05F9-4C3A-A00E-774961CAFDDA}" srcId="{23934754-86E6-49F9-9C83-9AACD31FE6F5}" destId="{62AE35BA-3E5C-46B8-9A82-EDEC51130333}" srcOrd="0" destOrd="0" parTransId="{916029F3-6976-442B-9B91-15E98A9BCA3F}" sibTransId="{7D4C5EA5-A207-4F9B-8628-938230FD0BCB}"/>
    <dgm:cxn modelId="{BBA45A53-41F2-48C1-B517-C740188620B0}" type="presOf" srcId="{D6FFCDF3-A864-47C5-83DF-8B2FEBAD7BFB}" destId="{20E99E3C-E899-4C05-B7C1-41D6B5D24D58}" srcOrd="0" destOrd="1" presId="urn:microsoft.com/office/officeart/2005/8/layout/vList2"/>
    <dgm:cxn modelId="{1F0FCE53-2D64-4659-8F93-827F14D63DF5}" type="presParOf" srcId="{AF3330BE-A9CC-4139-829A-9C6825A5495D}" destId="{7AAFFB62-6B8C-45C5-AEF8-895C64618038}" srcOrd="0" destOrd="0" presId="urn:microsoft.com/office/officeart/2005/8/layout/vList2"/>
    <dgm:cxn modelId="{B9FD2C59-01E9-47AF-BD2C-D14133383A5F}" type="presParOf" srcId="{AF3330BE-A9CC-4139-829A-9C6825A5495D}" destId="{20E99E3C-E899-4C05-B7C1-41D6B5D24D5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A6A6FB26-4909-495E-9AA7-3571DB4F67B6}">
      <dgm:prSet custT="1"/>
      <dgm:spPr/>
      <dgm:t>
        <a:bodyPr/>
        <a:lstStyle/>
        <a:p>
          <a:r>
            <a:rPr lang="zh-TW" altLang="en-US" sz="2800" b="1" u="sng" dirty="0"/>
            <a:t>平台的崛起</a:t>
          </a:r>
          <a:r>
            <a:rPr lang="zh-TW" altLang="en-US" sz="2800" dirty="0"/>
            <a:t>，是由三個具有</a:t>
          </a:r>
          <a:r>
            <a:rPr lang="zh-TW" altLang="en-US" sz="2800" b="1" dirty="0"/>
            <a:t>改造作用</a:t>
          </a:r>
          <a:r>
            <a:rPr lang="zh-TW" altLang="en-US" sz="2800" dirty="0"/>
            <a:t>的</a:t>
          </a:r>
          <a:r>
            <a:rPr lang="zh-TW" altLang="en-US" sz="2800" b="1" dirty="0"/>
            <a:t>技術推動</a:t>
          </a:r>
          <a:r>
            <a:rPr lang="zh-TW" altLang="en-US" sz="2800" dirty="0"/>
            <a:t>的：</a:t>
          </a:r>
          <a:endParaRPr lang="en-US" altLang="zh-TW" sz="2800" dirty="0"/>
        </a:p>
        <a:p>
          <a:r>
            <a:rPr lang="zh-TW" altLang="en-US" sz="2800" b="1" dirty="0">
              <a:solidFill>
                <a:srgbClr val="0000FF"/>
              </a:solidFill>
            </a:rPr>
            <a:t>雲端</a:t>
          </a:r>
          <a:r>
            <a:rPr lang="zh-TW" altLang="en-US" sz="2400" dirty="0"/>
            <a:t>、</a:t>
          </a:r>
          <a:r>
            <a:rPr lang="zh-TW" altLang="en-US" sz="2800" b="1" dirty="0">
              <a:solidFill>
                <a:srgbClr val="0000FF"/>
              </a:solidFill>
            </a:rPr>
            <a:t>社群</a:t>
          </a:r>
          <a:r>
            <a:rPr lang="zh-TW" altLang="en-US" sz="2400" dirty="0"/>
            <a:t>和</a:t>
          </a:r>
          <a:r>
            <a:rPr lang="zh-TW" altLang="en-US" sz="2800" b="1" dirty="0">
              <a:solidFill>
                <a:srgbClr val="0000FF"/>
              </a:solidFill>
            </a:rPr>
            <a:t>行動技術</a:t>
          </a:r>
          <a:r>
            <a:rPr lang="zh-TW" altLang="en-US" sz="2400" dirty="0"/>
            <a:t>。</a:t>
          </a:r>
        </a:p>
      </dgm:t>
    </dgm:pt>
    <dgm:pt modelId="{0A07C2D4-AA3A-45CB-A8D7-4BAA951375CF}" type="parTrans" cxnId="{F34AE9F6-7196-489C-8971-B5F8471B5731}">
      <dgm:prSet/>
      <dgm:spPr/>
      <dgm:t>
        <a:bodyPr/>
        <a:lstStyle/>
        <a:p>
          <a:endParaRPr lang="zh-TW" altLang="en-US" sz="2400"/>
        </a:p>
      </dgm:t>
    </dgm:pt>
    <dgm:pt modelId="{1DD2BE7D-552C-4E67-932F-E115D9F8D813}" type="sibTrans" cxnId="{F34AE9F6-7196-489C-8971-B5F8471B5731}">
      <dgm:prSet/>
      <dgm:spPr/>
      <dgm:t>
        <a:bodyPr/>
        <a:lstStyle/>
        <a:p>
          <a:endParaRPr lang="zh-TW" altLang="en-US" sz="2400"/>
        </a:p>
      </dgm:t>
    </dgm:pt>
    <dgm:pt modelId="{B99E004D-8834-4089-8FA6-03EA20AD50EA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3200" b="1" u="sng" dirty="0">
              <a:solidFill>
                <a:srgbClr val="C00000"/>
              </a:solidFill>
            </a:rPr>
            <a:t>雲端</a:t>
          </a:r>
          <a:r>
            <a:rPr lang="zh-TW" altLang="en-US" sz="2400" dirty="0"/>
            <a:t>技術，才有全球性的生產基礎設施，任何人都能為全球的閱聽人打造內容和應用。</a:t>
          </a:r>
        </a:p>
      </dgm:t>
    </dgm:pt>
    <dgm:pt modelId="{0CD43C86-A561-44E8-A551-3A9EACB852F3}" type="parTrans" cxnId="{9C8379E4-CA71-4645-854F-36B977E5F1AF}">
      <dgm:prSet/>
      <dgm:spPr/>
      <dgm:t>
        <a:bodyPr/>
        <a:lstStyle/>
        <a:p>
          <a:endParaRPr lang="zh-TW" altLang="en-US" sz="2400"/>
        </a:p>
      </dgm:t>
    </dgm:pt>
    <dgm:pt modelId="{10E52832-9467-4822-B974-2C82188309E5}" type="sibTrans" cxnId="{9C8379E4-CA71-4645-854F-36B977E5F1AF}">
      <dgm:prSet/>
      <dgm:spPr/>
      <dgm:t>
        <a:bodyPr/>
        <a:lstStyle/>
        <a:p>
          <a:endParaRPr lang="zh-TW" altLang="en-US" sz="2400"/>
        </a:p>
      </dgm:t>
    </dgm:pt>
    <dgm:pt modelId="{43ABE9E7-09EC-4654-86B2-AB5151345D9F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3200" b="1" u="sng" dirty="0">
              <a:solidFill>
                <a:srgbClr val="990099"/>
              </a:solidFill>
            </a:rPr>
            <a:t>社群網路</a:t>
          </a:r>
          <a:r>
            <a:rPr lang="zh-TW" altLang="en-US" sz="2400" dirty="0"/>
            <a:t>將散居世界各處的人連結起來，並在線上維持</a:t>
          </a:r>
          <a:r>
            <a:rPr lang="zh-TW" altLang="en-US" sz="2400" dirty="0" smtClean="0"/>
            <a:t>他們的身分。</a:t>
          </a:r>
          <a:endParaRPr lang="zh-TW" altLang="en-US" sz="2400" dirty="0"/>
        </a:p>
      </dgm:t>
    </dgm:pt>
    <dgm:pt modelId="{DB941672-45E4-4536-8E1C-E1567A8FA769}" type="parTrans" cxnId="{79B8B891-41B7-4853-8327-F613586535A1}">
      <dgm:prSet/>
      <dgm:spPr/>
      <dgm:t>
        <a:bodyPr/>
        <a:lstStyle/>
        <a:p>
          <a:endParaRPr lang="zh-TW" altLang="en-US" sz="2400"/>
        </a:p>
      </dgm:t>
    </dgm:pt>
    <dgm:pt modelId="{1732F689-DC97-4B2E-BA24-BAE3CE7FD864}" type="sibTrans" cxnId="{79B8B891-41B7-4853-8327-F613586535A1}">
      <dgm:prSet/>
      <dgm:spPr/>
      <dgm:t>
        <a:bodyPr/>
        <a:lstStyle/>
        <a:p>
          <a:endParaRPr lang="zh-TW" altLang="en-US" sz="2400"/>
        </a:p>
      </dgm:t>
    </dgm:pt>
    <dgm:pt modelId="{A85C4AA6-CBE5-4C02-BC7F-E09D76CA2B26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3200" b="1" u="sng" dirty="0">
              <a:solidFill>
                <a:srgbClr val="A50021"/>
              </a:solidFill>
            </a:rPr>
            <a:t>行動技術</a:t>
          </a:r>
          <a:r>
            <a:rPr lang="zh-TW" altLang="en-US" sz="2400" dirty="0"/>
            <a:t>讓人們能夠隨時隨地連上這個全球基礎設施。</a:t>
          </a:r>
        </a:p>
      </dgm:t>
    </dgm:pt>
    <dgm:pt modelId="{BAE36AD4-F57B-4712-B20F-2B49478453EB}" type="parTrans" cxnId="{3C2BA8D1-A268-4147-B1DD-50751CE27696}">
      <dgm:prSet/>
      <dgm:spPr/>
      <dgm:t>
        <a:bodyPr/>
        <a:lstStyle/>
        <a:p>
          <a:endParaRPr lang="zh-TW" altLang="en-US" sz="2400"/>
        </a:p>
      </dgm:t>
    </dgm:pt>
    <dgm:pt modelId="{9668F5DB-A6BF-4F9C-9FB6-805AD3612E03}" type="sibTrans" cxnId="{3C2BA8D1-A268-4147-B1DD-50751CE27696}">
      <dgm:prSet/>
      <dgm:spPr/>
      <dgm:t>
        <a:bodyPr/>
        <a:lstStyle/>
        <a:p>
          <a:endParaRPr lang="zh-TW" altLang="en-US" sz="2400"/>
        </a:p>
      </dgm:t>
    </dgm:pt>
    <dgm:pt modelId="{7FF3F63E-02C4-42AC-9048-B07D29213069}">
      <dgm:prSet custT="1"/>
      <dgm:spPr/>
      <dgm:t>
        <a:bodyPr/>
        <a:lstStyle/>
        <a:p>
          <a:r>
            <a:rPr lang="zh-TW" altLang="en-US" sz="2000" dirty="0"/>
            <a:t>結果產生一座</a:t>
          </a:r>
          <a:r>
            <a:rPr lang="zh-TW" altLang="en-US" sz="2000" b="1" dirty="0"/>
            <a:t>全球各地</a:t>
          </a:r>
          <a:r>
            <a:rPr lang="zh-TW" altLang="en-US" sz="2000" dirty="0"/>
            <a:t>都能接觸得到的</a:t>
          </a:r>
          <a:r>
            <a:rPr lang="zh-TW" altLang="en-US" sz="2000" b="1" dirty="0"/>
            <a:t>網絡</a:t>
          </a:r>
          <a:r>
            <a:rPr lang="zh-TW" altLang="en-US" sz="2000" dirty="0"/>
            <a:t>，其中包括</a:t>
          </a:r>
          <a:r>
            <a:rPr lang="zh-TW" altLang="en-US" sz="2000" b="1" dirty="0">
              <a:solidFill>
                <a:srgbClr val="0000FF"/>
              </a:solidFill>
            </a:rPr>
            <a:t>創業家、勞工和消費者</a:t>
          </a:r>
          <a:r>
            <a:rPr lang="zh-TW" altLang="en-US" sz="2000" dirty="0"/>
            <a:t>，他們能透過這個網絡來</a:t>
          </a:r>
          <a:r>
            <a:rPr lang="zh-TW" altLang="en-US" sz="2000" b="1" dirty="0">
              <a:solidFill>
                <a:srgbClr val="990099"/>
              </a:solidFill>
            </a:rPr>
            <a:t>建立事業</a:t>
          </a:r>
          <a:r>
            <a:rPr lang="zh-TW" altLang="en-US" sz="2000" dirty="0"/>
            <a:t>、</a:t>
          </a:r>
          <a:r>
            <a:rPr lang="zh-TW" altLang="en-US" sz="2000" b="1" dirty="0">
              <a:solidFill>
                <a:srgbClr val="990099"/>
              </a:solidFill>
            </a:rPr>
            <a:t>貢獻內容</a:t>
          </a:r>
          <a:r>
            <a:rPr lang="zh-TW" altLang="en-US" sz="2000" dirty="0"/>
            <a:t>，以及</a:t>
          </a:r>
          <a:r>
            <a:rPr lang="zh-TW" altLang="en-US" sz="2000" b="1" dirty="0">
              <a:solidFill>
                <a:srgbClr val="990099"/>
              </a:solidFill>
            </a:rPr>
            <a:t>購買產品</a:t>
          </a:r>
          <a:r>
            <a:rPr lang="zh-TW" altLang="en-US" sz="2000" b="0" dirty="0">
              <a:solidFill>
                <a:schemeClr val="tx1"/>
              </a:solidFill>
            </a:rPr>
            <a:t>和</a:t>
          </a:r>
          <a:r>
            <a:rPr lang="zh-TW" altLang="en-US" sz="2000" b="1" dirty="0">
              <a:solidFill>
                <a:srgbClr val="990099"/>
              </a:solidFill>
            </a:rPr>
            <a:t>服務</a:t>
          </a:r>
          <a:r>
            <a:rPr lang="zh-TW" altLang="en-US" sz="2000" dirty="0"/>
            <a:t>。</a:t>
          </a:r>
        </a:p>
      </dgm:t>
    </dgm:pt>
    <dgm:pt modelId="{B86F26E7-2B64-4C5A-A8F6-BADB403D6D00}" type="parTrans" cxnId="{CFF7D85D-097B-4733-9A19-DD04AE0E389D}">
      <dgm:prSet/>
      <dgm:spPr/>
      <dgm:t>
        <a:bodyPr/>
        <a:lstStyle/>
        <a:p>
          <a:endParaRPr lang="zh-TW" altLang="en-US" sz="2400"/>
        </a:p>
      </dgm:t>
    </dgm:pt>
    <dgm:pt modelId="{E5129F47-A3CB-433B-A4DA-07921D1208A0}" type="sibTrans" cxnId="{CFF7D85D-097B-4733-9A19-DD04AE0E389D}">
      <dgm:prSet/>
      <dgm:spPr/>
      <dgm:t>
        <a:bodyPr/>
        <a:lstStyle/>
        <a:p>
          <a:endParaRPr lang="zh-TW" altLang="en-US" sz="2400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0E5A432-C3DC-4C0E-8338-92BF8D245921}" type="pres">
      <dgm:prSet presAssocID="{A6A6FB26-4909-495E-9AA7-3571DB4F67B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469908-35D4-42FC-BEEE-9B17D049631C}" type="pres">
      <dgm:prSet presAssocID="{A6A6FB26-4909-495E-9AA7-3571DB4F67B6}" presName="childText" presStyleLbl="revTx" presStyleIdx="0" presStyleCnt="1" custScaleY="177602" custLinFactNeighborY="1452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B1FC85-F25A-4B8D-93A1-E709AC9C0824}" type="pres">
      <dgm:prSet presAssocID="{7FF3F63E-02C4-42AC-9048-B07D29213069}" presName="parentText" presStyleLbl="node1" presStyleIdx="1" presStyleCnt="2" custScaleY="74909" custLinFactNeighborY="2330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E8FDEE9-79CC-458B-8C5F-9D6B1DE2EF20}" type="presOf" srcId="{B99E004D-8834-4089-8FA6-03EA20AD50EA}" destId="{5D469908-35D4-42FC-BEEE-9B17D049631C}" srcOrd="0" destOrd="0" presId="urn:microsoft.com/office/officeart/2005/8/layout/vList2"/>
    <dgm:cxn modelId="{DB8A5D7A-94DE-42C1-A323-2D3CC7C91FD2}" type="presOf" srcId="{A85C4AA6-CBE5-4C02-BC7F-E09D76CA2B26}" destId="{5D469908-35D4-42FC-BEEE-9B17D049631C}" srcOrd="0" destOrd="2" presId="urn:microsoft.com/office/officeart/2005/8/layout/vList2"/>
    <dgm:cxn modelId="{79B8B891-41B7-4853-8327-F613586535A1}" srcId="{A6A6FB26-4909-495E-9AA7-3571DB4F67B6}" destId="{43ABE9E7-09EC-4654-86B2-AB5151345D9F}" srcOrd="1" destOrd="0" parTransId="{DB941672-45E4-4536-8E1C-E1567A8FA769}" sibTransId="{1732F689-DC97-4B2E-BA24-BAE3CE7FD864}"/>
    <dgm:cxn modelId="{C74A184A-8980-44BC-90F2-F13C56587DBB}" type="presOf" srcId="{43ABE9E7-09EC-4654-86B2-AB5151345D9F}" destId="{5D469908-35D4-42FC-BEEE-9B17D049631C}" srcOrd="0" destOrd="1" presId="urn:microsoft.com/office/officeart/2005/8/layout/vList2"/>
    <dgm:cxn modelId="{9C8379E4-CA71-4645-854F-36B977E5F1AF}" srcId="{A6A6FB26-4909-495E-9AA7-3571DB4F67B6}" destId="{B99E004D-8834-4089-8FA6-03EA20AD50EA}" srcOrd="0" destOrd="0" parTransId="{0CD43C86-A561-44E8-A551-3A9EACB852F3}" sibTransId="{10E52832-9467-4822-B974-2C82188309E5}"/>
    <dgm:cxn modelId="{7EB2362D-FF42-4378-8E28-3442B09766C7}" type="presOf" srcId="{A6A6FB26-4909-495E-9AA7-3571DB4F67B6}" destId="{B0E5A432-C3DC-4C0E-8338-92BF8D245921}" srcOrd="0" destOrd="0" presId="urn:microsoft.com/office/officeart/2005/8/layout/vList2"/>
    <dgm:cxn modelId="{ED5B6CD6-6C74-4D84-978D-5969F5ACE86C}" type="presOf" srcId="{7FF3F63E-02C4-42AC-9048-B07D29213069}" destId="{B6B1FC85-F25A-4B8D-93A1-E709AC9C0824}" srcOrd="0" destOrd="0" presId="urn:microsoft.com/office/officeart/2005/8/layout/vList2"/>
    <dgm:cxn modelId="{CFF7D85D-097B-4733-9A19-DD04AE0E389D}" srcId="{23934754-86E6-49F9-9C83-9AACD31FE6F5}" destId="{7FF3F63E-02C4-42AC-9048-B07D29213069}" srcOrd="1" destOrd="0" parTransId="{B86F26E7-2B64-4C5A-A8F6-BADB403D6D00}" sibTransId="{E5129F47-A3CB-433B-A4DA-07921D1208A0}"/>
    <dgm:cxn modelId="{F34AE9F6-7196-489C-8971-B5F8471B5731}" srcId="{23934754-86E6-49F9-9C83-9AACD31FE6F5}" destId="{A6A6FB26-4909-495E-9AA7-3571DB4F67B6}" srcOrd="0" destOrd="0" parTransId="{0A07C2D4-AA3A-45CB-A8D7-4BAA951375CF}" sibTransId="{1DD2BE7D-552C-4E67-932F-E115D9F8D813}"/>
    <dgm:cxn modelId="{3C2BA8D1-A268-4147-B1DD-50751CE27696}" srcId="{A6A6FB26-4909-495E-9AA7-3571DB4F67B6}" destId="{A85C4AA6-CBE5-4C02-BC7F-E09D76CA2B26}" srcOrd="2" destOrd="0" parTransId="{BAE36AD4-F57B-4712-B20F-2B49478453EB}" sibTransId="{9668F5DB-A6BF-4F9C-9FB6-805AD3612E03}"/>
    <dgm:cxn modelId="{11FAD839-77E7-4607-B999-B7B080680EF6}" type="presOf" srcId="{23934754-86E6-49F9-9C83-9AACD31FE6F5}" destId="{AF3330BE-A9CC-4139-829A-9C6825A5495D}" srcOrd="0" destOrd="0" presId="urn:microsoft.com/office/officeart/2005/8/layout/vList2"/>
    <dgm:cxn modelId="{CE47D183-58F6-40C2-841E-E2FB5D063F8F}" type="presParOf" srcId="{AF3330BE-A9CC-4139-829A-9C6825A5495D}" destId="{B0E5A432-C3DC-4C0E-8338-92BF8D245921}" srcOrd="0" destOrd="0" presId="urn:microsoft.com/office/officeart/2005/8/layout/vList2"/>
    <dgm:cxn modelId="{555C606C-2A80-4DA5-826B-2DBAD0891156}" type="presParOf" srcId="{AF3330BE-A9CC-4139-829A-9C6825A5495D}" destId="{5D469908-35D4-42FC-BEEE-9B17D049631C}" srcOrd="1" destOrd="0" presId="urn:microsoft.com/office/officeart/2005/8/layout/vList2"/>
    <dgm:cxn modelId="{46A0371F-B57B-4547-BD8F-8CFAF0005102}" type="presParOf" srcId="{AF3330BE-A9CC-4139-829A-9C6825A5495D}" destId="{B6B1FC85-F25A-4B8D-93A1-E709AC9C082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3750B3B-4408-43A1-9915-10279B557C90}">
      <dgm:prSet/>
      <dgm:spPr/>
      <dgm:t>
        <a:bodyPr/>
        <a:lstStyle/>
        <a:p>
          <a:r>
            <a:rPr lang="zh-TW" altLang="en-US" b="1" i="0" dirty="0">
              <a:solidFill>
                <a:srgbClr val="FF0000"/>
              </a:solidFill>
            </a:rPr>
            <a:t>平台策略</a:t>
          </a:r>
          <a:r>
            <a:rPr lang="zh-TW" altLang="en-US" b="0" i="0" dirty="0"/>
            <a:t>能否</a:t>
          </a:r>
          <a:r>
            <a:rPr lang="zh-TW" altLang="en-US" b="1" i="0" dirty="0">
              <a:solidFill>
                <a:srgbClr val="990099"/>
              </a:solidFill>
            </a:rPr>
            <a:t>成功</a:t>
          </a:r>
          <a:r>
            <a:rPr lang="zh-TW" altLang="en-US" b="0" i="0" dirty="0"/>
            <a:t>，取決於</a:t>
          </a:r>
          <a:r>
            <a:rPr lang="zh-TW" altLang="en-US" b="1" i="0" dirty="0">
              <a:solidFill>
                <a:schemeClr val="accent6">
                  <a:lumMod val="50000"/>
                </a:schemeClr>
              </a:solidFill>
            </a:rPr>
            <a:t>三項因素</a:t>
          </a:r>
          <a:r>
            <a:rPr lang="zh-TW" altLang="en-US" b="0" i="0" dirty="0"/>
            <a:t>：</a:t>
          </a:r>
        </a:p>
      </dgm:t>
    </dgm:pt>
    <dgm:pt modelId="{A069227F-228A-4418-B44D-D41D0178243B}" type="parTrans" cxnId="{4F1ED301-810B-459D-AAC6-0A9B2A5B0FCD}">
      <dgm:prSet/>
      <dgm:spPr/>
      <dgm:t>
        <a:bodyPr/>
        <a:lstStyle/>
        <a:p>
          <a:endParaRPr lang="zh-TW" altLang="en-US"/>
        </a:p>
      </dgm:t>
    </dgm:pt>
    <dgm:pt modelId="{53B7DE2C-9379-4052-849E-6DDF4EEB6948}" type="sibTrans" cxnId="{4F1ED301-810B-459D-AAC6-0A9B2A5B0FCD}">
      <dgm:prSet/>
      <dgm:spPr/>
      <dgm:t>
        <a:bodyPr/>
        <a:lstStyle/>
        <a:p>
          <a:endParaRPr lang="zh-TW" altLang="en-US"/>
        </a:p>
      </dgm:t>
    </dgm:pt>
    <dgm:pt modelId="{6053C938-4E4C-47DE-9258-40A4BF662D23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3600" b="1" i="0" kern="1200" dirty="0">
              <a:solidFill>
                <a:srgbClr val="0000FF"/>
              </a:solidFill>
              <a:latin typeface="Arial"/>
              <a:ea typeface="華康中黑體"/>
              <a:cs typeface="+mn-cs"/>
            </a:rPr>
            <a:t>重力</a:t>
          </a:r>
          <a:r>
            <a:rPr lang="zh-TW" altLang="en-US" sz="2900" b="0" i="0" kern="1200" dirty="0"/>
            <a:t>：平台能否吸引</a:t>
          </a:r>
          <a:r>
            <a:rPr lang="zh-TW" altLang="en-US" sz="2900" b="1" i="0" kern="1200" dirty="0">
              <a:solidFill>
                <a:srgbClr val="C00000"/>
              </a:solidFill>
            </a:rPr>
            <a:t>生產者</a:t>
          </a:r>
          <a:r>
            <a:rPr lang="zh-TW" altLang="en-US" sz="2900" b="0" i="0" kern="1200" dirty="0"/>
            <a:t>和</a:t>
          </a:r>
          <a:r>
            <a:rPr lang="zh-TW" altLang="en-US" sz="2900" b="1" i="0" kern="1200" dirty="0">
              <a:solidFill>
                <a:srgbClr val="C00000"/>
              </a:solidFill>
              <a:latin typeface="Arial"/>
              <a:ea typeface="華康中黑體"/>
              <a:cs typeface="+mn-cs"/>
            </a:rPr>
            <a:t>消費者</a:t>
          </a:r>
          <a:r>
            <a:rPr lang="zh-TW" altLang="en-US" sz="2900" b="0" i="0" kern="1200" dirty="0"/>
            <a:t>來</a:t>
          </a:r>
          <a:r>
            <a:rPr lang="zh-TW" altLang="en-US" sz="2900" b="1" i="0" u="sng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參與</a:t>
          </a:r>
        </a:p>
      </dgm:t>
    </dgm:pt>
    <dgm:pt modelId="{C510BB91-8D9D-410D-BB10-6E9045CDB9CF}" type="parTrans" cxnId="{A8AE2CF1-7873-4464-AD50-DCA6C14F693E}">
      <dgm:prSet/>
      <dgm:spPr/>
      <dgm:t>
        <a:bodyPr/>
        <a:lstStyle/>
        <a:p>
          <a:endParaRPr lang="zh-TW" altLang="en-US"/>
        </a:p>
      </dgm:t>
    </dgm:pt>
    <dgm:pt modelId="{72E41B24-1A7B-40E6-93EE-265AB9FF3C92}" type="sibTrans" cxnId="{A8AE2CF1-7873-4464-AD50-DCA6C14F693E}">
      <dgm:prSet/>
      <dgm:spPr/>
      <dgm:t>
        <a:bodyPr/>
        <a:lstStyle/>
        <a:p>
          <a:endParaRPr lang="zh-TW" altLang="en-US"/>
        </a:p>
      </dgm:t>
    </dgm:pt>
    <dgm:pt modelId="{CD9C4162-2155-4D78-BD72-7A2403225E96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3600" b="1" i="0" kern="1200" dirty="0">
              <a:solidFill>
                <a:srgbClr val="0000FF"/>
              </a:solidFill>
              <a:latin typeface="Arial"/>
              <a:ea typeface="華康中黑體"/>
              <a:cs typeface="+mn-cs"/>
            </a:rPr>
            <a:t>流動</a:t>
          </a:r>
          <a:r>
            <a:rPr lang="zh-TW" altLang="en-US" sz="2900" b="0" i="0" kern="1200" dirty="0"/>
            <a:t>：平台能否促進</a:t>
          </a:r>
          <a:r>
            <a:rPr lang="zh-TW" altLang="en-US" sz="2900" b="1" i="0" kern="1200" dirty="0">
              <a:solidFill>
                <a:srgbClr val="C00000"/>
              </a:solidFill>
              <a:latin typeface="Arial"/>
              <a:ea typeface="華康中黑體"/>
              <a:cs typeface="+mn-cs"/>
            </a:rPr>
            <a:t>價值的交換</a:t>
          </a:r>
          <a:r>
            <a:rPr lang="zh-TW" altLang="en-US" sz="2900" b="0" i="0" kern="1200" dirty="0"/>
            <a:t>，並且</a:t>
          </a:r>
          <a:r>
            <a:rPr lang="zh-TW" altLang="en-US" sz="2900" b="1" i="0" u="sng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共同創造價值</a:t>
          </a:r>
        </a:p>
      </dgm:t>
    </dgm:pt>
    <dgm:pt modelId="{C2782C4C-5FB6-49C2-B194-F72EC06E4D58}" type="parTrans" cxnId="{A1CE9388-3FD8-4594-BD0D-3B40D82CE309}">
      <dgm:prSet/>
      <dgm:spPr/>
      <dgm:t>
        <a:bodyPr/>
        <a:lstStyle/>
        <a:p>
          <a:endParaRPr lang="zh-TW" altLang="en-US"/>
        </a:p>
      </dgm:t>
    </dgm:pt>
    <dgm:pt modelId="{C0E79D1A-6533-47FF-BBBF-186496ACF783}" type="sibTrans" cxnId="{A1CE9388-3FD8-4594-BD0D-3B40D82CE309}">
      <dgm:prSet/>
      <dgm:spPr/>
      <dgm:t>
        <a:bodyPr/>
        <a:lstStyle/>
        <a:p>
          <a:endParaRPr lang="zh-TW" altLang="en-US"/>
        </a:p>
      </dgm:t>
    </dgm:pt>
    <dgm:pt modelId="{3F083651-279D-446D-A315-D6E03726FC9F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3600" b="1" i="0" kern="1200" dirty="0">
              <a:solidFill>
                <a:srgbClr val="0000FF"/>
              </a:solidFill>
            </a:rPr>
            <a:t>連結</a:t>
          </a:r>
          <a:r>
            <a:rPr lang="zh-TW" altLang="en-US" sz="2900" b="0" i="0" kern="1200" dirty="0"/>
            <a:t>：別人是否</a:t>
          </a:r>
          <a:r>
            <a:rPr lang="zh-TW" altLang="en-US" sz="2900" b="1" i="0" kern="1200" dirty="0">
              <a:solidFill>
                <a:srgbClr val="C00000"/>
              </a:solidFill>
            </a:rPr>
            <a:t>容易接觸</a:t>
          </a:r>
          <a:r>
            <a:rPr lang="zh-TW" altLang="en-US" sz="2900" b="0" i="0" kern="1200" dirty="0"/>
            <a:t>使用平台以</a:t>
          </a:r>
          <a:r>
            <a:rPr lang="zh-TW" altLang="en-US" sz="2900" b="1" i="0" u="sng" kern="1200" dirty="0"/>
            <a:t>分享</a:t>
          </a:r>
          <a:r>
            <a:rPr lang="zh-TW" altLang="en-US" sz="2900" b="0" i="0" kern="1200" dirty="0"/>
            <a:t>和</a:t>
          </a:r>
          <a:r>
            <a:rPr lang="zh-TW" altLang="en-US" sz="2900" b="1" i="0" u="sng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交易</a:t>
          </a:r>
        </a:p>
      </dgm:t>
    </dgm:pt>
    <dgm:pt modelId="{6C3A1559-FF14-441F-8477-925C72236356}" type="parTrans" cxnId="{C07D4496-660A-4AEA-A352-15BEE2778474}">
      <dgm:prSet/>
      <dgm:spPr/>
      <dgm:t>
        <a:bodyPr/>
        <a:lstStyle/>
        <a:p>
          <a:endParaRPr lang="zh-TW" altLang="en-US"/>
        </a:p>
      </dgm:t>
    </dgm:pt>
    <dgm:pt modelId="{9FB27F13-D05A-4E8E-AE41-25B54F8E9AB7}" type="sibTrans" cxnId="{C07D4496-660A-4AEA-A352-15BEE2778474}">
      <dgm:prSet/>
      <dgm:spPr/>
      <dgm:t>
        <a:bodyPr/>
        <a:lstStyle/>
        <a:p>
          <a:endParaRPr lang="zh-TW" altLang="en-US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338545C-9765-4C13-A19D-9FF5D358BBDF}" type="pres">
      <dgm:prSet presAssocID="{53750B3B-4408-43A1-9915-10279B557C90}" presName="parentText" presStyleLbl="node1" presStyleIdx="0" presStyleCnt="1" custScaleY="5135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4A1D9D-88A6-4A78-B468-88BD9A0E6DB0}" type="pres">
      <dgm:prSet presAssocID="{53750B3B-4408-43A1-9915-10279B557C9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F1ED301-810B-459D-AAC6-0A9B2A5B0FCD}" srcId="{23934754-86E6-49F9-9C83-9AACD31FE6F5}" destId="{53750B3B-4408-43A1-9915-10279B557C90}" srcOrd="0" destOrd="0" parTransId="{A069227F-228A-4418-B44D-D41D0178243B}" sibTransId="{53B7DE2C-9379-4052-849E-6DDF4EEB6948}"/>
    <dgm:cxn modelId="{C7819D16-3AA1-4238-A4AD-E180B5B5704F}" type="presOf" srcId="{53750B3B-4408-43A1-9915-10279B557C90}" destId="{B338545C-9765-4C13-A19D-9FF5D358BBDF}" srcOrd="0" destOrd="0" presId="urn:microsoft.com/office/officeart/2005/8/layout/vList2"/>
    <dgm:cxn modelId="{5A588A59-AC23-483B-96DD-4AFB16272FD1}" type="presOf" srcId="{CD9C4162-2155-4D78-BD72-7A2403225E96}" destId="{D34A1D9D-88A6-4A78-B468-88BD9A0E6DB0}" srcOrd="0" destOrd="2" presId="urn:microsoft.com/office/officeart/2005/8/layout/vList2"/>
    <dgm:cxn modelId="{31D5E9B8-9ABB-41B5-879C-24B160799159}" type="presOf" srcId="{6053C938-4E4C-47DE-9258-40A4BF662D23}" destId="{D34A1D9D-88A6-4A78-B468-88BD9A0E6DB0}" srcOrd="0" destOrd="1" presId="urn:microsoft.com/office/officeart/2005/8/layout/vList2"/>
    <dgm:cxn modelId="{A8AE2CF1-7873-4464-AD50-DCA6C14F693E}" srcId="{53750B3B-4408-43A1-9915-10279B557C90}" destId="{6053C938-4E4C-47DE-9258-40A4BF662D23}" srcOrd="1" destOrd="0" parTransId="{C510BB91-8D9D-410D-BB10-6E9045CDB9CF}" sibTransId="{72E41B24-1A7B-40E6-93EE-265AB9FF3C92}"/>
    <dgm:cxn modelId="{C07D4496-660A-4AEA-A352-15BEE2778474}" srcId="{53750B3B-4408-43A1-9915-10279B557C90}" destId="{3F083651-279D-446D-A315-D6E03726FC9F}" srcOrd="0" destOrd="0" parTransId="{6C3A1559-FF14-441F-8477-925C72236356}" sibTransId="{9FB27F13-D05A-4E8E-AE41-25B54F8E9AB7}"/>
    <dgm:cxn modelId="{F3DC4E1C-2472-49E1-9998-FFB084AFF30E}" type="presOf" srcId="{3F083651-279D-446D-A315-D6E03726FC9F}" destId="{D34A1D9D-88A6-4A78-B468-88BD9A0E6DB0}" srcOrd="0" destOrd="0" presId="urn:microsoft.com/office/officeart/2005/8/layout/vList2"/>
    <dgm:cxn modelId="{9C01A89A-3B4C-432F-8C0E-7BA377D16202}" type="presOf" srcId="{23934754-86E6-49F9-9C83-9AACD31FE6F5}" destId="{AF3330BE-A9CC-4139-829A-9C6825A5495D}" srcOrd="0" destOrd="0" presId="urn:microsoft.com/office/officeart/2005/8/layout/vList2"/>
    <dgm:cxn modelId="{A1CE9388-3FD8-4594-BD0D-3B40D82CE309}" srcId="{53750B3B-4408-43A1-9915-10279B557C90}" destId="{CD9C4162-2155-4D78-BD72-7A2403225E96}" srcOrd="2" destOrd="0" parTransId="{C2782C4C-5FB6-49C2-B194-F72EC06E4D58}" sibTransId="{C0E79D1A-6533-47FF-BBBF-186496ACF783}"/>
    <dgm:cxn modelId="{663AFFD4-C060-4C8E-8CAA-C2511C44298C}" type="presParOf" srcId="{AF3330BE-A9CC-4139-829A-9C6825A5495D}" destId="{B338545C-9765-4C13-A19D-9FF5D358BBDF}" srcOrd="0" destOrd="0" presId="urn:microsoft.com/office/officeart/2005/8/layout/vList2"/>
    <dgm:cxn modelId="{41B37870-5B9D-4879-8C2A-96092D726CEF}" type="presParOf" srcId="{AF3330BE-A9CC-4139-829A-9C6825A5495D}" destId="{D34A1D9D-88A6-4A78-B468-88BD9A0E6DB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3750B3B-4408-43A1-9915-10279B557C90}">
      <dgm:prSet custT="1"/>
      <dgm:spPr/>
      <dgm:t>
        <a:bodyPr/>
        <a:lstStyle/>
        <a:p>
          <a:r>
            <a:rPr lang="zh-TW" altLang="en-US" sz="2800" b="0" i="0" dirty="0"/>
            <a:t>成功的平台靠</a:t>
          </a:r>
          <a:r>
            <a:rPr lang="zh-TW" altLang="en-US" sz="2800" b="1" i="0" u="sng" dirty="0">
              <a:solidFill>
                <a:srgbClr val="990099"/>
              </a:solidFill>
            </a:rPr>
            <a:t>三個基石</a:t>
          </a:r>
          <a:r>
            <a:rPr lang="zh-TW" altLang="en-US" sz="2800" b="0" i="0" dirty="0"/>
            <a:t>，以達成這些目標：</a:t>
          </a:r>
        </a:p>
      </dgm:t>
    </dgm:pt>
    <dgm:pt modelId="{A069227F-228A-4418-B44D-D41D0178243B}" type="parTrans" cxnId="{4F1ED301-810B-459D-AAC6-0A9B2A5B0FCD}">
      <dgm:prSet/>
      <dgm:spPr/>
      <dgm:t>
        <a:bodyPr/>
        <a:lstStyle/>
        <a:p>
          <a:endParaRPr lang="zh-TW" altLang="en-US" sz="2800"/>
        </a:p>
      </dgm:t>
    </dgm:pt>
    <dgm:pt modelId="{53B7DE2C-9379-4052-849E-6DDF4EEB6948}" type="sibTrans" cxnId="{4F1ED301-810B-459D-AAC6-0A9B2A5B0FCD}">
      <dgm:prSet/>
      <dgm:spPr/>
      <dgm:t>
        <a:bodyPr/>
        <a:lstStyle/>
        <a:p>
          <a:endParaRPr lang="zh-TW" altLang="en-US" sz="2800"/>
        </a:p>
      </dgm:t>
    </dgm:pt>
    <dgm:pt modelId="{004549BD-896D-4DA8-A1A1-6AA13A0EB972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i="0" dirty="0"/>
            <a:t>「</a:t>
          </a:r>
          <a:r>
            <a:rPr lang="zh-TW" altLang="en-US" sz="2800" b="1" i="0" u="sng" dirty="0">
              <a:solidFill>
                <a:srgbClr val="0000FF"/>
              </a:solidFill>
            </a:rPr>
            <a:t>工具箱</a:t>
          </a:r>
          <a:r>
            <a:rPr lang="zh-TW" altLang="en-US" sz="2800" b="1" i="0" dirty="0"/>
            <a:t>」</a:t>
          </a:r>
          <a:r>
            <a:rPr lang="zh-TW" altLang="en-US" sz="2800" b="0" i="0" dirty="0"/>
            <a:t>讓別人容易接上平台，以</a:t>
          </a:r>
          <a:r>
            <a:rPr lang="zh-TW" altLang="en-US" sz="2800" b="1" i="0" dirty="0">
              <a:solidFill>
                <a:srgbClr val="FF0000"/>
              </a:solidFill>
            </a:rPr>
            <a:t>建立連結</a:t>
          </a:r>
          <a:r>
            <a:rPr lang="zh-TW" altLang="en-US" sz="2800" b="0" i="0" dirty="0"/>
            <a:t>。</a:t>
          </a:r>
        </a:p>
      </dgm:t>
    </dgm:pt>
    <dgm:pt modelId="{F42F44D0-7B9E-4424-BD7B-FFD7E7F5EAC2}" type="parTrans" cxnId="{3384765F-DC14-403F-83C6-178F04426F17}">
      <dgm:prSet/>
      <dgm:spPr/>
      <dgm:t>
        <a:bodyPr/>
        <a:lstStyle/>
        <a:p>
          <a:endParaRPr lang="zh-TW" altLang="en-US" sz="2800"/>
        </a:p>
      </dgm:t>
    </dgm:pt>
    <dgm:pt modelId="{5F16E67E-038F-4366-8208-0E0383661ADF}" type="sibTrans" cxnId="{3384765F-DC14-403F-83C6-178F04426F17}">
      <dgm:prSet/>
      <dgm:spPr/>
      <dgm:t>
        <a:bodyPr/>
        <a:lstStyle/>
        <a:p>
          <a:endParaRPr lang="zh-TW" altLang="en-US" sz="2800"/>
        </a:p>
      </dgm:t>
    </dgm:pt>
    <dgm:pt modelId="{5916BEBB-F0BD-4B9E-8EE9-3007AAE52E32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i="0" dirty="0"/>
            <a:t>「</a:t>
          </a:r>
          <a:r>
            <a:rPr lang="zh-TW" altLang="en-US" sz="2800" b="1" i="0" u="sng" dirty="0">
              <a:solidFill>
                <a:srgbClr val="0000FF"/>
              </a:solidFill>
            </a:rPr>
            <a:t>磁鐵</a:t>
          </a:r>
          <a:r>
            <a:rPr lang="zh-TW" altLang="en-US" sz="2800" b="1" i="0" dirty="0"/>
            <a:t>」</a:t>
          </a:r>
          <a:r>
            <a:rPr lang="zh-TW" altLang="en-US" sz="2800" b="0" i="0" dirty="0"/>
            <a:t>創造拉力，以某種社會重力，</a:t>
          </a:r>
          <a:r>
            <a:rPr lang="zh-TW" altLang="en-US" sz="2800" b="1" i="0" dirty="0">
              <a:solidFill>
                <a:srgbClr val="FF0000"/>
              </a:solidFill>
            </a:rPr>
            <a:t>吸引參與者</a:t>
          </a:r>
          <a:r>
            <a:rPr lang="zh-TW" altLang="en-US" sz="2800" b="0" i="0" dirty="0"/>
            <a:t>到平台。</a:t>
          </a:r>
        </a:p>
      </dgm:t>
    </dgm:pt>
    <dgm:pt modelId="{7AAF3BAB-AB19-4905-BC4C-D2EAC6AC4EDB}" type="parTrans" cxnId="{52DCBDC7-2C83-4213-8CE5-12F5B117EFC9}">
      <dgm:prSet/>
      <dgm:spPr/>
      <dgm:t>
        <a:bodyPr/>
        <a:lstStyle/>
        <a:p>
          <a:endParaRPr lang="zh-TW" altLang="en-US"/>
        </a:p>
      </dgm:t>
    </dgm:pt>
    <dgm:pt modelId="{95553081-9281-4D18-A8C6-D488A98D2CDC}" type="sibTrans" cxnId="{52DCBDC7-2C83-4213-8CE5-12F5B117EFC9}">
      <dgm:prSet/>
      <dgm:spPr/>
      <dgm:t>
        <a:bodyPr/>
        <a:lstStyle/>
        <a:p>
          <a:endParaRPr lang="zh-TW" altLang="en-US"/>
        </a:p>
      </dgm:t>
    </dgm:pt>
    <dgm:pt modelId="{2CBD033E-D853-498A-9582-6CACCFAE24F1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i="0" dirty="0"/>
            <a:t>「</a:t>
          </a:r>
          <a:r>
            <a:rPr lang="zh-TW" altLang="en-US" sz="2800" b="1" i="0" u="sng" dirty="0">
              <a:solidFill>
                <a:srgbClr val="0000FF"/>
              </a:solidFill>
            </a:rPr>
            <a:t>媒合者</a:t>
          </a:r>
          <a:r>
            <a:rPr lang="zh-TW" altLang="en-US" sz="2800" b="1" i="0" dirty="0"/>
            <a:t>」</a:t>
          </a:r>
          <a:r>
            <a:rPr lang="zh-TW" altLang="en-US" sz="2800" b="0" i="0" dirty="0"/>
            <a:t>為生產者和消費者建立連結，以促進價值的</a:t>
          </a:r>
          <a:r>
            <a:rPr lang="zh-TW" altLang="en-US" sz="2800" b="1" i="0" dirty="0">
              <a:solidFill>
                <a:srgbClr val="FF0000"/>
              </a:solidFill>
            </a:rPr>
            <a:t>流動</a:t>
          </a:r>
          <a:r>
            <a:rPr lang="zh-TW" altLang="en-US" sz="2800" b="0" i="0" dirty="0"/>
            <a:t>。</a:t>
          </a:r>
        </a:p>
      </dgm:t>
    </dgm:pt>
    <dgm:pt modelId="{9D71132B-43A4-460A-A582-9F6CD8F0ED7F}" type="parTrans" cxnId="{2D49B7D7-EC00-47BE-9C49-691D70D48719}">
      <dgm:prSet/>
      <dgm:spPr/>
      <dgm:t>
        <a:bodyPr/>
        <a:lstStyle/>
        <a:p>
          <a:endParaRPr lang="zh-TW" altLang="en-US"/>
        </a:p>
      </dgm:t>
    </dgm:pt>
    <dgm:pt modelId="{E368A75C-7B9B-4CD5-BED5-9001638C5AE5}" type="sibTrans" cxnId="{2D49B7D7-EC00-47BE-9C49-691D70D48719}">
      <dgm:prSet/>
      <dgm:spPr/>
      <dgm:t>
        <a:bodyPr/>
        <a:lstStyle/>
        <a:p>
          <a:endParaRPr lang="zh-TW" altLang="en-US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338545C-9765-4C13-A19D-9FF5D358BBDF}" type="pres">
      <dgm:prSet presAssocID="{53750B3B-4408-43A1-9915-10279B557C90}" presName="parentText" presStyleLbl="node1" presStyleIdx="0" presStyleCnt="1" custScaleY="77476" custLinFactNeighborX="-435" custLinFactNeighborY="-422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5EAAF8-4AFF-4A47-844C-535C44B79022}" type="pres">
      <dgm:prSet presAssocID="{53750B3B-4408-43A1-9915-10279B557C90}" presName="childText" presStyleLbl="revTx" presStyleIdx="0" presStyleCnt="1" custScaleY="1062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2DCBDC7-2C83-4213-8CE5-12F5B117EFC9}" srcId="{53750B3B-4408-43A1-9915-10279B557C90}" destId="{5916BEBB-F0BD-4B9E-8EE9-3007AAE52E32}" srcOrd="1" destOrd="0" parTransId="{7AAF3BAB-AB19-4905-BC4C-D2EAC6AC4EDB}" sibTransId="{95553081-9281-4D18-A8C6-D488A98D2CDC}"/>
    <dgm:cxn modelId="{3384765F-DC14-403F-83C6-178F04426F17}" srcId="{53750B3B-4408-43A1-9915-10279B557C90}" destId="{004549BD-896D-4DA8-A1A1-6AA13A0EB972}" srcOrd="0" destOrd="0" parTransId="{F42F44D0-7B9E-4424-BD7B-FFD7E7F5EAC2}" sibTransId="{5F16E67E-038F-4366-8208-0E0383661ADF}"/>
    <dgm:cxn modelId="{DC9EC213-AE14-4431-938E-1C1BDA8656A9}" type="presOf" srcId="{5916BEBB-F0BD-4B9E-8EE9-3007AAE52E32}" destId="{735EAAF8-4AFF-4A47-844C-535C44B79022}" srcOrd="0" destOrd="1" presId="urn:microsoft.com/office/officeart/2005/8/layout/vList2"/>
    <dgm:cxn modelId="{82F35D9C-FC5E-4E83-8349-5B9F7D6B1082}" type="presOf" srcId="{004549BD-896D-4DA8-A1A1-6AA13A0EB972}" destId="{735EAAF8-4AFF-4A47-844C-535C44B79022}" srcOrd="0" destOrd="0" presId="urn:microsoft.com/office/officeart/2005/8/layout/vList2"/>
    <dgm:cxn modelId="{4F1ED301-810B-459D-AAC6-0A9B2A5B0FCD}" srcId="{23934754-86E6-49F9-9C83-9AACD31FE6F5}" destId="{53750B3B-4408-43A1-9915-10279B557C90}" srcOrd="0" destOrd="0" parTransId="{A069227F-228A-4418-B44D-D41D0178243B}" sibTransId="{53B7DE2C-9379-4052-849E-6DDF4EEB6948}"/>
    <dgm:cxn modelId="{BEF518C9-FAC7-4815-A99A-67D0A6EC68C4}" type="presOf" srcId="{23934754-86E6-49F9-9C83-9AACD31FE6F5}" destId="{AF3330BE-A9CC-4139-829A-9C6825A5495D}" srcOrd="0" destOrd="0" presId="urn:microsoft.com/office/officeart/2005/8/layout/vList2"/>
    <dgm:cxn modelId="{2D49B7D7-EC00-47BE-9C49-691D70D48719}" srcId="{53750B3B-4408-43A1-9915-10279B557C90}" destId="{2CBD033E-D853-498A-9582-6CACCFAE24F1}" srcOrd="2" destOrd="0" parTransId="{9D71132B-43A4-460A-A582-9F6CD8F0ED7F}" sibTransId="{E368A75C-7B9B-4CD5-BED5-9001638C5AE5}"/>
    <dgm:cxn modelId="{152DB772-77E5-4E4D-9C9F-B4F39F406931}" type="presOf" srcId="{53750B3B-4408-43A1-9915-10279B557C90}" destId="{B338545C-9765-4C13-A19D-9FF5D358BBDF}" srcOrd="0" destOrd="0" presId="urn:microsoft.com/office/officeart/2005/8/layout/vList2"/>
    <dgm:cxn modelId="{3B853C0F-2982-4390-9AD8-C025DF8B6773}" type="presOf" srcId="{2CBD033E-D853-498A-9582-6CACCFAE24F1}" destId="{735EAAF8-4AFF-4A47-844C-535C44B79022}" srcOrd="0" destOrd="2" presId="urn:microsoft.com/office/officeart/2005/8/layout/vList2"/>
    <dgm:cxn modelId="{8D238365-CA1C-4251-B0BD-6FFDC74C6CF9}" type="presParOf" srcId="{AF3330BE-A9CC-4139-829A-9C6825A5495D}" destId="{B338545C-9765-4C13-A19D-9FF5D358BBDF}" srcOrd="0" destOrd="0" presId="urn:microsoft.com/office/officeart/2005/8/layout/vList2"/>
    <dgm:cxn modelId="{DED25E00-F1F4-4948-B929-5EAC19DFD421}" type="presParOf" srcId="{AF3330BE-A9CC-4139-829A-9C6825A5495D}" destId="{735EAAF8-4AFF-4A47-844C-535C44B7902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3750B3B-4408-43A1-9915-10279B557C90}">
      <dgm:prSet custT="1"/>
      <dgm:spPr/>
      <dgm:t>
        <a:bodyPr/>
        <a:lstStyle/>
        <a:p>
          <a:r>
            <a:rPr lang="zh-TW" altLang="en-US" sz="2800" b="1" u="sng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不是所有的平台</a:t>
          </a:r>
          <a:r>
            <a:rPr lang="zh-TW" altLang="en-US" sz="2800" b="1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，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都同樣重視全部</a:t>
          </a:r>
          <a:r>
            <a:rPr lang="zh-TW" altLang="en-US" sz="28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三個基石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sz="2800" b="0" i="0" dirty="0"/>
        </a:p>
      </dgm:t>
    </dgm:pt>
    <dgm:pt modelId="{A069227F-228A-4418-B44D-D41D0178243B}" type="parTrans" cxnId="{4F1ED301-810B-459D-AAC6-0A9B2A5B0FCD}">
      <dgm:prSet/>
      <dgm:spPr/>
      <dgm:t>
        <a:bodyPr/>
        <a:lstStyle/>
        <a:p>
          <a:endParaRPr lang="zh-TW" altLang="en-US" sz="2800"/>
        </a:p>
      </dgm:t>
    </dgm:pt>
    <dgm:pt modelId="{53B7DE2C-9379-4052-849E-6DDF4EEB6948}" type="sibTrans" cxnId="{4F1ED301-810B-459D-AAC6-0A9B2A5B0FCD}">
      <dgm:prSet/>
      <dgm:spPr/>
      <dgm:t>
        <a:bodyPr/>
        <a:lstStyle/>
        <a:p>
          <a:endParaRPr lang="zh-TW" altLang="en-US" sz="2800"/>
        </a:p>
      </dgm:t>
    </dgm:pt>
    <dgm:pt modelId="{C711F783-0AA8-45E7-8B32-9F1A03DC0910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2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亞馬遜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的</a:t>
          </a:r>
          <a:r>
            <a:rPr lang="en-US" altLang="zh-TW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Web Services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著重打造「</a:t>
          </a:r>
          <a:r>
            <a:rPr lang="zh-TW" altLang="en-US" sz="2800" b="1" u="sng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工具箱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」。</a:t>
          </a:r>
          <a:endParaRPr lang="en-US" altLang="zh-TW" sz="2800" dirty="0">
            <a:solidFill>
              <a:srgbClr val="333333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F0B9674-CE11-4876-A9F4-D61B7A875299}" type="parTrans" cxnId="{A765BBBA-F74C-46E9-B5AB-E81E9B4B84B2}">
      <dgm:prSet/>
      <dgm:spPr/>
      <dgm:t>
        <a:bodyPr/>
        <a:lstStyle/>
        <a:p>
          <a:endParaRPr lang="zh-TW" altLang="en-US" sz="1800"/>
        </a:p>
      </dgm:t>
    </dgm:pt>
    <dgm:pt modelId="{4CE58F1E-1CE3-4110-91C6-021823E63EB4}" type="sibTrans" cxnId="{A765BBBA-F74C-46E9-B5AB-E81E9B4B84B2}">
      <dgm:prSet/>
      <dgm:spPr/>
      <dgm:t>
        <a:bodyPr/>
        <a:lstStyle/>
        <a:p>
          <a:endParaRPr lang="zh-TW" altLang="en-US" sz="1800"/>
        </a:p>
      </dgm:t>
    </dgm:pt>
    <dgm:pt modelId="{2C9DD44A-0DBC-4B39-B947-14B7636ED936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altLang="zh-TW" sz="2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eBay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和</a:t>
          </a:r>
          <a:r>
            <a:rPr lang="en-US" altLang="zh-TW" sz="2800" b="1" u="sng" dirty="0" err="1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AirBnB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比較重視「</a:t>
          </a:r>
          <a:r>
            <a:rPr lang="zh-TW" altLang="en-US" sz="2800" b="1" u="sng" dirty="0">
              <a:solidFill>
                <a:srgbClr val="A5002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磁鐵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」和「</a:t>
          </a:r>
          <a:r>
            <a:rPr lang="zh-TW" altLang="en-US" sz="2800" b="1" u="sng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媒合者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」的角色。</a:t>
          </a:r>
          <a:endParaRPr lang="en-US" altLang="zh-TW" sz="2800" dirty="0">
            <a:solidFill>
              <a:srgbClr val="333333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D56EA3-0F7C-45AD-B747-60BE80799D6A}" type="parTrans" cxnId="{5D4AAA26-07BE-4224-9EA3-952E4E94A548}">
      <dgm:prSet/>
      <dgm:spPr/>
      <dgm:t>
        <a:bodyPr/>
        <a:lstStyle/>
        <a:p>
          <a:endParaRPr lang="zh-TW" altLang="en-US" sz="1800"/>
        </a:p>
      </dgm:t>
    </dgm:pt>
    <dgm:pt modelId="{7BCFDA01-DAD9-4EE7-998F-2C68842D47E8}" type="sibTrans" cxnId="{5D4AAA26-07BE-4224-9EA3-952E4E94A548}">
      <dgm:prSet/>
      <dgm:spPr/>
      <dgm:t>
        <a:bodyPr/>
        <a:lstStyle/>
        <a:p>
          <a:endParaRPr lang="zh-TW" altLang="en-US" sz="1800"/>
        </a:p>
      </dgm:t>
    </dgm:pt>
    <dgm:pt modelId="{931BD484-17A9-4479-B0F8-3F930455F4BA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zh-TW" altLang="en-US" sz="32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臉書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Facebook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）強調「</a:t>
          </a:r>
          <a:r>
            <a:rPr lang="zh-TW" altLang="en-US" sz="2800" b="1" u="sng" dirty="0">
              <a:solidFill>
                <a:srgbClr val="990099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工具箱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」和「</a:t>
          </a:r>
          <a:r>
            <a:rPr lang="zh-TW" altLang="en-US" sz="2800" b="1" u="sng" dirty="0">
              <a:solidFill>
                <a:srgbClr val="990099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磁鐵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」，並且積極培養「</a:t>
          </a:r>
          <a:r>
            <a:rPr lang="zh-TW" altLang="en-US" sz="2800" b="1" u="sng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媒合</a:t>
          </a:r>
          <a:r>
            <a:rPr lang="zh-TW" altLang="en-US" sz="28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」能力。</a:t>
          </a:r>
          <a:endParaRPr lang="zh-TW" altLang="en-US" sz="2800" dirty="0"/>
        </a:p>
      </dgm:t>
    </dgm:pt>
    <dgm:pt modelId="{95765619-0D22-463B-91A5-686DA2F7670E}" type="parTrans" cxnId="{C27780F2-B7DD-433B-B91A-93311F963B1B}">
      <dgm:prSet/>
      <dgm:spPr/>
      <dgm:t>
        <a:bodyPr/>
        <a:lstStyle/>
        <a:p>
          <a:endParaRPr lang="zh-TW" altLang="en-US" sz="1800"/>
        </a:p>
      </dgm:t>
    </dgm:pt>
    <dgm:pt modelId="{D201557D-C6EE-4BED-898A-2AE8377F39D9}" type="sibTrans" cxnId="{C27780F2-B7DD-433B-B91A-93311F963B1B}">
      <dgm:prSet/>
      <dgm:spPr/>
      <dgm:t>
        <a:bodyPr/>
        <a:lstStyle/>
        <a:p>
          <a:endParaRPr lang="zh-TW" altLang="en-US" sz="1800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338545C-9765-4C13-A19D-9FF5D358BBDF}" type="pres">
      <dgm:prSet presAssocID="{53750B3B-4408-43A1-9915-10279B557C90}" presName="parentText" presStyleLbl="node1" presStyleIdx="0" presStyleCnt="1" custScaleY="77476" custLinFactNeighborX="1351" custLinFactNeighborY="-3303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D379E4-27A5-4C25-AC58-4DF9525AB9D5}" type="pres">
      <dgm:prSet presAssocID="{53750B3B-4408-43A1-9915-10279B557C9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F1ED301-810B-459D-AAC6-0A9B2A5B0FCD}" srcId="{23934754-86E6-49F9-9C83-9AACD31FE6F5}" destId="{53750B3B-4408-43A1-9915-10279B557C90}" srcOrd="0" destOrd="0" parTransId="{A069227F-228A-4418-B44D-D41D0178243B}" sibTransId="{53B7DE2C-9379-4052-849E-6DDF4EEB6948}"/>
    <dgm:cxn modelId="{F5BBC982-9E9A-43CD-A53F-0685FA4E7B57}" type="presOf" srcId="{23934754-86E6-49F9-9C83-9AACD31FE6F5}" destId="{AF3330BE-A9CC-4139-829A-9C6825A5495D}" srcOrd="0" destOrd="0" presId="urn:microsoft.com/office/officeart/2005/8/layout/vList2"/>
    <dgm:cxn modelId="{A78A9703-4489-423F-B3B6-6E7B2936B9BA}" type="presOf" srcId="{931BD484-17A9-4479-B0F8-3F930455F4BA}" destId="{4CD379E4-27A5-4C25-AC58-4DF9525AB9D5}" srcOrd="0" destOrd="2" presId="urn:microsoft.com/office/officeart/2005/8/layout/vList2"/>
    <dgm:cxn modelId="{3D578B20-F14A-4923-B8C2-94F7F1AE335E}" type="presOf" srcId="{53750B3B-4408-43A1-9915-10279B557C90}" destId="{B338545C-9765-4C13-A19D-9FF5D358BBDF}" srcOrd="0" destOrd="0" presId="urn:microsoft.com/office/officeart/2005/8/layout/vList2"/>
    <dgm:cxn modelId="{23A946F9-FE3A-4BB6-9B71-8E342D8F7F3B}" type="presOf" srcId="{2C9DD44A-0DBC-4B39-B947-14B7636ED936}" destId="{4CD379E4-27A5-4C25-AC58-4DF9525AB9D5}" srcOrd="0" destOrd="1" presId="urn:microsoft.com/office/officeart/2005/8/layout/vList2"/>
    <dgm:cxn modelId="{A765BBBA-F74C-46E9-B5AB-E81E9B4B84B2}" srcId="{53750B3B-4408-43A1-9915-10279B557C90}" destId="{C711F783-0AA8-45E7-8B32-9F1A03DC0910}" srcOrd="0" destOrd="0" parTransId="{3F0B9674-CE11-4876-A9F4-D61B7A875299}" sibTransId="{4CE58F1E-1CE3-4110-91C6-021823E63EB4}"/>
    <dgm:cxn modelId="{FE817AD2-C0F5-4332-9738-4A291B0471B2}" type="presOf" srcId="{C711F783-0AA8-45E7-8B32-9F1A03DC0910}" destId="{4CD379E4-27A5-4C25-AC58-4DF9525AB9D5}" srcOrd="0" destOrd="0" presId="urn:microsoft.com/office/officeart/2005/8/layout/vList2"/>
    <dgm:cxn modelId="{C27780F2-B7DD-433B-B91A-93311F963B1B}" srcId="{53750B3B-4408-43A1-9915-10279B557C90}" destId="{931BD484-17A9-4479-B0F8-3F930455F4BA}" srcOrd="2" destOrd="0" parTransId="{95765619-0D22-463B-91A5-686DA2F7670E}" sibTransId="{D201557D-C6EE-4BED-898A-2AE8377F39D9}"/>
    <dgm:cxn modelId="{5D4AAA26-07BE-4224-9EA3-952E4E94A548}" srcId="{53750B3B-4408-43A1-9915-10279B557C90}" destId="{2C9DD44A-0DBC-4B39-B947-14B7636ED936}" srcOrd="1" destOrd="0" parTransId="{12D56EA3-0F7C-45AD-B747-60BE80799D6A}" sibTransId="{7BCFDA01-DAD9-4EE7-998F-2C68842D47E8}"/>
    <dgm:cxn modelId="{E900D6C0-EB9C-4670-9BA1-B4E4BAA2E370}" type="presParOf" srcId="{AF3330BE-A9CC-4139-829A-9C6825A5495D}" destId="{B338545C-9765-4C13-A19D-9FF5D358BBDF}" srcOrd="0" destOrd="0" presId="urn:microsoft.com/office/officeart/2005/8/layout/vList2"/>
    <dgm:cxn modelId="{9B5E811D-B50E-4E5E-9699-851F4A82BCB8}" type="presParOf" srcId="{AF3330BE-A9CC-4139-829A-9C6825A5495D}" destId="{4CD379E4-27A5-4C25-AC58-4DF9525AB9D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934754-86E6-49F9-9C83-9AACD31FE6F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3750B3B-4408-43A1-9915-10279B557C90}">
      <dgm:prSet custT="1"/>
      <dgm:spPr/>
      <dgm:t>
        <a:bodyPr/>
        <a:lstStyle/>
        <a:p>
          <a:r>
            <a:rPr lang="zh-TW" altLang="en-US" sz="2800" b="1" i="0" kern="1200" dirty="0"/>
            <a:t>今天每一家企業都面臨平台思維背後的</a:t>
          </a:r>
          <a:r>
            <a:rPr lang="zh-TW" altLang="en-US" sz="2800" b="1" i="0" kern="1200" dirty="0">
              <a:solidFill>
                <a:srgbClr val="0000FF"/>
              </a:solidFill>
              <a:latin typeface="Arial"/>
              <a:ea typeface="華康中黑體"/>
              <a:cs typeface="+mn-cs"/>
            </a:rPr>
            <a:t>根本問題</a:t>
          </a:r>
          <a:r>
            <a:rPr lang="zh-TW" altLang="en-US" sz="2800" b="1" i="0" kern="1200" dirty="0"/>
            <a:t>：</a:t>
          </a:r>
          <a:r>
            <a:rPr lang="zh-TW" altLang="en-US" sz="3200" b="1" i="0" u="sng" kern="1200" dirty="0">
              <a:solidFill>
                <a:srgbClr val="FF0000"/>
              </a:solidFill>
            </a:rPr>
            <a:t>我要如何讓別人創造價值</a:t>
          </a:r>
          <a:r>
            <a:rPr lang="zh-TW" altLang="en-US" sz="2800" b="1" i="0" kern="1200" dirty="0"/>
            <a:t>？</a:t>
          </a:r>
        </a:p>
      </dgm:t>
    </dgm:pt>
    <dgm:pt modelId="{A069227F-228A-4418-B44D-D41D0178243B}" type="parTrans" cxnId="{4F1ED301-810B-459D-AAC6-0A9B2A5B0FCD}">
      <dgm:prSet/>
      <dgm:spPr/>
      <dgm:t>
        <a:bodyPr/>
        <a:lstStyle/>
        <a:p>
          <a:endParaRPr lang="zh-TW" altLang="en-US" sz="2800" b="1"/>
        </a:p>
      </dgm:t>
    </dgm:pt>
    <dgm:pt modelId="{53B7DE2C-9379-4052-849E-6DDF4EEB6948}" type="sibTrans" cxnId="{4F1ED301-810B-459D-AAC6-0A9B2A5B0FCD}">
      <dgm:prSet/>
      <dgm:spPr/>
      <dgm:t>
        <a:bodyPr/>
        <a:lstStyle/>
        <a:p>
          <a:endParaRPr lang="zh-TW" altLang="en-US" sz="2800" b="1"/>
        </a:p>
      </dgm:t>
    </dgm:pt>
    <dgm:pt modelId="{3DB0255A-240A-42AF-B835-DB31EA5EDEB3}">
      <dgm:prSet custT="1"/>
      <dgm:spPr/>
      <dgm:t>
        <a:bodyPr/>
        <a:lstStyle/>
        <a:p>
          <a:r>
            <a:rPr lang="zh-TW" altLang="en-US" sz="2800" b="1" i="0" dirty="0"/>
            <a:t>就算製造出更好的</a:t>
          </a:r>
          <a:r>
            <a:rPr lang="zh-TW" altLang="en-US" sz="2800" b="1" i="0" dirty="0">
              <a:solidFill>
                <a:srgbClr val="0000FF"/>
              </a:solidFill>
            </a:rPr>
            <a:t>產品</a:t>
          </a:r>
          <a:r>
            <a:rPr lang="zh-TW" altLang="en-US" sz="2800" b="1" i="0" dirty="0"/>
            <a:t>，恐怕也不可能</a:t>
          </a:r>
          <a:r>
            <a:rPr lang="zh-TW" altLang="en-US" sz="2800" b="1" i="0" dirty="0">
              <a:solidFill>
                <a:srgbClr val="008000"/>
              </a:solidFill>
            </a:rPr>
            <a:t>門庭若市</a:t>
          </a:r>
          <a:r>
            <a:rPr lang="zh-TW" altLang="en-US" sz="2800" b="1" i="0" dirty="0"/>
            <a:t>，但是，</a:t>
          </a:r>
          <a:r>
            <a:rPr lang="zh-TW" altLang="en-US" sz="2800" b="1" i="0" u="sng" dirty="0">
              <a:solidFill>
                <a:srgbClr val="FF0000"/>
              </a:solidFill>
            </a:rPr>
            <a:t>正確的平台</a:t>
          </a:r>
          <a:r>
            <a:rPr lang="zh-TW" altLang="en-US" sz="2800" b="1" i="0" dirty="0"/>
            <a:t>就有可能</a:t>
          </a:r>
          <a:r>
            <a:rPr lang="zh-TW" altLang="en-US" sz="2800" b="1" i="0" u="sng" dirty="0">
              <a:solidFill>
                <a:srgbClr val="990099"/>
              </a:solidFill>
            </a:rPr>
            <a:t>辦到</a:t>
          </a:r>
          <a:r>
            <a:rPr lang="zh-TW" altLang="en-US" sz="2800" b="1" i="0" dirty="0"/>
            <a:t>這件事。</a:t>
          </a:r>
        </a:p>
      </dgm:t>
    </dgm:pt>
    <dgm:pt modelId="{DDD8D5B8-8A6A-470D-AACC-C98C3FC6946D}" type="parTrans" cxnId="{FF8216D6-42E0-4819-9CA3-3D0906405075}">
      <dgm:prSet/>
      <dgm:spPr/>
      <dgm:t>
        <a:bodyPr/>
        <a:lstStyle/>
        <a:p>
          <a:endParaRPr lang="zh-TW" altLang="en-US" b="1"/>
        </a:p>
      </dgm:t>
    </dgm:pt>
    <dgm:pt modelId="{07CF50DA-3A0E-4AF8-A05D-E7A50BB82D0C}" type="sibTrans" cxnId="{FF8216D6-42E0-4819-9CA3-3D0906405075}">
      <dgm:prSet/>
      <dgm:spPr/>
      <dgm:t>
        <a:bodyPr/>
        <a:lstStyle/>
        <a:p>
          <a:endParaRPr lang="zh-TW" altLang="en-US" b="1"/>
        </a:p>
      </dgm:t>
    </dgm:pt>
    <dgm:pt modelId="{ACA504A4-841E-4AAD-BE90-0E224E27A41D}">
      <dgm:prSet custT="1"/>
      <dgm:spPr/>
      <dgm:t>
        <a:bodyPr/>
        <a:lstStyle/>
        <a:p>
          <a:r>
            <a:rPr lang="zh-TW" altLang="en-US" sz="2800" b="1" i="0" dirty="0"/>
            <a:t>未來會有更多公司把</a:t>
          </a:r>
          <a:r>
            <a:rPr lang="zh-TW" altLang="en-US" sz="2800" b="1" i="0" dirty="0">
              <a:solidFill>
                <a:srgbClr val="0000FF"/>
              </a:solidFill>
            </a:rPr>
            <a:t>重心</a:t>
          </a:r>
          <a:r>
            <a:rPr lang="zh-TW" altLang="en-US" sz="2800" b="1" i="0" dirty="0"/>
            <a:t>從</a:t>
          </a:r>
          <a:r>
            <a:rPr lang="zh-TW" altLang="en-US" sz="2800" b="1" i="0" u="sng" dirty="0">
              <a:solidFill>
                <a:srgbClr val="FF0000"/>
              </a:solidFill>
            </a:rPr>
            <a:t>產品</a:t>
          </a:r>
          <a:r>
            <a:rPr lang="zh-TW" altLang="en-US" sz="2800" b="1" i="0" dirty="0"/>
            <a:t>轉為</a:t>
          </a:r>
          <a:r>
            <a:rPr lang="zh-TW" altLang="en-US" sz="3200" b="1" i="0" u="sng" dirty="0">
              <a:solidFill>
                <a:srgbClr val="990099"/>
              </a:solidFill>
            </a:rPr>
            <a:t>平台</a:t>
          </a:r>
          <a:r>
            <a:rPr lang="zh-TW" altLang="en-US" sz="2800" b="1" i="0" dirty="0"/>
            <a:t>。</a:t>
          </a:r>
        </a:p>
      </dgm:t>
    </dgm:pt>
    <dgm:pt modelId="{F5D62EBE-5B7C-44D8-8319-4560E5158245}" type="parTrans" cxnId="{2B227C41-219A-430D-ACCD-5C395A53029D}">
      <dgm:prSet/>
      <dgm:spPr/>
      <dgm:t>
        <a:bodyPr/>
        <a:lstStyle/>
        <a:p>
          <a:endParaRPr lang="zh-TW" altLang="en-US" b="1"/>
        </a:p>
      </dgm:t>
    </dgm:pt>
    <dgm:pt modelId="{4CB7DC34-D7B5-4B27-8B59-64AFFA6C6231}" type="sibTrans" cxnId="{2B227C41-219A-430D-ACCD-5C395A53029D}">
      <dgm:prSet/>
      <dgm:spPr/>
      <dgm:t>
        <a:bodyPr/>
        <a:lstStyle/>
        <a:p>
          <a:endParaRPr lang="zh-TW" altLang="en-US" b="1"/>
        </a:p>
      </dgm:t>
    </dgm:pt>
    <dgm:pt modelId="{47125CC6-C927-4092-9B1D-A747BDC8C121}">
      <dgm:prSet custT="1"/>
      <dgm:spPr/>
      <dgm:t>
        <a:bodyPr/>
        <a:lstStyle/>
        <a:p>
          <a:r>
            <a:rPr lang="zh-TW" altLang="en-US" sz="2800" b="1" i="0" kern="1200" dirty="0"/>
            <a:t>從</a:t>
          </a:r>
          <a:r>
            <a:rPr lang="zh-TW" altLang="en-US" sz="2800" b="1" i="0" kern="1200" dirty="0">
              <a:solidFill>
                <a:srgbClr val="0000FF"/>
              </a:solidFill>
              <a:latin typeface="Arial"/>
              <a:ea typeface="華康中黑體"/>
              <a:cs typeface="+mn-cs"/>
            </a:rPr>
            <a:t>產品</a:t>
          </a:r>
          <a:r>
            <a:rPr lang="zh-TW" altLang="en-US" sz="2800" b="1" i="0" kern="1200" dirty="0"/>
            <a:t>轉變為平台，</a:t>
          </a:r>
          <a:r>
            <a:rPr lang="zh-TW" altLang="en-US" sz="3200" b="1" i="0" u="none" kern="1200" dirty="0">
              <a:solidFill>
                <a:schemeClr val="tx1"/>
              </a:solidFill>
            </a:rPr>
            <a:t>必須把</a:t>
          </a:r>
          <a:r>
            <a:rPr lang="zh-TW" altLang="en-US" sz="3200" b="1" i="0" u="sng" kern="1200" dirty="0">
              <a:solidFill>
                <a:srgbClr val="FF0000"/>
              </a:solidFill>
            </a:rPr>
            <a:t>重心</a:t>
          </a:r>
          <a:r>
            <a:rPr lang="zh-TW" altLang="en-US" sz="3200" b="1" i="0" u="none" kern="1200" dirty="0">
              <a:solidFill>
                <a:schemeClr val="tx1"/>
              </a:solidFill>
            </a:rPr>
            <a:t>放在</a:t>
          </a:r>
          <a:r>
            <a:rPr lang="zh-TW" altLang="en-US" sz="3200" b="1" i="0" u="sng" kern="1200" dirty="0">
              <a:solidFill>
                <a:srgbClr val="FF0000"/>
              </a:solidFill>
            </a:rPr>
            <a:t>建立服務</a:t>
          </a:r>
          <a:r>
            <a:rPr lang="zh-TW" altLang="en-US" sz="2800" b="1" i="0" kern="1200" dirty="0"/>
            <a:t>。</a:t>
          </a:r>
        </a:p>
      </dgm:t>
    </dgm:pt>
    <dgm:pt modelId="{E64492FD-63F7-4B3A-9110-CABEA6AA98E4}" type="parTrans" cxnId="{E316D652-E348-4075-9B02-F2C082238260}">
      <dgm:prSet/>
      <dgm:spPr/>
      <dgm:t>
        <a:bodyPr/>
        <a:lstStyle/>
        <a:p>
          <a:endParaRPr lang="zh-TW" altLang="en-US" b="1"/>
        </a:p>
      </dgm:t>
    </dgm:pt>
    <dgm:pt modelId="{6CACB467-5BE2-4D6C-8A9A-0EC4C9FFA637}" type="sibTrans" cxnId="{E316D652-E348-4075-9B02-F2C082238260}">
      <dgm:prSet/>
      <dgm:spPr/>
      <dgm:t>
        <a:bodyPr/>
        <a:lstStyle/>
        <a:p>
          <a:endParaRPr lang="zh-TW" altLang="en-US" b="1"/>
        </a:p>
      </dgm:t>
    </dgm:pt>
    <dgm:pt modelId="{AF3330BE-A9CC-4139-829A-9C6825A5495D}" type="pres">
      <dgm:prSet presAssocID="{23934754-86E6-49F9-9C83-9AACD31FE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F3C5D5B-82C9-4796-93F9-B7032A2E4F52}" type="pres">
      <dgm:prSet presAssocID="{ACA504A4-841E-4AAD-BE90-0E224E27A41D}" presName="parentText" presStyleLbl="node1" presStyleIdx="0" presStyleCnt="4" custScaleY="6975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6C7EBE-1379-4B73-808D-39D37C5773B7}" type="pres">
      <dgm:prSet presAssocID="{4CB7DC34-D7B5-4B27-8B59-64AFFA6C6231}" presName="spacer" presStyleCnt="0"/>
      <dgm:spPr/>
    </dgm:pt>
    <dgm:pt modelId="{632CC4C1-CAF2-45BB-A143-000FC24C8096}" type="pres">
      <dgm:prSet presAssocID="{47125CC6-C927-4092-9B1D-A747BDC8C121}" presName="parentText" presStyleLbl="node1" presStyleIdx="1" presStyleCnt="4" custScaleY="7573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E8CE53-94F3-4BF1-B86C-89ADE369D6CF}" type="pres">
      <dgm:prSet presAssocID="{6CACB467-5BE2-4D6C-8A9A-0EC4C9FFA637}" presName="spacer" presStyleCnt="0"/>
      <dgm:spPr/>
    </dgm:pt>
    <dgm:pt modelId="{B338545C-9765-4C13-A19D-9FF5D358BBDF}" type="pres">
      <dgm:prSet presAssocID="{53750B3B-4408-43A1-9915-10279B557C90}" presName="parentText" presStyleLbl="node1" presStyleIdx="2" presStyleCnt="4" custScaleY="115091" custLinFactNeighborX="1351" custLinFactNeighborY="-3303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DD0322-7CD9-422E-864A-7B60FC7CC613}" type="pres">
      <dgm:prSet presAssocID="{53B7DE2C-9379-4052-849E-6DDF4EEB6948}" presName="spacer" presStyleCnt="0"/>
      <dgm:spPr/>
    </dgm:pt>
    <dgm:pt modelId="{FE91E613-18CC-4EF0-8E37-0CE813590D32}" type="pres">
      <dgm:prSet presAssocID="{3DB0255A-240A-42AF-B835-DB31EA5EDEB3}" presName="parentText" presStyleLbl="node1" presStyleIdx="3" presStyleCnt="4" custScaleY="10953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F1ED301-810B-459D-AAC6-0A9B2A5B0FCD}" srcId="{23934754-86E6-49F9-9C83-9AACD31FE6F5}" destId="{53750B3B-4408-43A1-9915-10279B557C90}" srcOrd="2" destOrd="0" parTransId="{A069227F-228A-4418-B44D-D41D0178243B}" sibTransId="{53B7DE2C-9379-4052-849E-6DDF4EEB6948}"/>
    <dgm:cxn modelId="{C538379E-BD11-4A7C-B4DF-38D388641AF0}" type="presOf" srcId="{53750B3B-4408-43A1-9915-10279B557C90}" destId="{B338545C-9765-4C13-A19D-9FF5D358BBDF}" srcOrd="0" destOrd="0" presId="urn:microsoft.com/office/officeart/2005/8/layout/vList2"/>
    <dgm:cxn modelId="{E316D652-E348-4075-9B02-F2C082238260}" srcId="{23934754-86E6-49F9-9C83-9AACD31FE6F5}" destId="{47125CC6-C927-4092-9B1D-A747BDC8C121}" srcOrd="1" destOrd="0" parTransId="{E64492FD-63F7-4B3A-9110-CABEA6AA98E4}" sibTransId="{6CACB467-5BE2-4D6C-8A9A-0EC4C9FFA637}"/>
    <dgm:cxn modelId="{26CBE3F4-28C0-4E7B-B2C4-263A928F1300}" type="presOf" srcId="{ACA504A4-841E-4AAD-BE90-0E224E27A41D}" destId="{1F3C5D5B-82C9-4796-93F9-B7032A2E4F52}" srcOrd="0" destOrd="0" presId="urn:microsoft.com/office/officeart/2005/8/layout/vList2"/>
    <dgm:cxn modelId="{FF8216D6-42E0-4819-9CA3-3D0906405075}" srcId="{23934754-86E6-49F9-9C83-9AACD31FE6F5}" destId="{3DB0255A-240A-42AF-B835-DB31EA5EDEB3}" srcOrd="3" destOrd="0" parTransId="{DDD8D5B8-8A6A-470D-AACC-C98C3FC6946D}" sibTransId="{07CF50DA-3A0E-4AF8-A05D-E7A50BB82D0C}"/>
    <dgm:cxn modelId="{6DC87400-FFA0-4EA9-828C-051FD67CA1A0}" type="presOf" srcId="{23934754-86E6-49F9-9C83-9AACD31FE6F5}" destId="{AF3330BE-A9CC-4139-829A-9C6825A5495D}" srcOrd="0" destOrd="0" presId="urn:microsoft.com/office/officeart/2005/8/layout/vList2"/>
    <dgm:cxn modelId="{CF4E380A-EB21-4BD0-9262-CCCD7729DBC1}" type="presOf" srcId="{3DB0255A-240A-42AF-B835-DB31EA5EDEB3}" destId="{FE91E613-18CC-4EF0-8E37-0CE813590D32}" srcOrd="0" destOrd="0" presId="urn:microsoft.com/office/officeart/2005/8/layout/vList2"/>
    <dgm:cxn modelId="{2B227C41-219A-430D-ACCD-5C395A53029D}" srcId="{23934754-86E6-49F9-9C83-9AACD31FE6F5}" destId="{ACA504A4-841E-4AAD-BE90-0E224E27A41D}" srcOrd="0" destOrd="0" parTransId="{F5D62EBE-5B7C-44D8-8319-4560E5158245}" sibTransId="{4CB7DC34-D7B5-4B27-8B59-64AFFA6C6231}"/>
    <dgm:cxn modelId="{57237108-7A94-4FA1-891F-882F275E3676}" type="presOf" srcId="{47125CC6-C927-4092-9B1D-A747BDC8C121}" destId="{632CC4C1-CAF2-45BB-A143-000FC24C8096}" srcOrd="0" destOrd="0" presId="urn:microsoft.com/office/officeart/2005/8/layout/vList2"/>
    <dgm:cxn modelId="{ED2E2E57-29BE-4539-A555-7D5616759BBF}" type="presParOf" srcId="{AF3330BE-A9CC-4139-829A-9C6825A5495D}" destId="{1F3C5D5B-82C9-4796-93F9-B7032A2E4F52}" srcOrd="0" destOrd="0" presId="urn:microsoft.com/office/officeart/2005/8/layout/vList2"/>
    <dgm:cxn modelId="{E937196C-0E5F-4233-8F9B-0DCB66AF5CF5}" type="presParOf" srcId="{AF3330BE-A9CC-4139-829A-9C6825A5495D}" destId="{D36C7EBE-1379-4B73-808D-39D37C5773B7}" srcOrd="1" destOrd="0" presId="urn:microsoft.com/office/officeart/2005/8/layout/vList2"/>
    <dgm:cxn modelId="{F3D84D5B-F71C-4481-BF1C-D6CD3DD47A9B}" type="presParOf" srcId="{AF3330BE-A9CC-4139-829A-9C6825A5495D}" destId="{632CC4C1-CAF2-45BB-A143-000FC24C8096}" srcOrd="2" destOrd="0" presId="urn:microsoft.com/office/officeart/2005/8/layout/vList2"/>
    <dgm:cxn modelId="{A2C1740A-26D4-4235-815B-D0073250D364}" type="presParOf" srcId="{AF3330BE-A9CC-4139-829A-9C6825A5495D}" destId="{70E8CE53-94F3-4BF1-B86C-89ADE369D6CF}" srcOrd="3" destOrd="0" presId="urn:microsoft.com/office/officeart/2005/8/layout/vList2"/>
    <dgm:cxn modelId="{3FD2A786-7475-421A-90C3-3B3295D25F3C}" type="presParOf" srcId="{AF3330BE-A9CC-4139-829A-9C6825A5495D}" destId="{B338545C-9765-4C13-A19D-9FF5D358BBDF}" srcOrd="4" destOrd="0" presId="urn:microsoft.com/office/officeart/2005/8/layout/vList2"/>
    <dgm:cxn modelId="{F95FC1EC-5F92-4E66-9127-1F8831E116E2}" type="presParOf" srcId="{AF3330BE-A9CC-4139-829A-9C6825A5495D}" destId="{BBDD0322-7CD9-422E-864A-7B60FC7CC613}" srcOrd="5" destOrd="0" presId="urn:microsoft.com/office/officeart/2005/8/layout/vList2"/>
    <dgm:cxn modelId="{42FCB53C-DB1B-4019-AC73-B48435FA7FD2}" type="presParOf" srcId="{AF3330BE-A9CC-4139-829A-9C6825A5495D}" destId="{FE91E613-18CC-4EF0-8E37-0CE813590D3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950FA-9584-42F0-A458-29EFB49957C2}">
      <dsp:nvSpPr>
        <dsp:cNvPr id="0" name=""/>
        <dsp:cNvSpPr/>
      </dsp:nvSpPr>
      <dsp:spPr>
        <a:xfrm rot="5400000">
          <a:off x="1355290" y="442763"/>
          <a:ext cx="889088" cy="77350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/>
            <a:t>團隊合作</a:t>
          </a:r>
        </a:p>
      </dsp:txBody>
      <dsp:txXfrm rot="-5400000">
        <a:off x="1533618" y="523523"/>
        <a:ext cx="532431" cy="611988"/>
      </dsp:txXfrm>
    </dsp:sp>
    <dsp:sp modelId="{2D713B43-E63A-4A52-B44D-547138D7EBA0}">
      <dsp:nvSpPr>
        <dsp:cNvPr id="0" name=""/>
        <dsp:cNvSpPr/>
      </dsp:nvSpPr>
      <dsp:spPr>
        <a:xfrm>
          <a:off x="2210060" y="562790"/>
          <a:ext cx="992222" cy="533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5AEBB3-A609-411C-BA59-0DBDEBBEE9EF}">
      <dsp:nvSpPr>
        <dsp:cNvPr id="0" name=""/>
        <dsp:cNvSpPr/>
      </dsp:nvSpPr>
      <dsp:spPr>
        <a:xfrm rot="5400000">
          <a:off x="534862" y="1950578"/>
          <a:ext cx="889088" cy="77350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/>
            <a:t>思</a:t>
          </a:r>
          <a:r>
            <a:rPr lang="zh-TW" altLang="en-US" sz="1800" b="1" kern="1200" dirty="0"/>
            <a:t>辯溝通 </a:t>
          </a:r>
        </a:p>
      </dsp:txBody>
      <dsp:txXfrm rot="-5400000">
        <a:off x="713190" y="2031338"/>
        <a:ext cx="532431" cy="611988"/>
      </dsp:txXfrm>
    </dsp:sp>
    <dsp:sp modelId="{806F0E4C-93DB-4719-B09F-9C971D402C98}">
      <dsp:nvSpPr>
        <dsp:cNvPr id="0" name=""/>
        <dsp:cNvSpPr/>
      </dsp:nvSpPr>
      <dsp:spPr>
        <a:xfrm rot="5400000">
          <a:off x="935996" y="1197422"/>
          <a:ext cx="889088" cy="77350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600" b="1" kern="1200" dirty="0">
              <a:solidFill>
                <a:srgbClr val="FFFFFF"/>
              </a:solidFill>
            </a:rPr>
            <a:t>核心能力</a:t>
          </a:r>
        </a:p>
      </dsp:txBody>
      <dsp:txXfrm rot="-5400000">
        <a:off x="1114324" y="1278182"/>
        <a:ext cx="532431" cy="611988"/>
      </dsp:txXfrm>
    </dsp:sp>
    <dsp:sp modelId="{C62389E0-F850-4BCB-B09D-37A83617BC8F}">
      <dsp:nvSpPr>
        <dsp:cNvPr id="0" name=""/>
        <dsp:cNvSpPr/>
      </dsp:nvSpPr>
      <dsp:spPr>
        <a:xfrm>
          <a:off x="2202062" y="183861"/>
          <a:ext cx="960215" cy="533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500" kern="1200" dirty="0"/>
        </a:p>
      </dsp:txBody>
      <dsp:txXfrm>
        <a:off x="2202062" y="183861"/>
        <a:ext cx="960215" cy="533453"/>
      </dsp:txXfrm>
    </dsp:sp>
    <dsp:sp modelId="{035ABD5E-CA65-47DA-9E8A-DCF694297735}">
      <dsp:nvSpPr>
        <dsp:cNvPr id="0" name=""/>
        <dsp:cNvSpPr/>
      </dsp:nvSpPr>
      <dsp:spPr>
        <a:xfrm rot="5400000">
          <a:off x="1771384" y="1197422"/>
          <a:ext cx="889088" cy="77350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kern="1200" dirty="0"/>
            <a:t>創新思維</a:t>
          </a:r>
        </a:p>
      </dsp:txBody>
      <dsp:txXfrm rot="-5400000">
        <a:off x="1949712" y="1278182"/>
        <a:ext cx="532431" cy="611988"/>
      </dsp:txXfrm>
    </dsp:sp>
    <dsp:sp modelId="{F9C99A49-C05C-493E-91DF-5CEAB8CC9249}">
      <dsp:nvSpPr>
        <dsp:cNvPr id="0" name=""/>
        <dsp:cNvSpPr/>
      </dsp:nvSpPr>
      <dsp:spPr>
        <a:xfrm rot="5400000">
          <a:off x="1355290" y="1952080"/>
          <a:ext cx="889088" cy="773507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600" b="1" kern="1200" dirty="0"/>
            <a:t>解決問題</a:t>
          </a:r>
        </a:p>
      </dsp:txBody>
      <dsp:txXfrm rot="-5400000">
        <a:off x="1533618" y="2032840"/>
        <a:ext cx="532431" cy="611988"/>
      </dsp:txXfrm>
    </dsp:sp>
    <dsp:sp modelId="{EF245BAE-29C2-40D7-AB69-3248879ACA80}">
      <dsp:nvSpPr>
        <dsp:cNvPr id="0" name=""/>
        <dsp:cNvSpPr/>
      </dsp:nvSpPr>
      <dsp:spPr>
        <a:xfrm>
          <a:off x="2210060" y="2072107"/>
          <a:ext cx="992222" cy="533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143428-B2D7-4D18-B91E-3321E635F5BF}">
      <dsp:nvSpPr>
        <dsp:cNvPr id="0" name=""/>
        <dsp:cNvSpPr/>
      </dsp:nvSpPr>
      <dsp:spPr>
        <a:xfrm rot="5400000">
          <a:off x="89562" y="1202908"/>
          <a:ext cx="889088" cy="773507"/>
        </a:xfrm>
        <a:prstGeom prst="hexagon">
          <a:avLst>
            <a:gd name="adj" fmla="val 25000"/>
            <a:gd name="vf" fmla="val 115470"/>
          </a:avLst>
        </a:prstGeom>
        <a:solidFill>
          <a:srgbClr val="00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kern="1200" dirty="0"/>
            <a:t>自我反思</a:t>
          </a:r>
        </a:p>
      </dsp:txBody>
      <dsp:txXfrm rot="-5400000">
        <a:off x="267890" y="1283668"/>
        <a:ext cx="532431" cy="6119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5A432-C3DC-4C0E-8338-92BF8D245921}">
      <dsp:nvSpPr>
        <dsp:cNvPr id="0" name=""/>
        <dsp:cNvSpPr/>
      </dsp:nvSpPr>
      <dsp:spPr>
        <a:xfrm>
          <a:off x="0" y="0"/>
          <a:ext cx="8568952" cy="217443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i="0" kern="1200" dirty="0" smtClean="0">
              <a:solidFill>
                <a:srgbClr val="0000FF"/>
              </a:solidFill>
            </a:rPr>
            <a:t>巧用科技</a:t>
          </a:r>
          <a:r>
            <a:rPr lang="en-US" altLang="zh-TW" sz="2800" b="0" i="0" kern="1200" dirty="0" smtClean="0"/>
            <a:t>--</a:t>
          </a:r>
          <a:r>
            <a:rPr lang="zh-TW" altLang="en-US" sz="2600" b="0" i="0" kern="1200" dirty="0" smtClean="0"/>
            <a:t>全球</a:t>
          </a:r>
          <a:r>
            <a:rPr lang="zh-TW" altLang="en-US" sz="2800" b="1" i="0" kern="1200" dirty="0" smtClean="0">
              <a:solidFill>
                <a:srgbClr val="FF0000"/>
              </a:solidFill>
            </a:rPr>
            <a:t>定位系統</a:t>
          </a:r>
          <a:r>
            <a:rPr lang="zh-TW" altLang="en-US" sz="2600" b="0" i="0" kern="1200" dirty="0" smtClean="0"/>
            <a:t>和</a:t>
          </a:r>
          <a:r>
            <a:rPr lang="zh-TW" altLang="en-US" sz="2800" b="1" i="0" kern="1200" dirty="0" smtClean="0">
              <a:solidFill>
                <a:srgbClr val="FF00FF"/>
              </a:solidFill>
            </a:rPr>
            <a:t>自動導航</a:t>
          </a:r>
          <a:r>
            <a:rPr lang="zh-TW" altLang="en-US" sz="2600" b="0" i="0" kern="1200" dirty="0" smtClean="0"/>
            <a:t>本身，就可以增加司機的供給量，因為即使是</a:t>
          </a:r>
          <a:r>
            <a:rPr lang="en-US" sz="2600" b="0" i="0" kern="1200" dirty="0" smtClean="0"/>
            <a:t>part-time</a:t>
          </a:r>
          <a:r>
            <a:rPr lang="zh-TW" altLang="en-US" sz="2600" b="0" i="0" kern="1200" dirty="0" smtClean="0"/>
            <a:t>司機也可以成功找到乘客，並在導航輔助下開到偏僻的地點。以往這種經驗只是屬於少數人，只有經驗豐富的司機，才知道低到目的地或是避開塞車的最佳路徑。</a:t>
          </a:r>
          <a:endParaRPr lang="zh-TW" altLang="en-US" sz="2600" kern="1200" dirty="0"/>
        </a:p>
      </dsp:txBody>
      <dsp:txXfrm>
        <a:off x="106147" y="106147"/>
        <a:ext cx="8356658" cy="1962144"/>
      </dsp:txXfrm>
    </dsp:sp>
    <dsp:sp modelId="{D5C70F2C-6BBE-401E-A924-561B0776C3CA}">
      <dsp:nvSpPr>
        <dsp:cNvPr id="0" name=""/>
        <dsp:cNvSpPr/>
      </dsp:nvSpPr>
      <dsp:spPr>
        <a:xfrm>
          <a:off x="0" y="2300864"/>
          <a:ext cx="8568952" cy="1884614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0" i="0" kern="1200" dirty="0" smtClean="0"/>
            <a:t>有了</a:t>
          </a:r>
          <a:r>
            <a:rPr lang="zh-TW" altLang="en-US" sz="2800" b="1" i="0" kern="1200" dirty="0" smtClean="0">
              <a:solidFill>
                <a:srgbClr val="990099"/>
              </a:solidFill>
            </a:rPr>
            <a:t>智慧型手機</a:t>
          </a:r>
          <a:r>
            <a:rPr lang="zh-TW" altLang="en-US" sz="2600" b="0" i="0" kern="1200" dirty="0" smtClean="0"/>
            <a:t>和合適的</a:t>
          </a:r>
          <a:r>
            <a:rPr lang="zh-TW" altLang="en-US" sz="2800" b="1" i="0" kern="1200" dirty="0" smtClean="0">
              <a:solidFill>
                <a:srgbClr val="990099"/>
              </a:solidFill>
            </a:rPr>
            <a:t>應用程式</a:t>
          </a:r>
          <a:r>
            <a:rPr lang="zh-TW" altLang="en-US" sz="2600" b="0" i="0" kern="1200" dirty="0" smtClean="0"/>
            <a:t>，人人都具備了這種能力。像是</a:t>
          </a:r>
          <a:r>
            <a:rPr lang="en-US" sz="2600" b="0" i="0" kern="1200" dirty="0" err="1" smtClean="0"/>
            <a:t>uber</a:t>
          </a:r>
          <a:r>
            <a:rPr lang="zh-TW" altLang="en-US" sz="2600" b="0" i="0" kern="1200" dirty="0" smtClean="0"/>
            <a:t>這樣的平台企業，就巧妙的把這項技能外包給了現有的科技，提升了兼職司機原本沒有的能力，藉此滿足了</a:t>
          </a:r>
          <a:r>
            <a:rPr lang="zh-TW" altLang="en-US" sz="2600" b="1" i="0" kern="1200" dirty="0" smtClean="0">
              <a:solidFill>
                <a:srgbClr val="002060"/>
              </a:solidFill>
            </a:rPr>
            <a:t>市場的需求</a:t>
          </a:r>
          <a:r>
            <a:rPr lang="zh-TW" altLang="en-US" sz="2600" b="0" i="0" kern="1200" dirty="0" smtClean="0"/>
            <a:t>！</a:t>
          </a:r>
          <a:endParaRPr lang="en-US" altLang="zh-TW" sz="2600" kern="1200" dirty="0">
            <a:latin typeface="+mn-ea"/>
          </a:endParaRPr>
        </a:p>
      </dsp:txBody>
      <dsp:txXfrm>
        <a:off x="91999" y="2392863"/>
        <a:ext cx="8384954" cy="1700616"/>
      </dsp:txXfrm>
    </dsp:sp>
    <dsp:sp modelId="{9AC01082-BF09-4C45-93B2-D2CB37F40384}">
      <dsp:nvSpPr>
        <dsp:cNvPr id="0" name=""/>
        <dsp:cNvSpPr/>
      </dsp:nvSpPr>
      <dsp:spPr>
        <a:xfrm>
          <a:off x="0" y="4136278"/>
          <a:ext cx="8568952" cy="6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endParaRPr lang="en-US" altLang="zh-TW" sz="2800" kern="1200" dirty="0">
            <a:latin typeface="+mn-ea"/>
          </a:endParaRPr>
        </a:p>
      </dsp:txBody>
      <dsp:txXfrm>
        <a:off x="0" y="4136278"/>
        <a:ext cx="8568952" cy="6412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5A432-C3DC-4C0E-8338-92BF8D245921}">
      <dsp:nvSpPr>
        <dsp:cNvPr id="0" name=""/>
        <dsp:cNvSpPr/>
      </dsp:nvSpPr>
      <dsp:spPr>
        <a:xfrm>
          <a:off x="0" y="0"/>
          <a:ext cx="8424936" cy="80662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00FF"/>
              </a:solidFill>
              <a:latin typeface="+mn-ea"/>
            </a:rPr>
            <a:t>科技</a:t>
          </a:r>
          <a:r>
            <a:rPr lang="zh-TW" altLang="en-US" sz="2800" b="1" kern="1200" dirty="0" smtClean="0">
              <a:solidFill>
                <a:srgbClr val="990099"/>
              </a:solidFill>
              <a:latin typeface="+mn-ea"/>
            </a:rPr>
            <a:t>取代你  也讓你</a:t>
          </a:r>
          <a:r>
            <a:rPr lang="zh-TW" altLang="en-US" sz="2800" b="1" kern="1200" dirty="0" smtClean="0">
              <a:solidFill>
                <a:srgbClr val="0000FF"/>
              </a:solidFill>
              <a:latin typeface="+mn-ea"/>
            </a:rPr>
            <a:t>變強大</a:t>
          </a:r>
          <a:r>
            <a:rPr lang="zh-TW" altLang="en-US" sz="2800" b="1" kern="1200" dirty="0" smtClean="0">
              <a:solidFill>
                <a:srgbClr val="990099"/>
              </a:solidFill>
              <a:latin typeface="+mn-ea"/>
            </a:rPr>
            <a:t>。</a:t>
          </a:r>
          <a:endParaRPr lang="zh-TW" altLang="en-US" sz="2800" kern="1200" dirty="0"/>
        </a:p>
      </dsp:txBody>
      <dsp:txXfrm>
        <a:off x="39376" y="39376"/>
        <a:ext cx="8346184" cy="727874"/>
      </dsp:txXfrm>
    </dsp:sp>
    <dsp:sp modelId="{D2F46D99-F861-40D6-9D8B-7F45730FCE43}">
      <dsp:nvSpPr>
        <dsp:cNvPr id="0" name=""/>
        <dsp:cNvSpPr/>
      </dsp:nvSpPr>
      <dsp:spPr>
        <a:xfrm>
          <a:off x="0" y="809628"/>
          <a:ext cx="8424936" cy="3617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kern="1200" dirty="0" smtClean="0">
              <a:solidFill>
                <a:schemeClr val="tx1"/>
              </a:solidFill>
              <a:latin typeface="+mn-ea"/>
            </a:rPr>
            <a:t> </a:t>
          </a:r>
          <a:r>
            <a:rPr lang="en-US" altLang="zh-TW" sz="2800" b="1" kern="1200" dirty="0" smtClean="0">
              <a:solidFill>
                <a:schemeClr val="tx1"/>
              </a:solidFill>
              <a:latin typeface="+mn-ea"/>
            </a:rPr>
            <a:t>Google </a:t>
          </a:r>
          <a:r>
            <a:rPr lang="zh-TW" altLang="en-US" sz="2800" b="1" kern="1200" dirty="0" smtClean="0">
              <a:solidFill>
                <a:schemeClr val="tx1"/>
              </a:solidFill>
              <a:latin typeface="+mn-ea"/>
            </a:rPr>
            <a:t>的人工智慧</a:t>
          </a:r>
          <a:r>
            <a:rPr lang="en-US" altLang="zh-TW" sz="2800" b="1" kern="1200" dirty="0" err="1" smtClean="0">
              <a:solidFill>
                <a:schemeClr val="tx1"/>
              </a:solidFill>
              <a:latin typeface="+mn-ea"/>
            </a:rPr>
            <a:t>AlphaGo</a:t>
          </a:r>
          <a:r>
            <a:rPr lang="zh-TW" altLang="en-US" sz="2800" b="1" kern="1200" dirty="0" smtClean="0">
              <a:solidFill>
                <a:schemeClr val="tx1"/>
              </a:solidFill>
              <a:latin typeface="+mn-ea"/>
            </a:rPr>
            <a:t>打敗最強棋手。</a:t>
          </a:r>
          <a:r>
            <a:rPr lang="en-US" sz="1200" kern="1200" dirty="0" smtClean="0">
              <a:hlinkClick xmlns:r="http://schemas.openxmlformats.org/officeDocument/2006/relationships" r:id="rId1"/>
            </a:rPr>
            <a:t>https://www.youtube.com/watch?v=IgFGsWiPqXQ</a:t>
          </a:r>
          <a:endParaRPr lang="zh-TW" altLang="en-US" sz="12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kern="1200" dirty="0" smtClean="0"/>
            <a:t>人工智慧。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kern="1200" dirty="0" smtClean="0"/>
            <a:t>自動駕車。</a:t>
          </a:r>
          <a:r>
            <a:rPr lang="en-US" sz="1200" kern="1200" dirty="0" smtClean="0">
              <a:hlinkClick xmlns:r="http://schemas.openxmlformats.org/officeDocument/2006/relationships" r:id="rId2"/>
            </a:rPr>
            <a:t>https://www.youtube.com/watch?v=QR48BmyRdTE</a:t>
          </a:r>
          <a:r>
            <a:rPr lang="zh-TW" altLang="en-US" sz="1200" b="1" kern="1200" dirty="0" smtClean="0"/>
            <a:t>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kern="1200" dirty="0" smtClean="0"/>
            <a:t>科技改變了世界。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0" i="0" kern="1200" dirty="0" smtClean="0"/>
            <a:t>智慧汽車</a:t>
          </a:r>
          <a:r>
            <a:rPr lang="zh-TW" altLang="en-US" sz="2800" b="1" kern="1200" dirty="0" smtClean="0"/>
            <a:t>。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en-US" sz="2800" b="0" i="0" kern="1200" dirty="0" smtClean="0"/>
            <a:t>5G</a:t>
          </a:r>
          <a:r>
            <a:rPr lang="zh-TW" altLang="en-US" sz="2800" b="0" i="0" kern="1200" dirty="0" smtClean="0"/>
            <a:t>的應用</a:t>
          </a:r>
          <a:r>
            <a:rPr lang="zh-TW" altLang="en-US" sz="2800" b="1" kern="1200" dirty="0" smtClean="0"/>
            <a:t>。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kern="1200" dirty="0" smtClean="0"/>
            <a:t>半導體</a:t>
          </a:r>
          <a:r>
            <a:rPr lang="zh-TW" altLang="en-US" sz="2800" b="1" kern="1200" dirty="0" smtClean="0"/>
            <a:t>。</a:t>
          </a:r>
          <a:endParaRPr lang="zh-TW" altLang="en-US" sz="2800" kern="1200" dirty="0"/>
        </a:p>
      </dsp:txBody>
      <dsp:txXfrm>
        <a:off x="0" y="809628"/>
        <a:ext cx="8424936" cy="36179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FFB62-6B8C-45C5-AEF8-895C64618038}">
      <dsp:nvSpPr>
        <dsp:cNvPr id="0" name=""/>
        <dsp:cNvSpPr/>
      </dsp:nvSpPr>
      <dsp:spPr>
        <a:xfrm>
          <a:off x="0" y="0"/>
          <a:ext cx="8424936" cy="54344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00FF"/>
              </a:solidFill>
              <a:latin typeface="+mn-ea"/>
            </a:rPr>
            <a:t>獨角獸</a:t>
          </a:r>
          <a:r>
            <a:rPr lang="zh-TW" altLang="en-US" sz="2800" b="1" kern="1200" dirty="0" smtClean="0">
              <a:solidFill>
                <a:srgbClr val="990099"/>
              </a:solidFill>
              <a:latin typeface="+mn-ea"/>
            </a:rPr>
            <a:t>。特點－</a:t>
          </a:r>
          <a:r>
            <a:rPr lang="zh-TW" altLang="en-US" sz="2800" b="1" kern="1200" dirty="0" smtClean="0">
              <a:solidFill>
                <a:srgbClr val="0000FF"/>
              </a:solidFill>
              <a:latin typeface="+mn-ea"/>
            </a:rPr>
            <a:t>創造價值</a:t>
          </a:r>
          <a:endParaRPr lang="en-US" altLang="zh-TW" sz="2800" b="1" kern="1200" dirty="0">
            <a:solidFill>
              <a:srgbClr val="0000FF"/>
            </a:solidFill>
            <a:latin typeface="+mn-ea"/>
          </a:endParaRPr>
        </a:p>
      </dsp:txBody>
      <dsp:txXfrm>
        <a:off x="26529" y="26529"/>
        <a:ext cx="8371878" cy="490391"/>
      </dsp:txXfrm>
    </dsp:sp>
    <dsp:sp modelId="{20E99E3C-E899-4C05-B7C1-41D6B5D24D58}">
      <dsp:nvSpPr>
        <dsp:cNvPr id="0" name=""/>
        <dsp:cNvSpPr/>
      </dsp:nvSpPr>
      <dsp:spPr>
        <a:xfrm>
          <a:off x="0" y="546366"/>
          <a:ext cx="8424936" cy="3501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kern="1200" dirty="0" smtClean="0">
              <a:latin typeface="+mn-ea"/>
            </a:rPr>
            <a:t>Ｌ</a:t>
          </a:r>
          <a:r>
            <a:rPr lang="en-US" altLang="zh-TW" sz="2800" b="1" kern="1200" dirty="0" err="1" smtClean="0">
              <a:latin typeface="+mn-ea"/>
            </a:rPr>
            <a:t>inux</a:t>
          </a:r>
          <a:r>
            <a:rPr lang="zh-TW" altLang="en-US" sz="2800" b="1" kern="1200" dirty="0" smtClean="0">
              <a:latin typeface="+mn-ea"/>
            </a:rPr>
            <a:t>作業系統。</a:t>
          </a:r>
          <a:endParaRPr lang="en-US" altLang="zh-TW" sz="2800" b="1" kern="1200" dirty="0">
            <a:latin typeface="+mn-ea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kern="1200" dirty="0" smtClean="0"/>
            <a:t>全球資訊網。 </a:t>
          </a:r>
          <a:endParaRPr lang="en-US" altLang="zh-TW" sz="2800" b="1" kern="1200" dirty="0">
            <a:latin typeface="+mn-ea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en-US" altLang="zh-TW" sz="2800" b="1" kern="1200" dirty="0" smtClean="0">
              <a:solidFill>
                <a:srgbClr val="FFC000"/>
              </a:solidFill>
            </a:rPr>
            <a:t>Google</a:t>
          </a:r>
          <a:r>
            <a:rPr lang="zh-TW" altLang="en-US" sz="2800" b="1" kern="1200" dirty="0" smtClean="0">
              <a:solidFill>
                <a:srgbClr val="FFC000"/>
              </a:solidFill>
            </a:rPr>
            <a:t>地圖</a:t>
          </a:r>
          <a:r>
            <a:rPr lang="en-US" sz="1200" b="1" kern="1200" dirty="0" smtClean="0">
              <a:hlinkClick xmlns:r="http://schemas.openxmlformats.org/officeDocument/2006/relationships" r:id="rId1"/>
            </a:rPr>
            <a:t>https://</a:t>
          </a:r>
          <a:r>
            <a:rPr lang="en-US" sz="1200" kern="1200" dirty="0" smtClean="0">
              <a:hlinkClick xmlns:r="http://schemas.openxmlformats.org/officeDocument/2006/relationships" r:id="rId1"/>
            </a:rPr>
            <a:t>www.youtube.com/watch?v=j8e-UJvVE7o</a:t>
          </a:r>
          <a:endParaRPr lang="en-US" altLang="zh-TW" sz="1200" b="1" kern="1200" dirty="0">
            <a:latin typeface="+mn-ea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en-US" altLang="zh-TW" sz="2800" b="1" kern="1200" dirty="0" smtClean="0">
              <a:latin typeface="+mn-ea"/>
            </a:rPr>
            <a:t>iPhone</a:t>
          </a:r>
          <a:endParaRPr lang="en-US" altLang="zh-TW" sz="2800" b="1" kern="1200" dirty="0">
            <a:latin typeface="+mn-ea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kern="1200" dirty="0" smtClean="0">
              <a:latin typeface="+mn-ea"/>
            </a:rPr>
            <a:t>人工智慧</a:t>
          </a:r>
          <a:endParaRPr lang="en-US" altLang="zh-TW" sz="2800" b="1" kern="1200" dirty="0">
            <a:latin typeface="+mn-ea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kern="1200" dirty="0" smtClean="0">
              <a:latin typeface="+mn-ea"/>
            </a:rPr>
            <a:t>雷射眼科手術</a:t>
          </a:r>
          <a:endParaRPr lang="en-US" altLang="zh-TW" sz="2800" b="1" kern="1200" dirty="0">
            <a:latin typeface="+mn-ea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kern="1200" dirty="0" smtClean="0">
              <a:latin typeface="+mn-ea"/>
            </a:rPr>
            <a:t>捲距診斷視訊</a:t>
          </a:r>
          <a:endParaRPr lang="en-US" altLang="zh-TW" sz="2800" b="1" kern="1200" dirty="0">
            <a:latin typeface="+mn-ea"/>
          </a:endParaRPr>
        </a:p>
      </dsp:txBody>
      <dsp:txXfrm>
        <a:off x="0" y="546366"/>
        <a:ext cx="8424936" cy="350116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5A432-C3DC-4C0E-8338-92BF8D245921}">
      <dsp:nvSpPr>
        <dsp:cNvPr id="0" name=""/>
        <dsp:cNvSpPr/>
      </dsp:nvSpPr>
      <dsp:spPr>
        <a:xfrm>
          <a:off x="0" y="26828"/>
          <a:ext cx="8424936" cy="195936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3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/>
            <a:t>只要拿出</a:t>
          </a:r>
          <a:r>
            <a:rPr lang="zh-TW" altLang="en-US" sz="2800" b="1" i="0" kern="1200" dirty="0" smtClean="0">
              <a:solidFill>
                <a:srgbClr val="990099"/>
              </a:solidFill>
            </a:rPr>
            <a:t>手機</a:t>
          </a:r>
          <a:r>
            <a:rPr lang="zh-TW" altLang="en-US" sz="2800" b="0" i="0" kern="1200" dirty="0" smtClean="0"/>
            <a:t>，很多事情都能</a:t>
          </a:r>
          <a:r>
            <a:rPr lang="zh-TW" altLang="en-US" sz="2800" b="1" i="0" kern="1200" dirty="0" smtClean="0">
              <a:solidFill>
                <a:srgbClr val="FF00FF"/>
              </a:solidFill>
            </a:rPr>
            <a:t>搞定</a:t>
          </a:r>
          <a:r>
            <a:rPr lang="zh-TW" altLang="en-US" sz="2800" b="0" i="0" kern="1200" dirty="0" smtClean="0"/>
            <a:t>，包括通訊、上網、聽歌、看影片、玩遊戲、行動支付等等，在全球各大都市叫車、訂房、訂機票，全都不是問題，宅在家裡也能輕鬆叫外賣，還能追蹤送餐進度。</a:t>
          </a:r>
          <a:endParaRPr lang="zh-TW" altLang="en-US" sz="2400" kern="1200" dirty="0"/>
        </a:p>
      </dsp:txBody>
      <dsp:txXfrm>
        <a:off x="95648" y="122476"/>
        <a:ext cx="8233640" cy="1768065"/>
      </dsp:txXfrm>
    </dsp:sp>
    <dsp:sp modelId="{5D469908-35D4-42FC-BEEE-9B17D049631C}">
      <dsp:nvSpPr>
        <dsp:cNvPr id="0" name=""/>
        <dsp:cNvSpPr/>
      </dsp:nvSpPr>
      <dsp:spPr>
        <a:xfrm>
          <a:off x="0" y="2010250"/>
          <a:ext cx="8424936" cy="89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endParaRPr lang="zh-TW" altLang="en-US" sz="2400" kern="1200" dirty="0"/>
        </a:p>
      </dsp:txBody>
      <dsp:txXfrm>
        <a:off x="0" y="2010250"/>
        <a:ext cx="8424936" cy="89583"/>
      </dsp:txXfrm>
    </dsp:sp>
    <dsp:sp modelId="{B6B1FC85-F25A-4B8D-93A1-E709AC9C0824}">
      <dsp:nvSpPr>
        <dsp:cNvPr id="0" name=""/>
        <dsp:cNvSpPr/>
      </dsp:nvSpPr>
      <dsp:spPr>
        <a:xfrm>
          <a:off x="0" y="2059619"/>
          <a:ext cx="8424936" cy="200773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i="0" kern="1200" dirty="0" smtClean="0"/>
            <a:t>歐萊禮媒體（</a:t>
          </a:r>
          <a:r>
            <a:rPr lang="en-US" sz="2000" b="0" i="0" kern="1200" dirty="0" smtClean="0"/>
            <a:t>O'Reilly Media）</a:t>
          </a:r>
          <a:r>
            <a:rPr lang="zh-TW" altLang="en-US" sz="2000" b="0" i="0" kern="1200" dirty="0" smtClean="0"/>
            <a:t>創辦人提姆．歐萊禮（</a:t>
          </a:r>
          <a:r>
            <a:rPr lang="en-US" sz="2000" b="0" i="0" kern="1200" dirty="0" smtClean="0"/>
            <a:t>Tim O'Reilly）</a:t>
          </a:r>
          <a:r>
            <a:rPr lang="zh-TW" altLang="en-US" sz="2000" b="0" i="0" kern="1200" dirty="0" smtClean="0"/>
            <a:t>的</a:t>
          </a:r>
          <a:r>
            <a:rPr lang="en-US" altLang="zh-TW" sz="2000" b="0" i="0" kern="1200" dirty="0" smtClean="0"/>
            <a:t>《</a:t>
          </a:r>
          <a:r>
            <a:rPr lang="zh-TW" altLang="en-US" sz="2000" b="0" i="0" kern="1200" dirty="0" smtClean="0">
              <a:hlinkClick xmlns:r="http://schemas.openxmlformats.org/officeDocument/2006/relationships" r:id="rId1" tooltip="未來地圖：對工作、商業、經濟全新樣貌， 正確的理解與該有的行動"/>
            </a:rPr>
            <a:t>未來地圖：對工作、商業、經濟全新樣貌， 正確的理解與該有的行動</a:t>
          </a:r>
          <a:r>
            <a:rPr lang="en-US" altLang="zh-TW" sz="2000" b="0" i="0" kern="1200" dirty="0" smtClean="0"/>
            <a:t>》</a:t>
          </a:r>
          <a:r>
            <a:rPr lang="zh-TW" altLang="en-US" sz="2000" b="0" i="0" kern="1200" dirty="0" smtClean="0"/>
            <a:t>（</a:t>
          </a:r>
          <a:r>
            <a:rPr lang="en-US" sz="2000" b="0" i="0" kern="1200" dirty="0" smtClean="0"/>
            <a:t>WTF?: What's the Future and Why It's Up to Us）</a:t>
          </a:r>
          <a:r>
            <a:rPr lang="zh-TW" altLang="en-US" sz="2000" b="0" i="0" kern="1200" dirty="0" smtClean="0"/>
            <a:t>就是要告訴我們，</a:t>
          </a:r>
          <a:r>
            <a:rPr lang="zh-TW" altLang="en-US" sz="2400" b="1" i="0" kern="1200" dirty="0" smtClean="0">
              <a:solidFill>
                <a:srgbClr val="FF00FF"/>
              </a:solidFill>
            </a:rPr>
            <a:t>別再用舊地圖在未來尋找方向</a:t>
          </a:r>
          <a:r>
            <a:rPr lang="zh-TW" altLang="en-US" sz="2000" b="0" i="0" kern="1200" dirty="0" smtClean="0"/>
            <a:t>了。</a:t>
          </a:r>
          <a:endParaRPr lang="zh-TW" altLang="en-US" sz="2000" kern="1200" dirty="0"/>
        </a:p>
      </dsp:txBody>
      <dsp:txXfrm>
        <a:off x="98010" y="2157629"/>
        <a:ext cx="8228916" cy="18117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8545C-9765-4C13-A19D-9FF5D358BBDF}">
      <dsp:nvSpPr>
        <dsp:cNvPr id="0" name=""/>
        <dsp:cNvSpPr/>
      </dsp:nvSpPr>
      <dsp:spPr>
        <a:xfrm>
          <a:off x="0" y="0"/>
          <a:ext cx="8424936" cy="88032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0" i="0" kern="1200" dirty="0" smtClean="0"/>
            <a:t>我們應該嘗試接受</a:t>
          </a:r>
          <a:r>
            <a:rPr lang="zh-TW" altLang="en-US" sz="2300" b="1" i="0" kern="1200" dirty="0" smtClean="0">
              <a:solidFill>
                <a:srgbClr val="FF00FF"/>
              </a:solidFill>
            </a:rPr>
            <a:t>科技</a:t>
          </a:r>
          <a:r>
            <a:rPr lang="zh-TW" altLang="en-US" sz="2300" b="0" i="0" kern="1200" dirty="0" smtClean="0"/>
            <a:t>及其潛在的</a:t>
          </a:r>
          <a:r>
            <a:rPr lang="zh-TW" altLang="en-US" sz="2300" b="1" i="0" kern="1200" dirty="0" smtClean="0">
              <a:solidFill>
                <a:srgbClr val="FFC000"/>
              </a:solidFill>
            </a:rPr>
            <a:t>好處</a:t>
          </a:r>
          <a:r>
            <a:rPr lang="zh-TW" altLang="en-US" sz="2300" b="0" i="0" kern="1200" dirty="0" smtClean="0"/>
            <a:t>，而不是拒絕科技</a:t>
          </a:r>
          <a:r>
            <a:rPr lang="zh-TW" altLang="en-US" sz="2300" b="1" i="0" kern="1200" dirty="0" smtClean="0">
              <a:solidFill>
                <a:srgbClr val="008000"/>
              </a:solidFill>
            </a:rPr>
            <a:t>革新</a:t>
          </a:r>
          <a:r>
            <a:rPr lang="zh-TW" altLang="en-US" sz="2300" b="0" i="0" kern="1200" dirty="0" smtClean="0"/>
            <a:t>。</a:t>
          </a:r>
          <a:endParaRPr lang="zh-TW" altLang="en-US" sz="2300" b="0" i="0" kern="1200" dirty="0"/>
        </a:p>
      </dsp:txBody>
      <dsp:txXfrm>
        <a:off x="42974" y="42974"/>
        <a:ext cx="8338988" cy="794378"/>
      </dsp:txXfrm>
    </dsp:sp>
    <dsp:sp modelId="{D34A1D9D-88A6-4A78-B468-88BD9A0E6DB0}">
      <dsp:nvSpPr>
        <dsp:cNvPr id="0" name=""/>
        <dsp:cNvSpPr/>
      </dsp:nvSpPr>
      <dsp:spPr>
        <a:xfrm>
          <a:off x="0" y="936102"/>
          <a:ext cx="8424936" cy="1750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400" b="1" i="0" u="sng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起初經世駭浪</a:t>
          </a:r>
          <a:endParaRPr lang="zh-TW" altLang="en-US" sz="2400" b="1" i="0" u="sng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/>
            <a:ea typeface="華康中黑體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400" b="1" i="0" u="sng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改變了世界的運行方式</a:t>
          </a:r>
          <a:endParaRPr lang="zh-TW" altLang="en-US" sz="2400" b="1" i="0" u="sng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/>
            <a:ea typeface="華康中黑體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400" b="1" i="0" u="sng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帶來新服務</a:t>
          </a:r>
          <a:r>
            <a:rPr lang="zh-TW" altLang="en-US" sz="2400" b="0" i="0" kern="1200" dirty="0" smtClean="0"/>
            <a:t>，新工作，新產業生態系統</a:t>
          </a:r>
          <a:endParaRPr lang="zh-TW" altLang="en-US" sz="2400" b="1" i="0" u="sng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/>
            <a:ea typeface="華康中黑體"/>
            <a:cs typeface="+mn-cs"/>
          </a:endParaRPr>
        </a:p>
      </dsp:txBody>
      <dsp:txXfrm>
        <a:off x="0" y="936102"/>
        <a:ext cx="8424936" cy="17506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8545C-9765-4C13-A19D-9FF5D358BBDF}">
      <dsp:nvSpPr>
        <dsp:cNvPr id="0" name=""/>
        <dsp:cNvSpPr/>
      </dsp:nvSpPr>
      <dsp:spPr>
        <a:xfrm>
          <a:off x="0" y="0"/>
          <a:ext cx="8280920" cy="11549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b="1" i="0" kern="1200" dirty="0" smtClean="0">
              <a:solidFill>
                <a:srgbClr val="CC00CC"/>
              </a:solidFill>
            </a:rPr>
            <a:t>2022</a:t>
          </a:r>
          <a:r>
            <a:rPr lang="en-US" altLang="zh-TW" sz="2600" b="1" i="0" kern="1200" dirty="0" smtClean="0"/>
            <a:t> </a:t>
          </a:r>
          <a:r>
            <a:rPr lang="zh-TW" altLang="en-US" sz="2600" b="1" i="0" kern="1200" dirty="0" smtClean="0"/>
            <a:t>年</a:t>
          </a:r>
          <a:r>
            <a:rPr lang="zh-TW" altLang="en-US" sz="2600" b="1" i="0" kern="1200" dirty="0" smtClean="0">
              <a:solidFill>
                <a:srgbClr val="0000FF"/>
              </a:solidFill>
            </a:rPr>
            <a:t>十大科技趨勢</a:t>
          </a:r>
          <a:r>
            <a:rPr lang="zh-TW" altLang="en-US" sz="2600" b="1" i="0" kern="1200" dirty="0" smtClean="0"/>
            <a:t>揭曉！影響</a:t>
          </a:r>
          <a:r>
            <a:rPr lang="zh-TW" altLang="en-US" sz="2600" b="1" i="0" kern="1200" dirty="0" smtClean="0">
              <a:solidFill>
                <a:srgbClr val="CC00CC"/>
              </a:solidFill>
            </a:rPr>
            <a:t>未來</a:t>
          </a:r>
          <a:r>
            <a:rPr lang="zh-TW" altLang="en-US" sz="2600" b="1" i="0" kern="1200" dirty="0" smtClean="0"/>
            <a:t>的重要關鍵字，你有跟上？</a:t>
          </a:r>
          <a:endParaRPr lang="zh-TW" altLang="en-US" sz="2600" b="0" i="0" kern="1200" dirty="0"/>
        </a:p>
      </dsp:txBody>
      <dsp:txXfrm>
        <a:off x="56379" y="56379"/>
        <a:ext cx="8168162" cy="1042170"/>
      </dsp:txXfrm>
    </dsp:sp>
    <dsp:sp modelId="{735EAAF8-4AFF-4A47-844C-535C44B79022}">
      <dsp:nvSpPr>
        <dsp:cNvPr id="0" name=""/>
        <dsp:cNvSpPr/>
      </dsp:nvSpPr>
      <dsp:spPr>
        <a:xfrm>
          <a:off x="0" y="1158321"/>
          <a:ext cx="8280920" cy="2240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1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en-US" altLang="zh-TW" sz="2400" b="1" i="0" kern="1200" dirty="0" smtClean="0">
              <a:solidFill>
                <a:srgbClr val="CD0385"/>
              </a:solidFill>
            </a:rPr>
            <a:t>2022 </a:t>
          </a:r>
          <a:r>
            <a:rPr lang="zh-TW" altLang="en-US" sz="2400" b="1" i="0" kern="1200" dirty="0" smtClean="0">
              <a:solidFill>
                <a:srgbClr val="CD0385"/>
              </a:solidFill>
            </a:rPr>
            <a:t>年應該關注的 </a:t>
          </a:r>
          <a:r>
            <a:rPr lang="en-US" altLang="zh-TW" sz="2400" b="1" i="0" kern="1200" dirty="0" smtClean="0">
              <a:solidFill>
                <a:srgbClr val="CD0385"/>
              </a:solidFill>
            </a:rPr>
            <a:t>10 </a:t>
          </a:r>
          <a:r>
            <a:rPr lang="zh-TW" altLang="en-US" sz="2400" b="1" i="0" kern="1200" dirty="0" smtClean="0">
              <a:solidFill>
                <a:srgbClr val="CD0385"/>
              </a:solidFill>
            </a:rPr>
            <a:t>大科技趨勢：</a:t>
          </a:r>
          <a:endParaRPr lang="zh-TW" altLang="en-US" sz="2400" b="1" i="0" kern="1200" dirty="0">
            <a:solidFill>
              <a:srgbClr val="CD0385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200" b="1" i="0" kern="1200" dirty="0" smtClean="0"/>
            <a:t>1.</a:t>
          </a:r>
          <a:r>
            <a:rPr lang="zh-TW" altLang="en-US" sz="2200" b="1" i="0" kern="1200" dirty="0" smtClean="0"/>
            <a:t>邊緣運算（</a:t>
          </a:r>
          <a:r>
            <a:rPr lang="en-US" sz="2200" b="1" i="0" kern="1200" dirty="0" smtClean="0"/>
            <a:t>Edge Computing）</a:t>
          </a:r>
          <a:r>
            <a:rPr lang="zh-TW" altLang="en-US" sz="2200" b="1" i="0" kern="1200" dirty="0" smtClean="0"/>
            <a:t>    </a:t>
          </a:r>
          <a:r>
            <a:rPr lang="en-US" altLang="zh-TW" sz="2200" b="1" i="0" kern="1200" dirty="0" smtClean="0"/>
            <a:t>2.</a:t>
          </a:r>
          <a:r>
            <a:rPr lang="zh-TW" altLang="en-US" sz="2200" b="1" i="0" kern="1200" dirty="0" smtClean="0">
              <a:solidFill>
                <a:srgbClr val="990099"/>
              </a:solidFill>
            </a:rPr>
            <a:t>區塊鏈應用</a:t>
          </a:r>
          <a:r>
            <a:rPr lang="en-US" sz="1200" kern="1200" dirty="0" smtClean="0">
              <a:hlinkClick xmlns:r="http://schemas.openxmlformats.org/officeDocument/2006/relationships" r:id="rId1"/>
            </a:rPr>
            <a:t>https://www.youtube.com/watch?v=GmuogkBR_Qg</a:t>
          </a:r>
          <a:endParaRPr lang="en-US" sz="1200" b="1" i="0" kern="1200" dirty="0">
            <a:solidFill>
              <a:srgbClr val="990099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200" b="1" i="0" kern="1200" dirty="0" smtClean="0"/>
            <a:t>3.</a:t>
          </a:r>
          <a:r>
            <a:rPr lang="zh-TW" altLang="en-US" sz="2200" b="1" i="0" kern="1200" dirty="0" smtClean="0"/>
            <a:t>高自動化（</a:t>
          </a:r>
          <a:r>
            <a:rPr lang="en-US" sz="2200" b="1" i="0" kern="1200" dirty="0" smtClean="0"/>
            <a:t>Hyper Automation） </a:t>
          </a:r>
          <a:r>
            <a:rPr lang="en-US" altLang="zh-TW" sz="2200" b="1" i="0" kern="1200" dirty="0" smtClean="0"/>
            <a:t>4.</a:t>
          </a:r>
          <a:r>
            <a:rPr lang="zh-TW" altLang="en-US" sz="2200" b="1" i="0" kern="1200" dirty="0" smtClean="0"/>
            <a:t>結合行動與社群加擴增實境（</a:t>
          </a:r>
          <a:r>
            <a:rPr lang="en-US" altLang="zh-TW" sz="2200" b="1" i="0" kern="1200" dirty="0" smtClean="0"/>
            <a:t>AR</a:t>
          </a:r>
          <a:r>
            <a:rPr lang="zh-TW" altLang="en-US" sz="2200" b="1" i="0" kern="1200" dirty="0" smtClean="0"/>
            <a:t>）的多重體驗  </a:t>
          </a:r>
          <a:r>
            <a:rPr lang="en-US" altLang="zh-TW" sz="2200" b="1" i="0" kern="1200" dirty="0" smtClean="0"/>
            <a:t>5.</a:t>
          </a:r>
          <a:r>
            <a:rPr lang="zh-TW" altLang="en-US" sz="2200" b="1" i="0" kern="1200" dirty="0" smtClean="0"/>
            <a:t>科技民主化 </a:t>
          </a:r>
          <a:r>
            <a:rPr lang="en-US" altLang="zh-TW" sz="2200" b="1" i="0" kern="1200" dirty="0" smtClean="0"/>
            <a:t>6.</a:t>
          </a:r>
          <a:r>
            <a:rPr lang="zh-TW" altLang="en-US" sz="2200" b="1" i="0" kern="1200" dirty="0" smtClean="0"/>
            <a:t>人類機能增進（</a:t>
          </a:r>
          <a:r>
            <a:rPr lang="en-US" sz="2200" b="1" i="0" kern="1200" dirty="0" smtClean="0"/>
            <a:t>Human Augmentation）</a:t>
          </a:r>
          <a:r>
            <a:rPr lang="en-US" altLang="zh-TW" sz="2200" b="1" i="0" kern="1200" dirty="0" smtClean="0"/>
            <a:t>7.</a:t>
          </a:r>
          <a:r>
            <a:rPr lang="zh-TW" altLang="en-US" sz="2200" b="1" i="0" kern="1200" dirty="0" smtClean="0"/>
            <a:t>科技透明化與可追蹤化  </a:t>
          </a:r>
          <a:r>
            <a:rPr lang="en-US" altLang="zh-TW" sz="2200" b="1" i="0" kern="1200" dirty="0" smtClean="0"/>
            <a:t>8.</a:t>
          </a:r>
          <a:r>
            <a:rPr lang="zh-TW" altLang="en-US" sz="2200" b="1" i="0" kern="1200" dirty="0" smtClean="0"/>
            <a:t>分散式雲端  </a:t>
          </a:r>
          <a:r>
            <a:rPr lang="en-US" altLang="zh-TW" sz="2200" b="1" i="0" kern="1200" dirty="0" smtClean="0"/>
            <a:t>9.</a:t>
          </a:r>
          <a:r>
            <a:rPr lang="zh-TW" altLang="en-US" sz="2200" b="1" i="0" kern="1200" dirty="0" smtClean="0"/>
            <a:t>自動化裝置  </a:t>
          </a:r>
          <a:r>
            <a:rPr lang="en-US" altLang="zh-TW" sz="2200" b="1" i="0" kern="1200" dirty="0" smtClean="0">
              <a:solidFill>
                <a:srgbClr val="990099"/>
              </a:solidFill>
            </a:rPr>
            <a:t>10.AI</a:t>
          </a:r>
          <a:r>
            <a:rPr lang="zh-TW" altLang="en-US" sz="2200" b="1" i="0" kern="1200" dirty="0" smtClean="0">
              <a:solidFill>
                <a:srgbClr val="990099"/>
              </a:solidFill>
            </a:rPr>
            <a:t>人工智慧</a:t>
          </a:r>
          <a:r>
            <a:rPr lang="zh-TW" altLang="en-US" sz="2200" b="1" i="0" kern="1200" dirty="0" smtClean="0"/>
            <a:t>安全防護</a:t>
          </a:r>
          <a:endParaRPr lang="en-US" sz="2200" b="1" i="0" kern="1200" dirty="0"/>
        </a:p>
      </dsp:txBody>
      <dsp:txXfrm>
        <a:off x="0" y="1158321"/>
        <a:ext cx="8280920" cy="224066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8545C-9765-4C13-A19D-9FF5D358BBDF}">
      <dsp:nvSpPr>
        <dsp:cNvPr id="0" name=""/>
        <dsp:cNvSpPr/>
      </dsp:nvSpPr>
      <dsp:spPr>
        <a:xfrm>
          <a:off x="0" y="0"/>
          <a:ext cx="8532947" cy="14449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0" i="0" kern="1200" dirty="0" smtClean="0">
              <a:hlinkClick xmlns:r="http://schemas.openxmlformats.org/officeDocument/2006/relationships" r:id="rId1" tooltip="Permalink to 20 年後的科技未來，比爾蓋茲最新 10 大預測"/>
            </a:rPr>
            <a:t>20 </a:t>
          </a:r>
          <a:r>
            <a:rPr lang="zh-TW" altLang="en-US" sz="2800" b="0" i="0" kern="1200" dirty="0" smtClean="0">
              <a:hlinkClick xmlns:r="http://schemas.openxmlformats.org/officeDocument/2006/relationships" r:id="rId1" tooltip="Permalink to 20 年後的科技未來，比爾蓋茲最新 10 大預測"/>
            </a:rPr>
            <a:t>年後的科技未來，比爾蓋茲最新 </a:t>
          </a:r>
          <a:r>
            <a:rPr lang="en-US" altLang="zh-TW" sz="2800" b="0" i="0" kern="1200" dirty="0" smtClean="0">
              <a:hlinkClick xmlns:r="http://schemas.openxmlformats.org/officeDocument/2006/relationships" r:id="rId1" tooltip="Permalink to 20 年後的科技未來，比爾蓋茲最新 10 大預測"/>
            </a:rPr>
            <a:t>10 </a:t>
          </a:r>
          <a:r>
            <a:rPr lang="zh-TW" altLang="en-US" sz="2800" b="0" i="0" kern="1200" dirty="0" smtClean="0">
              <a:hlinkClick xmlns:r="http://schemas.openxmlformats.org/officeDocument/2006/relationships" r:id="rId1" tooltip="Permalink to 20 年後的科技未來，比爾蓋茲最新 10 大預測"/>
            </a:rPr>
            <a:t>大預測</a:t>
          </a:r>
          <a:endParaRPr lang="en-US" altLang="zh-TW" sz="2800" b="0" i="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/>
            <a:t>比爾蓋茲列出 </a:t>
          </a:r>
          <a:r>
            <a:rPr lang="en-US" altLang="zh-TW" sz="2800" b="0" i="0" kern="1200" dirty="0" smtClean="0"/>
            <a:t>10 </a:t>
          </a:r>
          <a:r>
            <a:rPr lang="zh-TW" altLang="en-US" sz="2800" b="0" i="0" kern="1200" dirty="0" smtClean="0"/>
            <a:t>大技術</a:t>
          </a:r>
          <a:r>
            <a:rPr lang="zh-TW" altLang="en-US" sz="2800" kern="12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sz="2800" b="0" i="0" kern="1200" dirty="0"/>
        </a:p>
      </dsp:txBody>
      <dsp:txXfrm>
        <a:off x="70537" y="70537"/>
        <a:ext cx="8391873" cy="1303885"/>
      </dsp:txXfrm>
    </dsp:sp>
    <dsp:sp modelId="{4CD379E4-27A5-4C25-AC58-4DF9525AB9D5}">
      <dsp:nvSpPr>
        <dsp:cNvPr id="0" name=""/>
        <dsp:cNvSpPr/>
      </dsp:nvSpPr>
      <dsp:spPr>
        <a:xfrm>
          <a:off x="0" y="1086769"/>
          <a:ext cx="8532947" cy="117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92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400" b="0" i="0" kern="1200" dirty="0" smtClean="0"/>
            <a:t>包括更靈巧的</a:t>
          </a:r>
          <a:r>
            <a:rPr lang="zh-TW" altLang="en-US" sz="2400" b="1" i="0" kern="1200" dirty="0" smtClean="0">
              <a:solidFill>
                <a:srgbClr val="990099"/>
              </a:solidFill>
            </a:rPr>
            <a:t>機器人</a:t>
          </a:r>
          <a:r>
            <a:rPr lang="zh-TW" altLang="en-US" sz="2400" b="0" i="0" kern="1200" dirty="0" smtClean="0"/>
            <a:t>、更安全的</a:t>
          </a:r>
          <a:r>
            <a:rPr lang="zh-TW" altLang="en-US" sz="2400" b="1" i="0" kern="1200" dirty="0" smtClean="0">
              <a:solidFill>
                <a:srgbClr val="990099"/>
              </a:solidFill>
            </a:rPr>
            <a:t>核能技術</a:t>
          </a:r>
          <a:r>
            <a:rPr lang="zh-TW" altLang="en-US" sz="2400" b="0" i="0" kern="1200" dirty="0" smtClean="0"/>
            <a:t>、藥丸式的腸道探測器、定制癌症</a:t>
          </a:r>
          <a:r>
            <a:rPr lang="zh-TW" altLang="en-US" sz="2400" b="1" i="0" kern="1200" dirty="0" smtClean="0">
              <a:solidFill>
                <a:srgbClr val="990099"/>
              </a:solidFill>
            </a:rPr>
            <a:t>疫苗</a:t>
          </a:r>
          <a:r>
            <a:rPr lang="zh-TW" altLang="en-US" sz="2400" b="0" i="0" kern="1200" dirty="0" smtClean="0"/>
            <a:t>、實驗室中種植動物蛋白、二氧化碳捕獲器、沒有下水道的衛生設施、懂自然語言的 </a:t>
          </a:r>
          <a:r>
            <a:rPr lang="en-US" altLang="zh-TW" sz="2400" b="1" i="0" kern="1200" dirty="0" smtClean="0">
              <a:solidFill>
                <a:srgbClr val="990099"/>
              </a:solidFill>
            </a:rPr>
            <a:t>AI </a:t>
          </a:r>
          <a:r>
            <a:rPr lang="zh-TW" altLang="en-US" sz="2400" b="0" i="0" kern="1200" dirty="0" smtClean="0"/>
            <a:t>助理、手腕上的心電圖、預測早產兒技術。</a:t>
          </a:r>
          <a:r>
            <a:rPr lang="en-US" sz="2000" kern="1200" dirty="0" smtClean="0">
              <a:hlinkClick xmlns:r="http://schemas.openxmlformats.org/officeDocument/2006/relationships" r:id="rId2"/>
            </a:rPr>
            <a:t>https://www.youtube.com/watch?v=BiqqnYaF3w8&amp;vl=zh-TW</a:t>
          </a:r>
          <a:endParaRPr lang="en-US" altLang="zh-TW" sz="2000" kern="1200" dirty="0">
            <a:solidFill>
              <a:srgbClr val="333333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1086769"/>
        <a:ext cx="8532947" cy="117431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17AA1-517E-43F4-A6CC-69D868D96682}">
      <dsp:nvSpPr>
        <dsp:cNvPr id="0" name=""/>
        <dsp:cNvSpPr/>
      </dsp:nvSpPr>
      <dsp:spPr>
        <a:xfrm>
          <a:off x="2057418" y="1163216"/>
          <a:ext cx="1421709" cy="1421709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對人類影響</a:t>
          </a:r>
          <a:endParaRPr lang="zh-TW" altLang="en-US" sz="2400" kern="1200" dirty="0"/>
        </a:p>
      </dsp:txBody>
      <dsp:txXfrm>
        <a:off x="2343245" y="1496245"/>
        <a:ext cx="850055" cy="730787"/>
      </dsp:txXfrm>
    </dsp:sp>
    <dsp:sp modelId="{041C66BA-EFD1-446F-B0E9-5BE0F6FC9555}">
      <dsp:nvSpPr>
        <dsp:cNvPr id="0" name=""/>
        <dsp:cNvSpPr/>
      </dsp:nvSpPr>
      <dsp:spPr>
        <a:xfrm>
          <a:off x="1230242" y="827176"/>
          <a:ext cx="1033970" cy="103397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0000FF"/>
              </a:solidFill>
            </a:rPr>
            <a:t>未來</a:t>
          </a:r>
          <a:endParaRPr lang="en-US" altLang="zh-TW" sz="1800" b="1" kern="1200" dirty="0" smtClean="0">
            <a:solidFill>
              <a:srgbClr val="0000FF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0000FF"/>
              </a:solidFill>
            </a:rPr>
            <a:t>發展</a:t>
          </a:r>
          <a:endParaRPr lang="zh-TW" altLang="en-US" sz="1800" b="1" kern="1200" dirty="0">
            <a:solidFill>
              <a:srgbClr val="0000FF"/>
            </a:solidFill>
          </a:endParaRPr>
        </a:p>
      </dsp:txBody>
      <dsp:txXfrm>
        <a:off x="1490547" y="1089054"/>
        <a:ext cx="513360" cy="510214"/>
      </dsp:txXfrm>
    </dsp:sp>
    <dsp:sp modelId="{5DC0FC59-C5EC-420C-A5DA-1DD06B16D2D9}">
      <dsp:nvSpPr>
        <dsp:cNvPr id="0" name=""/>
        <dsp:cNvSpPr/>
      </dsp:nvSpPr>
      <dsp:spPr>
        <a:xfrm rot="20700000">
          <a:off x="1809371" y="113842"/>
          <a:ext cx="1013079" cy="1013079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FFC000"/>
              </a:solidFill>
            </a:rPr>
            <a:t>獨角獸</a:t>
          </a:r>
          <a:endParaRPr lang="zh-TW" altLang="en-US" sz="1800" b="1" kern="1200" dirty="0">
            <a:solidFill>
              <a:srgbClr val="FFC000"/>
            </a:solidFill>
          </a:endParaRPr>
        </a:p>
      </dsp:txBody>
      <dsp:txXfrm rot="-20700000">
        <a:off x="2031569" y="336040"/>
        <a:ext cx="568683" cy="568683"/>
      </dsp:txXfrm>
    </dsp:sp>
    <dsp:sp modelId="{21F6993E-A4BA-40C8-AF3C-ED3C9A271C5D}">
      <dsp:nvSpPr>
        <dsp:cNvPr id="0" name=""/>
        <dsp:cNvSpPr/>
      </dsp:nvSpPr>
      <dsp:spPr>
        <a:xfrm>
          <a:off x="1931356" y="958034"/>
          <a:ext cx="1819787" cy="1819787"/>
        </a:xfrm>
        <a:prstGeom prst="circularArrow">
          <a:avLst>
            <a:gd name="adj1" fmla="val 4687"/>
            <a:gd name="adj2" fmla="val 299029"/>
            <a:gd name="adj3" fmla="val 2459174"/>
            <a:gd name="adj4" fmla="val 15990017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54B96-EDF5-44A3-8D0D-153E269F5DC7}">
      <dsp:nvSpPr>
        <dsp:cNvPr id="0" name=""/>
        <dsp:cNvSpPr/>
      </dsp:nvSpPr>
      <dsp:spPr>
        <a:xfrm>
          <a:off x="1047128" y="605304"/>
          <a:ext cx="1322189" cy="13221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D1D62-A7BD-40CF-B6D8-2056EE9E91A0}">
      <dsp:nvSpPr>
        <dsp:cNvPr id="0" name=""/>
        <dsp:cNvSpPr/>
      </dsp:nvSpPr>
      <dsp:spPr>
        <a:xfrm>
          <a:off x="1575035" y="-101153"/>
          <a:ext cx="1425586" cy="142558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B5225-3DB7-4C83-B1AF-26447D6D91C8}">
      <dsp:nvSpPr>
        <dsp:cNvPr id="0" name=""/>
        <dsp:cNvSpPr/>
      </dsp:nvSpPr>
      <dsp:spPr>
        <a:xfrm>
          <a:off x="0" y="47840"/>
          <a:ext cx="8280919" cy="10560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在快速變動的創新科技產業裡，需要發展一套模型</a:t>
          </a:r>
          <a:endParaRPr lang="en-US" altLang="zh-TW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理論來解釋</a:t>
          </a:r>
          <a:r>
            <a:rPr lang="zh-TW" altLang="en-US" sz="2400" b="1" kern="1200" dirty="0" smtClean="0">
              <a:solidFill>
                <a:srgbClr val="990099"/>
              </a:solidFill>
            </a:rPr>
            <a:t>創新科技價值</a:t>
          </a:r>
          <a:r>
            <a:rPr lang="zh-TW" altLang="en-US" sz="2400" b="1" kern="1200" dirty="0" smtClean="0">
              <a:solidFill>
                <a:schemeClr val="tx1"/>
              </a:solidFill>
            </a:rPr>
            <a:t>與</a:t>
          </a:r>
          <a:r>
            <a:rPr lang="zh-TW" altLang="en-US" sz="2400" b="1" kern="1200" dirty="0" smtClean="0">
              <a:solidFill>
                <a:srgbClr val="FFC000"/>
              </a:solidFill>
            </a:rPr>
            <a:t>產業鏈的定位</a:t>
          </a:r>
          <a:r>
            <a:rPr lang="zh-TW" altLang="en-US" sz="2400" kern="1200" dirty="0" smtClean="0"/>
            <a:t>。</a:t>
          </a:r>
          <a:endParaRPr lang="zh-TW" altLang="en-US" sz="2400" kern="1200" dirty="0"/>
        </a:p>
      </dsp:txBody>
      <dsp:txXfrm>
        <a:off x="30931" y="78771"/>
        <a:ext cx="8219057" cy="994212"/>
      </dsp:txXfrm>
    </dsp:sp>
    <dsp:sp modelId="{983E277A-3659-4093-8481-41CBAF148BCB}">
      <dsp:nvSpPr>
        <dsp:cNvPr id="0" name=""/>
        <dsp:cNvSpPr/>
      </dsp:nvSpPr>
      <dsp:spPr>
        <a:xfrm>
          <a:off x="0" y="1343982"/>
          <a:ext cx="1056074" cy="105607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661A3-ABC4-4AC3-B061-693EE5187B7E}">
      <dsp:nvSpPr>
        <dsp:cNvPr id="0" name=""/>
        <dsp:cNvSpPr/>
      </dsp:nvSpPr>
      <dsp:spPr>
        <a:xfrm>
          <a:off x="1080122" y="1343982"/>
          <a:ext cx="7161480" cy="1056074"/>
        </a:xfrm>
        <a:prstGeom prst="roundRect">
          <a:avLst>
            <a:gd name="adj" fmla="val 1667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chemeClr val="tx1"/>
              </a:solidFill>
            </a:rPr>
            <a:t>1.</a:t>
          </a:r>
          <a:r>
            <a:rPr lang="zh-TW" altLang="en-US" sz="2800" b="1" kern="1200" dirty="0" smtClean="0">
              <a:solidFill>
                <a:srgbClr val="FF00FF"/>
              </a:solidFill>
            </a:rPr>
            <a:t>神乎其技的科技</a:t>
          </a:r>
          <a:endParaRPr lang="en-US" altLang="zh-TW" sz="2800" b="1" kern="1200" dirty="0" smtClean="0">
            <a:solidFill>
              <a:srgbClr val="008000"/>
            </a:solidFill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chemeClr val="tx1"/>
              </a:solidFill>
            </a:rPr>
            <a:t>2.</a:t>
          </a:r>
          <a:r>
            <a:rPr lang="zh-TW" altLang="en-US" sz="2800" b="1" kern="1200" dirty="0" smtClean="0">
              <a:solidFill>
                <a:srgbClr val="008000"/>
              </a:solidFill>
            </a:rPr>
            <a:t>新模式 </a:t>
          </a:r>
          <a:r>
            <a:rPr lang="zh-TW" altLang="en-US" sz="2800" kern="1200" dirty="0" smtClean="0">
              <a:solidFill>
                <a:schemeClr val="tx1"/>
              </a:solidFill>
            </a:rPr>
            <a:t>   </a:t>
          </a:r>
          <a:r>
            <a:rPr lang="en-US" altLang="zh-TW" sz="2800" kern="1200" dirty="0" smtClean="0">
              <a:solidFill>
                <a:schemeClr val="tx1"/>
              </a:solidFill>
            </a:rPr>
            <a:t>3.</a:t>
          </a:r>
          <a:r>
            <a:rPr lang="zh-TW" altLang="en-US" sz="2800" b="1" kern="1200" dirty="0" smtClean="0">
              <a:solidFill>
                <a:srgbClr val="0000FF"/>
              </a:solidFill>
            </a:rPr>
            <a:t>引領未來的地圖</a:t>
          </a:r>
          <a:endParaRPr lang="zh-TW" altLang="en-US" sz="2800" b="1" kern="1200" dirty="0">
            <a:solidFill>
              <a:srgbClr val="0000FF"/>
            </a:solidFill>
          </a:endParaRPr>
        </a:p>
      </dsp:txBody>
      <dsp:txXfrm>
        <a:off x="1131685" y="1395545"/>
        <a:ext cx="7058354" cy="952948"/>
      </dsp:txXfrm>
    </dsp:sp>
    <dsp:sp modelId="{8328BC09-F298-4672-9334-8DF57FEBF1C1}">
      <dsp:nvSpPr>
        <dsp:cNvPr id="0" name=""/>
        <dsp:cNvSpPr/>
      </dsp:nvSpPr>
      <dsp:spPr>
        <a:xfrm>
          <a:off x="0" y="2784141"/>
          <a:ext cx="1056074" cy="105607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91F2E-8CA8-42DC-976D-3485CF7B47BD}">
      <dsp:nvSpPr>
        <dsp:cNvPr id="0" name=""/>
        <dsp:cNvSpPr/>
      </dsp:nvSpPr>
      <dsp:spPr>
        <a:xfrm>
          <a:off x="1119439" y="2582092"/>
          <a:ext cx="7161480" cy="1489086"/>
        </a:xfrm>
        <a:prstGeom prst="roundRect">
          <a:avLst>
            <a:gd name="adj" fmla="val 1667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kern="1200" dirty="0" smtClean="0"/>
            <a:t>「面對</a:t>
          </a:r>
          <a:r>
            <a:rPr lang="zh-TW" altLang="en-US" sz="2800" b="1" i="0" kern="1200" dirty="0" smtClean="0">
              <a:solidFill>
                <a:srgbClr val="CC00CC"/>
              </a:solidFill>
            </a:rPr>
            <a:t>新科技</a:t>
          </a:r>
          <a:r>
            <a:rPr lang="zh-TW" altLang="en-US" sz="2400" b="1" i="0" kern="1200" dirty="0" smtClean="0"/>
            <a:t>，與其阻擋，不如</a:t>
          </a:r>
          <a:r>
            <a:rPr lang="zh-TW" altLang="en-US" sz="2800" b="1" i="0" kern="1200" dirty="0" smtClean="0">
              <a:solidFill>
                <a:srgbClr val="FF00FF"/>
              </a:solidFill>
            </a:rPr>
            <a:t>善用</a:t>
          </a:r>
          <a:r>
            <a:rPr lang="zh-TW" altLang="en-US" sz="2400" b="1" i="0" kern="1200" dirty="0" smtClean="0"/>
            <a:t>。」</a:t>
          </a:r>
          <a:endParaRPr lang="en-US" altLang="zh-TW" sz="2400" b="1" i="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kern="1200" dirty="0" smtClean="0"/>
            <a:t>「我們的</a:t>
          </a:r>
          <a:r>
            <a:rPr lang="zh-TW" altLang="en-US" sz="2800" b="1" i="0" kern="1200" dirty="0" smtClean="0">
              <a:solidFill>
                <a:srgbClr val="FFC000"/>
              </a:solidFill>
            </a:rPr>
            <a:t>生活</a:t>
          </a:r>
          <a:r>
            <a:rPr lang="zh-TW" altLang="en-US" sz="2400" b="1" i="0" kern="1200" dirty="0" smtClean="0"/>
            <a:t>型態、對社群的依賴度，已經深遠地被</a:t>
          </a:r>
          <a:r>
            <a:rPr lang="zh-TW" altLang="en-US" sz="2800" b="1" i="0" kern="1200" dirty="0" smtClean="0">
              <a:solidFill>
                <a:srgbClr val="008000"/>
              </a:solidFill>
            </a:rPr>
            <a:t>科技</a:t>
          </a:r>
          <a:r>
            <a:rPr lang="zh-TW" altLang="en-US" sz="2400" b="1" i="0" kern="1200" dirty="0" smtClean="0"/>
            <a:t>給改變了，」</a:t>
          </a:r>
          <a:endParaRPr lang="zh-TW" altLang="en-US" sz="2400" b="1" kern="1200" dirty="0">
            <a:solidFill>
              <a:srgbClr val="990099"/>
            </a:solidFill>
          </a:endParaRPr>
        </a:p>
      </dsp:txBody>
      <dsp:txXfrm>
        <a:off x="1192143" y="2654796"/>
        <a:ext cx="7016072" cy="134367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197C4-83CF-4FDD-9AAE-378BBDEBBD78}">
      <dsp:nvSpPr>
        <dsp:cNvPr id="0" name=""/>
        <dsp:cNvSpPr/>
      </dsp:nvSpPr>
      <dsp:spPr>
        <a:xfrm>
          <a:off x="3016161" y="1684"/>
          <a:ext cx="1096469" cy="7127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200" kern="1200" dirty="0" smtClean="0"/>
            <a:t>VET</a:t>
          </a:r>
          <a:r>
            <a:rPr lang="zh-TW" altLang="en-US" sz="1200" kern="1200" dirty="0" smtClean="0"/>
            <a:t>需要改進升級</a:t>
          </a:r>
          <a:endParaRPr lang="zh-TW" altLang="en-US" sz="1200" kern="1200" dirty="0"/>
        </a:p>
      </dsp:txBody>
      <dsp:txXfrm>
        <a:off x="3050952" y="36475"/>
        <a:ext cx="1026887" cy="643123"/>
      </dsp:txXfrm>
    </dsp:sp>
    <dsp:sp modelId="{A080BC27-8EC3-48F1-B0DF-7201B6DDFFCE}">
      <dsp:nvSpPr>
        <dsp:cNvPr id="0" name=""/>
        <dsp:cNvSpPr/>
      </dsp:nvSpPr>
      <dsp:spPr>
        <a:xfrm>
          <a:off x="2100824" y="340225"/>
          <a:ext cx="2845459" cy="2845459"/>
        </a:xfrm>
        <a:custGeom>
          <a:avLst/>
          <a:gdLst/>
          <a:ahLst/>
          <a:cxnLst/>
          <a:rect l="0" t="0" r="0" b="0"/>
          <a:pathLst>
            <a:path>
              <a:moveTo>
                <a:pt x="2156747" y="203968"/>
              </a:moveTo>
              <a:arcTo wR="1422729" hR="1422729" stAng="18063547" swAng="121640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FFDDC-B4B0-4AD4-B9F7-90FDA88175E6}">
      <dsp:nvSpPr>
        <dsp:cNvPr id="0" name=""/>
        <dsp:cNvSpPr/>
      </dsp:nvSpPr>
      <dsp:spPr>
        <a:xfrm>
          <a:off x="4350641" y="1007600"/>
          <a:ext cx="1096469" cy="7127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200" kern="1200" dirty="0" smtClean="0"/>
            <a:t>VET</a:t>
          </a:r>
          <a:r>
            <a:rPr lang="zh-TW" altLang="en-US" sz="1200" kern="1200" dirty="0" smtClean="0"/>
            <a:t>應提供適切的技能組合</a:t>
          </a:r>
          <a:endParaRPr lang="zh-TW" altLang="en-US" sz="1200" kern="1200" dirty="0"/>
        </a:p>
      </dsp:txBody>
      <dsp:txXfrm>
        <a:off x="4385432" y="1042391"/>
        <a:ext cx="1026887" cy="643123"/>
      </dsp:txXfrm>
    </dsp:sp>
    <dsp:sp modelId="{1598E7EA-73FA-4D25-BA0E-AB68A7435C68}">
      <dsp:nvSpPr>
        <dsp:cNvPr id="0" name=""/>
        <dsp:cNvSpPr/>
      </dsp:nvSpPr>
      <dsp:spPr>
        <a:xfrm>
          <a:off x="2118889" y="392956"/>
          <a:ext cx="2845459" cy="2845459"/>
        </a:xfrm>
        <a:custGeom>
          <a:avLst/>
          <a:gdLst/>
          <a:ahLst/>
          <a:cxnLst/>
          <a:rect l="0" t="0" r="0" b="0"/>
          <a:pathLst>
            <a:path>
              <a:moveTo>
                <a:pt x="2843155" y="1503660"/>
              </a:moveTo>
              <a:arcTo wR="1422729" hR="1422729" stAng="21795660" swAng="1314614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1F30C4-6A36-4E1D-A9ED-5321F6516BC6}">
      <dsp:nvSpPr>
        <dsp:cNvPr id="0" name=""/>
        <dsp:cNvSpPr/>
      </dsp:nvSpPr>
      <dsp:spPr>
        <a:xfrm>
          <a:off x="3852420" y="2575426"/>
          <a:ext cx="1096469" cy="7127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200" kern="1200" dirty="0" smtClean="0"/>
            <a:t>VET</a:t>
          </a:r>
          <a:r>
            <a:rPr lang="zh-TW" altLang="en-US" sz="1200" kern="1200" dirty="0" smtClean="0"/>
            <a:t>需要教好</a:t>
          </a:r>
          <a:endParaRPr lang="zh-TW" altLang="en-US" sz="1200" kern="1200" dirty="0"/>
        </a:p>
      </dsp:txBody>
      <dsp:txXfrm>
        <a:off x="3887211" y="2610217"/>
        <a:ext cx="1026887" cy="643123"/>
      </dsp:txXfrm>
    </dsp:sp>
    <dsp:sp modelId="{59AA9927-3692-4168-A047-C174D513A193}">
      <dsp:nvSpPr>
        <dsp:cNvPr id="0" name=""/>
        <dsp:cNvSpPr/>
      </dsp:nvSpPr>
      <dsp:spPr>
        <a:xfrm>
          <a:off x="2141666" y="358037"/>
          <a:ext cx="2845459" cy="2845459"/>
        </a:xfrm>
        <a:custGeom>
          <a:avLst/>
          <a:gdLst/>
          <a:ahLst/>
          <a:cxnLst/>
          <a:rect l="0" t="0" r="0" b="0"/>
          <a:pathLst>
            <a:path>
              <a:moveTo>
                <a:pt x="1597109" y="2834732"/>
              </a:moveTo>
              <a:arcTo wR="1422729" hR="1422729" stAng="4977583" swAng="844834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6F5A1D-D225-4119-8BB4-353B330FCF15}">
      <dsp:nvSpPr>
        <dsp:cNvPr id="0" name=""/>
        <dsp:cNvSpPr/>
      </dsp:nvSpPr>
      <dsp:spPr>
        <a:xfrm>
          <a:off x="2179901" y="2575426"/>
          <a:ext cx="1096469" cy="7127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200" kern="1200" dirty="0" smtClean="0"/>
            <a:t>VET</a:t>
          </a:r>
          <a:r>
            <a:rPr lang="zh-TW" altLang="en-US" sz="1200" kern="1200" dirty="0" smtClean="0"/>
            <a:t>應在適切的場所實施</a:t>
          </a:r>
          <a:endParaRPr lang="zh-TW" altLang="en-US" sz="1200" kern="1200" dirty="0"/>
        </a:p>
      </dsp:txBody>
      <dsp:txXfrm>
        <a:off x="2214692" y="2610217"/>
        <a:ext cx="1026887" cy="643123"/>
      </dsp:txXfrm>
    </dsp:sp>
    <dsp:sp modelId="{40B115A3-815D-4226-80E5-EA131A4ADB42}">
      <dsp:nvSpPr>
        <dsp:cNvPr id="0" name=""/>
        <dsp:cNvSpPr/>
      </dsp:nvSpPr>
      <dsp:spPr>
        <a:xfrm>
          <a:off x="2141666" y="358037"/>
          <a:ext cx="2845459" cy="2845459"/>
        </a:xfrm>
        <a:custGeom>
          <a:avLst/>
          <a:gdLst/>
          <a:ahLst/>
          <a:cxnLst/>
          <a:rect l="0" t="0" r="0" b="0"/>
          <a:pathLst>
            <a:path>
              <a:moveTo>
                <a:pt x="150858" y="2060305"/>
              </a:moveTo>
              <a:arcTo wR="1422729" hR="1422729" stAng="9202552" swAng="1358959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CD5BF6-41AA-4519-AFB0-325C6F1A4F1E}">
      <dsp:nvSpPr>
        <dsp:cNvPr id="0" name=""/>
        <dsp:cNvSpPr/>
      </dsp:nvSpPr>
      <dsp:spPr>
        <a:xfrm>
          <a:off x="1663065" y="984766"/>
          <a:ext cx="1096469" cy="71270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smtClean="0"/>
            <a:t>社會夥伴合作是促進計畫調變的要件</a:t>
          </a:r>
          <a:endParaRPr lang="zh-TW" altLang="en-US" sz="1200" kern="1200" dirty="0"/>
        </a:p>
      </dsp:txBody>
      <dsp:txXfrm>
        <a:off x="1697856" y="1019557"/>
        <a:ext cx="1026887" cy="643123"/>
      </dsp:txXfrm>
    </dsp:sp>
    <dsp:sp modelId="{0EB4029C-F7B7-4415-8DE4-687DCAEE7434}">
      <dsp:nvSpPr>
        <dsp:cNvPr id="0" name=""/>
        <dsp:cNvSpPr/>
      </dsp:nvSpPr>
      <dsp:spPr>
        <a:xfrm>
          <a:off x="2141666" y="358037"/>
          <a:ext cx="2845459" cy="2845459"/>
        </a:xfrm>
        <a:custGeom>
          <a:avLst/>
          <a:gdLst/>
          <a:ahLst/>
          <a:cxnLst/>
          <a:rect l="0" t="0" r="0" b="0"/>
          <a:pathLst>
            <a:path>
              <a:moveTo>
                <a:pt x="342328" y="497044"/>
              </a:moveTo>
              <a:arcTo wR="1422729" hR="1422729" stAng="13235393" swAng="1210547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5A432-C3DC-4C0E-8338-92BF8D245921}">
      <dsp:nvSpPr>
        <dsp:cNvPr id="0" name=""/>
        <dsp:cNvSpPr/>
      </dsp:nvSpPr>
      <dsp:spPr>
        <a:xfrm>
          <a:off x="0" y="254561"/>
          <a:ext cx="8424936" cy="82544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+mn-ea"/>
            </a:rPr>
            <a:t>在</a:t>
          </a:r>
          <a:r>
            <a:rPr lang="zh-TW" altLang="en-US" sz="2400" b="1" kern="1200" dirty="0">
              <a:solidFill>
                <a:srgbClr val="0000FF"/>
              </a:solidFill>
              <a:latin typeface="+mn-ea"/>
            </a:rPr>
            <a:t>建築業</a:t>
          </a:r>
          <a:r>
            <a:rPr lang="zh-TW" altLang="en-US" sz="2400" kern="1200" dirty="0">
              <a:latin typeface="+mn-ea"/>
            </a:rPr>
            <a:t>中的平台，是指能將你</a:t>
          </a:r>
          <a:r>
            <a:rPr lang="zh-TW" altLang="en-US" sz="2400" b="1" kern="1200" dirty="0">
              <a:latin typeface="+mn-ea"/>
            </a:rPr>
            <a:t>舉起的結構</a:t>
          </a:r>
          <a:r>
            <a:rPr lang="zh-TW" altLang="en-US" sz="2400" kern="1200" dirty="0">
              <a:latin typeface="+mn-ea"/>
            </a:rPr>
            <a:t>，別人可以站在上面。在</a:t>
          </a:r>
          <a:r>
            <a:rPr lang="zh-TW" altLang="en-US" sz="2400" b="1" kern="1200" dirty="0">
              <a:solidFill>
                <a:srgbClr val="008000"/>
              </a:solidFill>
              <a:latin typeface="+mn-ea"/>
            </a:rPr>
            <a:t>商業上</a:t>
          </a:r>
          <a:r>
            <a:rPr lang="zh-TW" altLang="en-US" sz="2400" kern="1200" dirty="0">
              <a:latin typeface="+mn-ea"/>
            </a:rPr>
            <a:t>的平台，道理也相同。</a:t>
          </a:r>
          <a:endParaRPr lang="zh-TW" altLang="en-US" sz="2400" kern="1200" dirty="0"/>
        </a:p>
      </dsp:txBody>
      <dsp:txXfrm>
        <a:off x="40295" y="294856"/>
        <a:ext cx="8344346" cy="744851"/>
      </dsp:txXfrm>
    </dsp:sp>
    <dsp:sp modelId="{D5C70F2C-6BBE-401E-A924-561B0776C3CA}">
      <dsp:nvSpPr>
        <dsp:cNvPr id="0" name=""/>
        <dsp:cNvSpPr/>
      </dsp:nvSpPr>
      <dsp:spPr>
        <a:xfrm>
          <a:off x="0" y="1262677"/>
          <a:ext cx="8424936" cy="542909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以建立一座</a:t>
          </a:r>
          <a:r>
            <a:rPr lang="zh-TW" altLang="en-US" sz="2400" b="1" kern="1200" dirty="0">
              <a:solidFill>
                <a:srgbClr val="FF0000"/>
              </a:solidFill>
            </a:rPr>
            <a:t>數位</a:t>
          </a:r>
          <a:r>
            <a:rPr lang="zh-TW" altLang="en-US" sz="2400" b="1" kern="1200" dirty="0"/>
            <a:t>平台為例。</a:t>
          </a:r>
          <a:endParaRPr lang="en-US" altLang="zh-TW" sz="2400" kern="1200" dirty="0">
            <a:latin typeface="+mn-ea"/>
          </a:endParaRPr>
        </a:p>
      </dsp:txBody>
      <dsp:txXfrm>
        <a:off x="26503" y="1289180"/>
        <a:ext cx="8371930" cy="489903"/>
      </dsp:txXfrm>
    </dsp:sp>
    <dsp:sp modelId="{9BE8195F-EEE6-40B8-81CE-E7CE7AE56DCA}">
      <dsp:nvSpPr>
        <dsp:cNvPr id="0" name=""/>
        <dsp:cNvSpPr/>
      </dsp:nvSpPr>
      <dsp:spPr>
        <a:xfrm>
          <a:off x="0" y="2054763"/>
          <a:ext cx="8424936" cy="724838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其他</a:t>
          </a:r>
          <a:r>
            <a:rPr lang="zh-TW" altLang="en-US" sz="2400" b="1" kern="1200" dirty="0" smtClean="0">
              <a:solidFill>
                <a:srgbClr val="990099"/>
              </a:solidFill>
            </a:rPr>
            <a:t>企業</a:t>
          </a:r>
          <a:r>
            <a:rPr lang="zh-TW" altLang="en-US" sz="2400" kern="1200" dirty="0" smtClean="0"/>
            <a:t>就很容易將他們的業務與你的</a:t>
          </a:r>
          <a:r>
            <a:rPr lang="zh-TW" altLang="en-US" sz="2400" b="1" kern="1200" dirty="0" smtClean="0"/>
            <a:t>業務</a:t>
          </a:r>
          <a:r>
            <a:rPr lang="zh-TW" altLang="en-US" sz="2400" b="1" kern="1200" dirty="0" smtClean="0">
              <a:solidFill>
                <a:srgbClr val="0000FF"/>
              </a:solidFill>
            </a:rPr>
            <a:t>連結</a:t>
          </a:r>
          <a:r>
            <a:rPr lang="zh-TW" altLang="en-US" sz="2400" b="1" kern="1200" dirty="0" smtClean="0"/>
            <a:t>，</a:t>
          </a:r>
          <a:r>
            <a:rPr lang="zh-TW" altLang="en-US" sz="2400" kern="1200" dirty="0" smtClean="0"/>
            <a:t>在它上面打造</a:t>
          </a:r>
          <a:r>
            <a:rPr lang="zh-TW" altLang="en-US" sz="2400" b="1" kern="1200" dirty="0" smtClean="0">
              <a:solidFill>
                <a:srgbClr val="C00000"/>
              </a:solidFill>
            </a:rPr>
            <a:t>產品</a:t>
          </a:r>
          <a:r>
            <a:rPr lang="zh-TW" altLang="en-US" sz="2400" kern="1200" dirty="0" smtClean="0"/>
            <a:t>和</a:t>
          </a:r>
          <a:r>
            <a:rPr lang="zh-TW" altLang="en-US" sz="2400" b="1" kern="1200" dirty="0" smtClean="0">
              <a:solidFill>
                <a:srgbClr val="008000"/>
              </a:solidFill>
            </a:rPr>
            <a:t>服務</a:t>
          </a:r>
          <a:r>
            <a:rPr lang="zh-TW" altLang="en-US" sz="2400" kern="1200" dirty="0" smtClean="0"/>
            <a:t>，並且</a:t>
          </a:r>
          <a:r>
            <a:rPr lang="zh-TW" altLang="en-US" sz="2400" b="1" u="sng" kern="1200" dirty="0" smtClean="0">
              <a:solidFill>
                <a:srgbClr val="A50021"/>
              </a:solidFill>
            </a:rPr>
            <a:t>共同創造價值</a:t>
          </a:r>
          <a:r>
            <a:rPr lang="zh-TW" altLang="en-US" sz="2400" b="1" kern="1200" dirty="0" smtClean="0"/>
            <a:t>。</a:t>
          </a:r>
          <a:endParaRPr lang="en-US" altLang="zh-TW" sz="2400" kern="1200" dirty="0">
            <a:latin typeface="+mn-ea"/>
          </a:endParaRPr>
        </a:p>
      </dsp:txBody>
      <dsp:txXfrm>
        <a:off x="35384" y="2090147"/>
        <a:ext cx="8354168" cy="654070"/>
      </dsp:txXfrm>
    </dsp:sp>
    <dsp:sp modelId="{72F70FA1-A8C8-49F3-9229-A0C9B17D97B2}">
      <dsp:nvSpPr>
        <dsp:cNvPr id="0" name=""/>
        <dsp:cNvSpPr/>
      </dsp:nvSpPr>
      <dsp:spPr>
        <a:xfrm>
          <a:off x="0" y="2990867"/>
          <a:ext cx="8424936" cy="840021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這種「</a:t>
          </a:r>
          <a:r>
            <a:rPr lang="zh-TW" altLang="en-US" sz="2400" b="1" kern="1200" dirty="0" smtClean="0">
              <a:solidFill>
                <a:srgbClr val="990099"/>
              </a:solidFill>
            </a:rPr>
            <a:t>隨插即用</a:t>
          </a:r>
          <a:r>
            <a:rPr lang="zh-TW" altLang="en-US" sz="2400" kern="1200" dirty="0" smtClean="0"/>
            <a:t>」（</a:t>
          </a:r>
          <a:r>
            <a:rPr lang="en-US" altLang="zh-TW" sz="2400" kern="1200" dirty="0" smtClean="0"/>
            <a:t>plug-and-play</a:t>
          </a:r>
          <a:r>
            <a:rPr lang="zh-TW" altLang="en-US" sz="2400" kern="1200" dirty="0" smtClean="0"/>
            <a:t>）的</a:t>
          </a:r>
          <a:r>
            <a:rPr lang="zh-TW" altLang="en-US" sz="2400" b="1" kern="1200" dirty="0" smtClean="0">
              <a:solidFill>
                <a:srgbClr val="0000FF"/>
              </a:solidFill>
            </a:rPr>
            <a:t>能力</a:t>
          </a:r>
          <a:r>
            <a:rPr lang="zh-TW" altLang="en-US" sz="2400" kern="1200" dirty="0" smtClean="0"/>
            <a:t>，是「</a:t>
          </a:r>
          <a:r>
            <a:rPr lang="zh-TW" altLang="en-US" sz="2400" b="1" kern="1200" dirty="0" smtClean="0">
              <a:solidFill>
                <a:srgbClr val="FF0000"/>
              </a:solidFill>
            </a:rPr>
            <a:t>平台思維</a:t>
          </a:r>
          <a:r>
            <a:rPr lang="zh-TW" altLang="en-US" sz="2400" kern="1200" dirty="0" smtClean="0"/>
            <a:t>」的明確</a:t>
          </a:r>
          <a:r>
            <a:rPr lang="zh-TW" altLang="en-US" sz="2400" b="1" kern="1200" dirty="0" smtClean="0">
              <a:solidFill>
                <a:srgbClr val="008000"/>
              </a:solidFill>
            </a:rPr>
            <a:t>特性</a:t>
          </a:r>
          <a:r>
            <a:rPr lang="zh-TW" altLang="en-US" sz="2400" b="1" kern="1200" dirty="0" smtClean="0"/>
            <a:t>。</a:t>
          </a:r>
          <a:endParaRPr lang="en-US" altLang="zh-TW" sz="2400" kern="1200" dirty="0">
            <a:latin typeface="+mn-ea"/>
          </a:endParaRPr>
        </a:p>
      </dsp:txBody>
      <dsp:txXfrm>
        <a:off x="41006" y="3031873"/>
        <a:ext cx="8342924" cy="758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5A432-C3DC-4C0E-8338-92BF8D245921}">
      <dsp:nvSpPr>
        <dsp:cNvPr id="0" name=""/>
        <dsp:cNvSpPr/>
      </dsp:nvSpPr>
      <dsp:spPr>
        <a:xfrm>
          <a:off x="0" y="0"/>
          <a:ext cx="8424936" cy="51322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rgbClr val="0000FF"/>
              </a:solidFill>
              <a:latin typeface="+mn-ea"/>
            </a:rPr>
            <a:t>以智慧型手機</a:t>
          </a:r>
          <a:r>
            <a:rPr lang="zh-TW" altLang="en-US" sz="2800" b="1" kern="1200" dirty="0">
              <a:solidFill>
                <a:srgbClr val="990099"/>
              </a:solidFill>
              <a:latin typeface="+mn-ea"/>
            </a:rPr>
            <a:t>市場為例。</a:t>
          </a:r>
          <a:endParaRPr lang="zh-TW" altLang="en-US" sz="2800" kern="1200" dirty="0"/>
        </a:p>
      </dsp:txBody>
      <dsp:txXfrm>
        <a:off x="25054" y="25054"/>
        <a:ext cx="8374828" cy="463116"/>
      </dsp:txXfrm>
    </dsp:sp>
    <dsp:sp modelId="{D2F46D99-F861-40D6-9D8B-7F45730FCE43}">
      <dsp:nvSpPr>
        <dsp:cNvPr id="0" name=""/>
        <dsp:cNvSpPr/>
      </dsp:nvSpPr>
      <dsp:spPr>
        <a:xfrm>
          <a:off x="0" y="513304"/>
          <a:ext cx="8424936" cy="3753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400" kern="1200" dirty="0">
              <a:solidFill>
                <a:schemeClr val="tx1"/>
              </a:solidFill>
              <a:latin typeface="+mn-ea"/>
            </a:rPr>
            <a:t>今天的</a:t>
          </a:r>
          <a:r>
            <a:rPr lang="zh-TW" altLang="en-US" sz="2400" b="1" kern="1200" dirty="0">
              <a:solidFill>
                <a:srgbClr val="A50021"/>
              </a:solidFill>
              <a:latin typeface="+mn-ea"/>
            </a:rPr>
            <a:t>諾基亞</a:t>
          </a:r>
          <a:r>
            <a:rPr lang="zh-TW" altLang="en-US" sz="2400" kern="1200" dirty="0">
              <a:solidFill>
                <a:schemeClr val="tx1"/>
              </a:solidFill>
              <a:latin typeface="+mn-ea"/>
            </a:rPr>
            <a:t>和</a:t>
          </a:r>
          <a:r>
            <a:rPr lang="zh-TW" altLang="en-US" sz="2400" b="1" kern="1200" dirty="0">
              <a:solidFill>
                <a:srgbClr val="008000"/>
              </a:solidFill>
              <a:latin typeface="+mn-ea"/>
            </a:rPr>
            <a:t>黑莓公司</a:t>
          </a:r>
          <a:r>
            <a:rPr lang="zh-TW" altLang="en-US" sz="2400" kern="1200" dirty="0">
              <a:solidFill>
                <a:schemeClr val="tx1"/>
              </a:solidFill>
              <a:latin typeface="+mn-ea"/>
            </a:rPr>
            <a:t>（</a:t>
          </a:r>
          <a:r>
            <a:rPr lang="en-US" altLang="zh-TW" sz="2400" kern="1200" dirty="0">
              <a:solidFill>
                <a:schemeClr val="tx1"/>
              </a:solidFill>
              <a:latin typeface="+mn-ea"/>
            </a:rPr>
            <a:t>Black</a:t>
          </a:r>
          <a:r>
            <a:rPr lang="zh-TW" altLang="en-US" sz="2400" kern="1200" dirty="0">
              <a:solidFill>
                <a:schemeClr val="tx1"/>
              </a:solidFill>
              <a:latin typeface="+mn-ea"/>
            </a:rPr>
            <a:t> </a:t>
          </a:r>
          <a:r>
            <a:rPr lang="en-US" altLang="zh-TW" sz="2400" kern="1200" dirty="0">
              <a:solidFill>
                <a:schemeClr val="tx1"/>
              </a:solidFill>
              <a:latin typeface="+mn-ea"/>
            </a:rPr>
            <a:t>Berry</a:t>
          </a:r>
          <a:r>
            <a:rPr lang="zh-TW" altLang="en-US" sz="2400" kern="1200" dirty="0">
              <a:solidFill>
                <a:schemeClr val="tx1"/>
              </a:solidFill>
              <a:latin typeface="+mn-ea"/>
            </a:rPr>
            <a:t>）從</a:t>
          </a:r>
          <a:r>
            <a:rPr lang="zh-TW" altLang="en-US" sz="2400" b="1" kern="1200" dirty="0">
              <a:solidFill>
                <a:srgbClr val="002060"/>
              </a:solidFill>
              <a:latin typeface="+mn-ea"/>
            </a:rPr>
            <a:t>絢爛</a:t>
          </a:r>
          <a:r>
            <a:rPr lang="zh-TW" altLang="en-US" sz="2400" b="1" kern="1200" dirty="0">
              <a:solidFill>
                <a:schemeClr val="tx1"/>
              </a:solidFill>
              <a:latin typeface="+mn-ea"/>
            </a:rPr>
            <a:t>歸於</a:t>
          </a:r>
          <a:r>
            <a:rPr lang="zh-TW" altLang="en-US" sz="2400" b="1" kern="1200" dirty="0">
              <a:solidFill>
                <a:schemeClr val="accent6">
                  <a:lumMod val="50000"/>
                </a:schemeClr>
              </a:solidFill>
              <a:latin typeface="+mn-ea"/>
            </a:rPr>
            <a:t>平淡</a:t>
          </a:r>
          <a:r>
            <a:rPr lang="zh-TW" altLang="en-US" sz="2400" b="1" kern="1200" dirty="0">
              <a:solidFill>
                <a:schemeClr val="tx1"/>
              </a:solidFill>
              <a:latin typeface="+mn-ea"/>
            </a:rPr>
            <a:t>。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400" kern="1200" dirty="0"/>
            <a:t>它們的</a:t>
          </a:r>
          <a:r>
            <a:rPr lang="zh-TW" altLang="en-US" sz="2400" b="1" kern="1200" dirty="0">
              <a:solidFill>
                <a:srgbClr val="990099"/>
              </a:solidFill>
            </a:rPr>
            <a:t>技術</a:t>
          </a:r>
          <a:r>
            <a:rPr lang="zh-TW" altLang="en-US" sz="2400" kern="1200" dirty="0"/>
            <a:t>和</a:t>
          </a:r>
          <a:r>
            <a:rPr lang="zh-TW" altLang="en-US" sz="2400" b="1" kern="1200" dirty="0">
              <a:solidFill>
                <a:srgbClr val="990099"/>
              </a:solidFill>
            </a:rPr>
            <a:t>產品</a:t>
          </a:r>
          <a:r>
            <a:rPr lang="zh-TW" altLang="en-US" sz="2400" b="1" kern="1200" dirty="0">
              <a:solidFill>
                <a:srgbClr val="A50021"/>
              </a:solidFill>
            </a:rPr>
            <a:t>落後</a:t>
          </a:r>
          <a:r>
            <a:rPr lang="zh-TW" altLang="en-US" sz="2400" kern="1200" dirty="0"/>
            <a:t>蘋果公司和安卓的生態體系，不是來自它們的</a:t>
          </a:r>
          <a:r>
            <a:rPr lang="zh-TW" altLang="en-US" sz="2400" b="1" kern="1200" dirty="0">
              <a:solidFill>
                <a:srgbClr val="008000"/>
              </a:solidFill>
            </a:rPr>
            <a:t>特色</a:t>
          </a:r>
          <a:r>
            <a:rPr lang="zh-TW" altLang="en-US" sz="2400" kern="1200" dirty="0"/>
            <a:t>與</a:t>
          </a:r>
          <a:r>
            <a:rPr lang="zh-TW" altLang="en-US" sz="2400" b="1" kern="1200" dirty="0">
              <a:solidFill>
                <a:srgbClr val="008000"/>
              </a:solidFill>
            </a:rPr>
            <a:t>功能</a:t>
          </a:r>
          <a:r>
            <a:rPr lang="zh-TW" altLang="en-US" sz="2400" b="1" kern="1200" dirty="0"/>
            <a:t>。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400" kern="1200" dirty="0"/>
            <a:t>而是來自</a:t>
          </a:r>
          <a:r>
            <a:rPr lang="zh-TW" altLang="en-US" sz="2400" b="1" kern="1200" dirty="0">
              <a:solidFill>
                <a:srgbClr val="FF0000"/>
              </a:solidFill>
            </a:rPr>
            <a:t>微型應用程式</a:t>
          </a:r>
          <a:r>
            <a:rPr lang="zh-TW" altLang="en-US" sz="2400" kern="1200" dirty="0"/>
            <a:t>（</a:t>
          </a:r>
          <a:r>
            <a:rPr lang="en-US" altLang="zh-TW" sz="2400" kern="1200" dirty="0"/>
            <a:t>app</a:t>
          </a:r>
          <a:r>
            <a:rPr lang="zh-TW" altLang="en-US" sz="2400" kern="1200" dirty="0"/>
            <a:t>）商店，外部開發者能在那些商店的</a:t>
          </a:r>
          <a:r>
            <a:rPr lang="zh-TW" altLang="en-US" sz="2400" b="1" kern="1200" dirty="0">
              <a:solidFill>
                <a:srgbClr val="990099"/>
              </a:solidFill>
            </a:rPr>
            <a:t>平台上</a:t>
          </a:r>
          <a:r>
            <a:rPr lang="zh-TW" altLang="en-US" sz="2400" b="1" kern="1200" dirty="0">
              <a:solidFill>
                <a:srgbClr val="0000FF"/>
              </a:solidFill>
            </a:rPr>
            <a:t>創造價值</a:t>
          </a:r>
          <a:r>
            <a:rPr lang="zh-TW" altLang="en-US" sz="2400" b="1" kern="1200" dirty="0"/>
            <a:t>。 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400" b="1" kern="1200" dirty="0"/>
            <a:t>微軟公司</a:t>
          </a:r>
          <a:r>
            <a:rPr lang="zh-TW" altLang="en-US" sz="2400" kern="1200" dirty="0"/>
            <a:t>新推出的</a:t>
          </a:r>
          <a:r>
            <a:rPr lang="zh-TW" altLang="en-US" sz="2400" b="1" kern="1200" dirty="0">
              <a:solidFill>
                <a:srgbClr val="FF0000"/>
              </a:solidFill>
            </a:rPr>
            <a:t>手機技術</a:t>
          </a:r>
          <a:r>
            <a:rPr lang="zh-TW" altLang="en-US" sz="2400" kern="1200" dirty="0"/>
            <a:t>獲得極佳的評價，但最後會不會成功，取決於它有沒有能力</a:t>
          </a:r>
          <a:r>
            <a:rPr lang="zh-TW" altLang="en-US" sz="2400" b="1" kern="1200" dirty="0">
              <a:solidFill>
                <a:srgbClr val="0000FF"/>
              </a:solidFill>
            </a:rPr>
            <a:t>創造</a:t>
          </a:r>
          <a:r>
            <a:rPr lang="zh-TW" altLang="en-US" sz="2400" kern="1200" dirty="0"/>
            <a:t>一座</a:t>
          </a:r>
          <a:r>
            <a:rPr lang="zh-TW" altLang="en-US" sz="2400" b="1" kern="1200" dirty="0">
              <a:solidFill>
                <a:srgbClr val="990099"/>
              </a:solidFill>
            </a:rPr>
            <a:t>成功的平台</a:t>
          </a:r>
          <a:r>
            <a:rPr lang="zh-TW" altLang="en-US" sz="2400" b="1" kern="1200" dirty="0"/>
            <a:t>。</a:t>
          </a:r>
          <a:endParaRPr lang="zh-TW" altLang="en-US" sz="2400" kern="1200" dirty="0"/>
        </a:p>
      </dsp:txBody>
      <dsp:txXfrm>
        <a:off x="0" y="513304"/>
        <a:ext cx="8424936" cy="37530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FFB62-6B8C-45C5-AEF8-895C64618038}">
      <dsp:nvSpPr>
        <dsp:cNvPr id="0" name=""/>
        <dsp:cNvSpPr/>
      </dsp:nvSpPr>
      <dsp:spPr>
        <a:xfrm>
          <a:off x="0" y="140346"/>
          <a:ext cx="8424936" cy="75658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rgbClr val="008000"/>
              </a:solidFill>
              <a:latin typeface="+mn-ea"/>
            </a:rPr>
            <a:t>平台思維</a:t>
          </a:r>
          <a:r>
            <a:rPr lang="zh-TW" altLang="en-US" sz="2800" kern="1200" dirty="0">
              <a:latin typeface="+mn-ea"/>
            </a:rPr>
            <a:t>的用處不限於</a:t>
          </a:r>
          <a:r>
            <a:rPr lang="zh-TW" altLang="en-US" sz="2800" b="1" kern="1200" dirty="0">
              <a:solidFill>
                <a:srgbClr val="FF0000"/>
              </a:solidFill>
              <a:latin typeface="+mn-ea"/>
            </a:rPr>
            <a:t>科技產業</a:t>
          </a:r>
          <a:r>
            <a:rPr lang="zh-TW" altLang="en-US" sz="2800" kern="1200" dirty="0">
              <a:latin typeface="+mn-ea"/>
            </a:rPr>
            <a:t>。</a:t>
          </a:r>
          <a:endParaRPr lang="en-US" altLang="zh-TW" sz="2800" b="1" kern="1200" dirty="0">
            <a:latin typeface="+mn-ea"/>
          </a:endParaRPr>
        </a:p>
      </dsp:txBody>
      <dsp:txXfrm>
        <a:off x="36933" y="177279"/>
        <a:ext cx="8351070" cy="682715"/>
      </dsp:txXfrm>
    </dsp:sp>
    <dsp:sp modelId="{20E99E3C-E899-4C05-B7C1-41D6B5D24D58}">
      <dsp:nvSpPr>
        <dsp:cNvPr id="0" name=""/>
        <dsp:cNvSpPr/>
      </dsp:nvSpPr>
      <dsp:spPr>
        <a:xfrm>
          <a:off x="0" y="896927"/>
          <a:ext cx="8424936" cy="322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kern="1200" dirty="0">
              <a:solidFill>
                <a:srgbClr val="990099"/>
              </a:solidFill>
              <a:latin typeface="+mn-ea"/>
            </a:rPr>
            <a:t>零售商</a:t>
          </a:r>
          <a:r>
            <a:rPr lang="zh-TW" altLang="en-US" sz="2800" kern="1200" dirty="0">
              <a:latin typeface="+mn-ea"/>
            </a:rPr>
            <a:t>的角色，正從</a:t>
          </a:r>
          <a:r>
            <a:rPr lang="zh-TW" altLang="en-US" sz="2800" b="1" kern="1200" dirty="0">
              <a:latin typeface="+mn-ea"/>
            </a:rPr>
            <a:t>銷售產品</a:t>
          </a:r>
          <a:r>
            <a:rPr lang="zh-TW" altLang="en-US" sz="2800" kern="1200" dirty="0">
              <a:latin typeface="+mn-ea"/>
            </a:rPr>
            <a:t>的</a:t>
          </a:r>
          <a:r>
            <a:rPr lang="zh-TW" altLang="en-US" sz="2800" b="1" kern="1200" dirty="0">
              <a:solidFill>
                <a:srgbClr val="008000"/>
              </a:solidFill>
              <a:latin typeface="+mn-ea"/>
            </a:rPr>
            <a:t>通路</a:t>
          </a:r>
          <a:r>
            <a:rPr lang="zh-TW" altLang="en-US" sz="2800" kern="1200" dirty="0">
              <a:latin typeface="+mn-ea"/>
            </a:rPr>
            <a:t>，轉變為可以</a:t>
          </a:r>
          <a:r>
            <a:rPr lang="zh-TW" altLang="en-US" sz="2800" b="1" kern="1200" dirty="0">
              <a:latin typeface="+mn-ea"/>
            </a:rPr>
            <a:t>共同創造價值</a:t>
          </a:r>
          <a:r>
            <a:rPr lang="zh-TW" altLang="en-US" sz="2800" kern="1200" dirty="0">
              <a:latin typeface="+mn-ea"/>
            </a:rPr>
            <a:t>的</a:t>
          </a:r>
          <a:r>
            <a:rPr lang="zh-TW" altLang="en-US" sz="2800" b="1" kern="1200" dirty="0">
              <a:solidFill>
                <a:srgbClr val="A50021"/>
              </a:solidFill>
              <a:latin typeface="+mn-ea"/>
            </a:rPr>
            <a:t>參與平台</a:t>
          </a:r>
          <a:r>
            <a:rPr lang="zh-TW" altLang="en-US" sz="2800" kern="1200" dirty="0">
              <a:latin typeface="+mn-ea"/>
            </a:rPr>
            <a:t>。</a:t>
          </a:r>
          <a:endParaRPr lang="en-US" altLang="zh-TW" sz="2800" b="1" kern="1200" dirty="0">
            <a:latin typeface="+mn-ea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en-US" altLang="zh-TW" sz="2800" b="1" kern="1200" dirty="0"/>
            <a:t>eBay</a:t>
          </a:r>
          <a:r>
            <a:rPr lang="zh-TW" altLang="en-US" sz="2800" b="1" kern="1200" dirty="0"/>
            <a:t>、</a:t>
          </a:r>
          <a:r>
            <a:rPr lang="en-US" altLang="zh-TW" sz="2800" b="1" kern="1200" dirty="0"/>
            <a:t>Etsy</a:t>
          </a:r>
          <a:r>
            <a:rPr lang="zh-TW" altLang="en-US" sz="2800" kern="1200" dirty="0"/>
            <a:t>和</a:t>
          </a:r>
          <a:r>
            <a:rPr lang="zh-TW" altLang="en-US" sz="2800" b="1" kern="1200" dirty="0"/>
            <a:t>亞馬遜</a:t>
          </a:r>
          <a:r>
            <a:rPr lang="zh-TW" altLang="en-US" sz="2800" kern="1200" dirty="0"/>
            <a:t>公司等</a:t>
          </a:r>
          <a:r>
            <a:rPr lang="zh-TW" altLang="en-US" sz="2800" b="1" kern="1200" dirty="0">
              <a:solidFill>
                <a:srgbClr val="990099"/>
              </a:solidFill>
            </a:rPr>
            <a:t>線上零售商</a:t>
          </a:r>
          <a:r>
            <a:rPr lang="zh-TW" altLang="en-US" sz="2800" kern="1200" dirty="0"/>
            <a:t>率先這麼做，</a:t>
          </a:r>
          <a:r>
            <a:rPr lang="zh-TW" altLang="en-US" sz="2800" b="1" kern="1200" dirty="0">
              <a:solidFill>
                <a:srgbClr val="A50021"/>
              </a:solidFill>
            </a:rPr>
            <a:t>傳統零售商</a:t>
          </a:r>
          <a:r>
            <a:rPr lang="zh-TW" altLang="en-US" sz="2800" kern="1200" dirty="0"/>
            <a:t>現在</a:t>
          </a:r>
          <a:r>
            <a:rPr lang="zh-TW" altLang="en-US" sz="2800" b="1" kern="1200" dirty="0"/>
            <a:t>也跟進</a:t>
          </a:r>
          <a:r>
            <a:rPr lang="zh-TW" altLang="en-US" sz="2800" kern="1200" dirty="0"/>
            <a:t>。</a:t>
          </a:r>
          <a:r>
            <a:rPr lang="zh-TW" altLang="en-US" sz="2800" b="1" kern="1200" dirty="0"/>
            <a:t> </a:t>
          </a:r>
          <a:endParaRPr lang="en-US" altLang="zh-TW" sz="2800" b="1" kern="1200" dirty="0">
            <a:latin typeface="+mn-ea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kern="1200" dirty="0"/>
            <a:t>潘尼百貨</a:t>
          </a:r>
          <a:r>
            <a:rPr lang="zh-TW" altLang="en-US" sz="2800" kern="1200" dirty="0"/>
            <a:t>（</a:t>
          </a:r>
          <a:r>
            <a:rPr lang="en-US" altLang="zh-TW" sz="2800" kern="1200" dirty="0"/>
            <a:t>JC Penney</a:t>
          </a:r>
          <a:r>
            <a:rPr lang="zh-TW" altLang="en-US" sz="2800" kern="1200" dirty="0"/>
            <a:t>）以</a:t>
          </a:r>
          <a:r>
            <a:rPr lang="zh-TW" altLang="en-US" sz="2800" b="1" kern="1200" dirty="0">
              <a:solidFill>
                <a:srgbClr val="0000FF"/>
              </a:solidFill>
            </a:rPr>
            <a:t>平台思維作為</a:t>
          </a:r>
          <a:r>
            <a:rPr lang="zh-TW" altLang="en-US" sz="2800" kern="1200" dirty="0"/>
            <a:t>改造策略的支柱。「所有這些精品店，就像是</a:t>
          </a:r>
          <a:r>
            <a:rPr lang="en-US" altLang="zh-TW" sz="2800" b="1" kern="1200" dirty="0"/>
            <a:t>app</a:t>
          </a:r>
          <a:r>
            <a:rPr lang="zh-TW" altLang="en-US" sz="2800" kern="1200" dirty="0"/>
            <a:t>。潘尼</a:t>
          </a:r>
          <a:r>
            <a:rPr lang="zh-TW" altLang="en-US" sz="2800" b="1" kern="1200" dirty="0">
              <a:solidFill>
                <a:srgbClr val="008000"/>
              </a:solidFill>
            </a:rPr>
            <a:t>創造的是新介面</a:t>
          </a:r>
          <a:r>
            <a:rPr lang="zh-TW" altLang="en-US" sz="2800" kern="1200" dirty="0"/>
            <a:t>。」</a:t>
          </a:r>
          <a:endParaRPr lang="en-US" altLang="zh-TW" sz="2800" b="1" kern="1200" dirty="0">
            <a:latin typeface="+mn-ea"/>
          </a:endParaRPr>
        </a:p>
      </dsp:txBody>
      <dsp:txXfrm>
        <a:off x="0" y="896927"/>
        <a:ext cx="8424936" cy="3229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5A432-C3DC-4C0E-8338-92BF8D245921}">
      <dsp:nvSpPr>
        <dsp:cNvPr id="0" name=""/>
        <dsp:cNvSpPr/>
      </dsp:nvSpPr>
      <dsp:spPr>
        <a:xfrm>
          <a:off x="0" y="248"/>
          <a:ext cx="8424936" cy="102810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sng" kern="1200" dirty="0"/>
            <a:t>平台的崛起</a:t>
          </a:r>
          <a:r>
            <a:rPr lang="zh-TW" altLang="en-US" sz="2800" kern="1200" dirty="0"/>
            <a:t>，是由三個具有</a:t>
          </a:r>
          <a:r>
            <a:rPr lang="zh-TW" altLang="en-US" sz="2800" b="1" kern="1200" dirty="0"/>
            <a:t>改造作用</a:t>
          </a:r>
          <a:r>
            <a:rPr lang="zh-TW" altLang="en-US" sz="2800" kern="1200" dirty="0"/>
            <a:t>的</a:t>
          </a:r>
          <a:r>
            <a:rPr lang="zh-TW" altLang="en-US" sz="2800" b="1" kern="1200" dirty="0"/>
            <a:t>技術推動</a:t>
          </a:r>
          <a:r>
            <a:rPr lang="zh-TW" altLang="en-US" sz="2800" kern="1200" dirty="0"/>
            <a:t>的：</a:t>
          </a:r>
          <a:endParaRPr lang="en-US" altLang="zh-TW" sz="2800" kern="1200" dirty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rgbClr val="0000FF"/>
              </a:solidFill>
            </a:rPr>
            <a:t>雲端</a:t>
          </a:r>
          <a:r>
            <a:rPr lang="zh-TW" altLang="en-US" sz="2400" kern="1200" dirty="0"/>
            <a:t>、</a:t>
          </a:r>
          <a:r>
            <a:rPr lang="zh-TW" altLang="en-US" sz="2800" b="1" kern="1200" dirty="0">
              <a:solidFill>
                <a:srgbClr val="0000FF"/>
              </a:solidFill>
            </a:rPr>
            <a:t>社群</a:t>
          </a:r>
          <a:r>
            <a:rPr lang="zh-TW" altLang="en-US" sz="2400" kern="1200" dirty="0"/>
            <a:t>和</a:t>
          </a:r>
          <a:r>
            <a:rPr lang="zh-TW" altLang="en-US" sz="2800" b="1" kern="1200" dirty="0">
              <a:solidFill>
                <a:srgbClr val="0000FF"/>
              </a:solidFill>
            </a:rPr>
            <a:t>行動技術</a:t>
          </a:r>
          <a:r>
            <a:rPr lang="zh-TW" altLang="en-US" sz="2400" kern="1200" dirty="0"/>
            <a:t>。</a:t>
          </a:r>
        </a:p>
      </dsp:txBody>
      <dsp:txXfrm>
        <a:off x="50188" y="50436"/>
        <a:ext cx="8324560" cy="927728"/>
      </dsp:txXfrm>
    </dsp:sp>
    <dsp:sp modelId="{5D469908-35D4-42FC-BEEE-9B17D049631C}">
      <dsp:nvSpPr>
        <dsp:cNvPr id="0" name=""/>
        <dsp:cNvSpPr/>
      </dsp:nvSpPr>
      <dsp:spPr>
        <a:xfrm>
          <a:off x="0" y="1177716"/>
          <a:ext cx="8424936" cy="2359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3200" b="1" u="sng" kern="1200" dirty="0">
              <a:solidFill>
                <a:srgbClr val="C00000"/>
              </a:solidFill>
            </a:rPr>
            <a:t>雲端</a:t>
          </a:r>
          <a:r>
            <a:rPr lang="zh-TW" altLang="en-US" sz="2400" kern="1200" dirty="0"/>
            <a:t>技術，才有全球性的生產基礎設施，任何人都能為全球的閱聽人打造內容和應用。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3200" b="1" u="sng" kern="1200" dirty="0">
              <a:solidFill>
                <a:srgbClr val="990099"/>
              </a:solidFill>
            </a:rPr>
            <a:t>社群網路</a:t>
          </a:r>
          <a:r>
            <a:rPr lang="zh-TW" altLang="en-US" sz="2400" kern="1200" dirty="0"/>
            <a:t>將散居世界各處的人連結起來，並在線上維持</a:t>
          </a:r>
          <a:r>
            <a:rPr lang="zh-TW" altLang="en-US" sz="2400" kern="1200" dirty="0" smtClean="0"/>
            <a:t>他們的身分。</a:t>
          </a:r>
          <a:endParaRPr lang="zh-TW" altLang="en-US" sz="24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3200" b="1" u="sng" kern="1200" dirty="0">
              <a:solidFill>
                <a:srgbClr val="A50021"/>
              </a:solidFill>
            </a:rPr>
            <a:t>行動技術</a:t>
          </a:r>
          <a:r>
            <a:rPr lang="zh-TW" altLang="en-US" sz="2400" kern="1200" dirty="0"/>
            <a:t>讓人們能夠隨時隨地連上這個全球基礎設施。</a:t>
          </a:r>
        </a:p>
      </dsp:txBody>
      <dsp:txXfrm>
        <a:off x="0" y="1177716"/>
        <a:ext cx="8424936" cy="2359717"/>
      </dsp:txXfrm>
    </dsp:sp>
    <dsp:sp modelId="{B6B1FC85-F25A-4B8D-93A1-E709AC9C0824}">
      <dsp:nvSpPr>
        <dsp:cNvPr id="0" name=""/>
        <dsp:cNvSpPr/>
      </dsp:nvSpPr>
      <dsp:spPr>
        <a:xfrm>
          <a:off x="0" y="3388319"/>
          <a:ext cx="8424936" cy="77014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/>
            <a:t>結果產生一座</a:t>
          </a:r>
          <a:r>
            <a:rPr lang="zh-TW" altLang="en-US" sz="2000" b="1" kern="1200" dirty="0"/>
            <a:t>全球各地</a:t>
          </a:r>
          <a:r>
            <a:rPr lang="zh-TW" altLang="en-US" sz="2000" kern="1200" dirty="0"/>
            <a:t>都能接觸得到的</a:t>
          </a:r>
          <a:r>
            <a:rPr lang="zh-TW" altLang="en-US" sz="2000" b="1" kern="1200" dirty="0"/>
            <a:t>網絡</a:t>
          </a:r>
          <a:r>
            <a:rPr lang="zh-TW" altLang="en-US" sz="2000" kern="1200" dirty="0"/>
            <a:t>，其中包括</a:t>
          </a:r>
          <a:r>
            <a:rPr lang="zh-TW" altLang="en-US" sz="2000" b="1" kern="1200" dirty="0">
              <a:solidFill>
                <a:srgbClr val="0000FF"/>
              </a:solidFill>
            </a:rPr>
            <a:t>創業家、勞工和消費者</a:t>
          </a:r>
          <a:r>
            <a:rPr lang="zh-TW" altLang="en-US" sz="2000" kern="1200" dirty="0"/>
            <a:t>，他們能透過這個網絡來</a:t>
          </a:r>
          <a:r>
            <a:rPr lang="zh-TW" altLang="en-US" sz="2000" b="1" kern="1200" dirty="0">
              <a:solidFill>
                <a:srgbClr val="990099"/>
              </a:solidFill>
            </a:rPr>
            <a:t>建立事業</a:t>
          </a:r>
          <a:r>
            <a:rPr lang="zh-TW" altLang="en-US" sz="2000" kern="1200" dirty="0"/>
            <a:t>、</a:t>
          </a:r>
          <a:r>
            <a:rPr lang="zh-TW" altLang="en-US" sz="2000" b="1" kern="1200" dirty="0">
              <a:solidFill>
                <a:srgbClr val="990099"/>
              </a:solidFill>
            </a:rPr>
            <a:t>貢獻內容</a:t>
          </a:r>
          <a:r>
            <a:rPr lang="zh-TW" altLang="en-US" sz="2000" kern="1200" dirty="0"/>
            <a:t>，以及</a:t>
          </a:r>
          <a:r>
            <a:rPr lang="zh-TW" altLang="en-US" sz="2000" b="1" kern="1200" dirty="0">
              <a:solidFill>
                <a:srgbClr val="990099"/>
              </a:solidFill>
            </a:rPr>
            <a:t>購買產品</a:t>
          </a:r>
          <a:r>
            <a:rPr lang="zh-TW" altLang="en-US" sz="2000" b="0" kern="1200" dirty="0">
              <a:solidFill>
                <a:schemeClr val="tx1"/>
              </a:solidFill>
            </a:rPr>
            <a:t>和</a:t>
          </a:r>
          <a:r>
            <a:rPr lang="zh-TW" altLang="en-US" sz="2000" b="1" kern="1200" dirty="0">
              <a:solidFill>
                <a:srgbClr val="990099"/>
              </a:solidFill>
            </a:rPr>
            <a:t>服務</a:t>
          </a:r>
          <a:r>
            <a:rPr lang="zh-TW" altLang="en-US" sz="2000" kern="1200" dirty="0"/>
            <a:t>。</a:t>
          </a:r>
        </a:p>
      </dsp:txBody>
      <dsp:txXfrm>
        <a:off x="37595" y="3425914"/>
        <a:ext cx="8349746" cy="6949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8545C-9765-4C13-A19D-9FF5D358BBDF}">
      <dsp:nvSpPr>
        <dsp:cNvPr id="0" name=""/>
        <dsp:cNvSpPr/>
      </dsp:nvSpPr>
      <dsp:spPr>
        <a:xfrm>
          <a:off x="0" y="30523"/>
          <a:ext cx="8583106" cy="13194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i="0" kern="1200" dirty="0">
              <a:solidFill>
                <a:srgbClr val="FF0000"/>
              </a:solidFill>
            </a:rPr>
            <a:t>平台策略</a:t>
          </a:r>
          <a:r>
            <a:rPr lang="zh-TW" altLang="en-US" sz="4000" b="0" i="0" kern="1200" dirty="0"/>
            <a:t>能否</a:t>
          </a:r>
          <a:r>
            <a:rPr lang="zh-TW" altLang="en-US" sz="4000" b="1" i="0" kern="1200" dirty="0">
              <a:solidFill>
                <a:srgbClr val="990099"/>
              </a:solidFill>
            </a:rPr>
            <a:t>成功</a:t>
          </a:r>
          <a:r>
            <a:rPr lang="zh-TW" altLang="en-US" sz="4000" b="0" i="0" kern="1200" dirty="0"/>
            <a:t>，取決於</a:t>
          </a:r>
          <a:r>
            <a:rPr lang="zh-TW" altLang="en-US" sz="4000" b="1" i="0" kern="1200" dirty="0">
              <a:solidFill>
                <a:schemeClr val="accent6">
                  <a:lumMod val="50000"/>
                </a:schemeClr>
              </a:solidFill>
            </a:rPr>
            <a:t>三項因素</a:t>
          </a:r>
          <a:r>
            <a:rPr lang="zh-TW" altLang="en-US" sz="4000" b="0" i="0" kern="1200" dirty="0"/>
            <a:t>：</a:t>
          </a:r>
        </a:p>
      </dsp:txBody>
      <dsp:txXfrm>
        <a:off x="64411" y="94934"/>
        <a:ext cx="8454284" cy="1190652"/>
      </dsp:txXfrm>
    </dsp:sp>
    <dsp:sp modelId="{D34A1D9D-88A6-4A78-B468-88BD9A0E6DB0}">
      <dsp:nvSpPr>
        <dsp:cNvPr id="0" name=""/>
        <dsp:cNvSpPr/>
      </dsp:nvSpPr>
      <dsp:spPr>
        <a:xfrm>
          <a:off x="0" y="1349998"/>
          <a:ext cx="8583106" cy="2777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514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3600" b="1" i="0" kern="1200" dirty="0">
              <a:solidFill>
                <a:srgbClr val="0000FF"/>
              </a:solidFill>
            </a:rPr>
            <a:t>連結</a:t>
          </a:r>
          <a:r>
            <a:rPr lang="zh-TW" altLang="en-US" sz="2900" b="0" i="0" kern="1200" dirty="0"/>
            <a:t>：別人是否</a:t>
          </a:r>
          <a:r>
            <a:rPr lang="zh-TW" altLang="en-US" sz="2900" b="1" i="0" kern="1200" dirty="0">
              <a:solidFill>
                <a:srgbClr val="C00000"/>
              </a:solidFill>
            </a:rPr>
            <a:t>容易接觸</a:t>
          </a:r>
          <a:r>
            <a:rPr lang="zh-TW" altLang="en-US" sz="2900" b="0" i="0" kern="1200" dirty="0"/>
            <a:t>使用平台以</a:t>
          </a:r>
          <a:r>
            <a:rPr lang="zh-TW" altLang="en-US" sz="2900" b="1" i="0" u="sng" kern="1200" dirty="0"/>
            <a:t>分享</a:t>
          </a:r>
          <a:r>
            <a:rPr lang="zh-TW" altLang="en-US" sz="2900" b="0" i="0" kern="1200" dirty="0"/>
            <a:t>和</a:t>
          </a:r>
          <a:r>
            <a:rPr lang="zh-TW" altLang="en-US" sz="2900" b="1" i="0" u="sng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交易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3600" b="1" i="0" kern="1200" dirty="0">
              <a:solidFill>
                <a:srgbClr val="0000FF"/>
              </a:solidFill>
              <a:latin typeface="Arial"/>
              <a:ea typeface="華康中黑體"/>
              <a:cs typeface="+mn-cs"/>
            </a:rPr>
            <a:t>重力</a:t>
          </a:r>
          <a:r>
            <a:rPr lang="zh-TW" altLang="en-US" sz="2900" b="0" i="0" kern="1200" dirty="0"/>
            <a:t>：平台能否吸引</a:t>
          </a:r>
          <a:r>
            <a:rPr lang="zh-TW" altLang="en-US" sz="2900" b="1" i="0" kern="1200" dirty="0">
              <a:solidFill>
                <a:srgbClr val="C00000"/>
              </a:solidFill>
            </a:rPr>
            <a:t>生產者</a:t>
          </a:r>
          <a:r>
            <a:rPr lang="zh-TW" altLang="en-US" sz="2900" b="0" i="0" kern="1200" dirty="0"/>
            <a:t>和</a:t>
          </a:r>
          <a:r>
            <a:rPr lang="zh-TW" altLang="en-US" sz="2900" b="1" i="0" kern="1200" dirty="0">
              <a:solidFill>
                <a:srgbClr val="C00000"/>
              </a:solidFill>
              <a:latin typeface="Arial"/>
              <a:ea typeface="華康中黑體"/>
              <a:cs typeface="+mn-cs"/>
            </a:rPr>
            <a:t>消費者</a:t>
          </a:r>
          <a:r>
            <a:rPr lang="zh-TW" altLang="en-US" sz="2900" b="0" i="0" kern="1200" dirty="0"/>
            <a:t>來</a:t>
          </a:r>
          <a:r>
            <a:rPr lang="zh-TW" altLang="en-US" sz="2900" b="1" i="0" u="sng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參與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3600" b="1" i="0" kern="1200" dirty="0">
              <a:solidFill>
                <a:srgbClr val="0000FF"/>
              </a:solidFill>
              <a:latin typeface="Arial"/>
              <a:ea typeface="華康中黑體"/>
              <a:cs typeface="+mn-cs"/>
            </a:rPr>
            <a:t>流動</a:t>
          </a:r>
          <a:r>
            <a:rPr lang="zh-TW" altLang="en-US" sz="2900" b="0" i="0" kern="1200" dirty="0"/>
            <a:t>：平台能否促進</a:t>
          </a:r>
          <a:r>
            <a:rPr lang="zh-TW" altLang="en-US" sz="2900" b="1" i="0" kern="1200" dirty="0">
              <a:solidFill>
                <a:srgbClr val="C00000"/>
              </a:solidFill>
              <a:latin typeface="Arial"/>
              <a:ea typeface="華康中黑體"/>
              <a:cs typeface="+mn-cs"/>
            </a:rPr>
            <a:t>價值的交換</a:t>
          </a:r>
          <a:r>
            <a:rPr lang="zh-TW" altLang="en-US" sz="2900" b="0" i="0" kern="1200" dirty="0"/>
            <a:t>，並且</a:t>
          </a:r>
          <a:r>
            <a:rPr lang="zh-TW" altLang="en-US" sz="2900" b="1" i="0" u="sng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華康中黑體"/>
              <a:cs typeface="+mn-cs"/>
            </a:rPr>
            <a:t>共同創造價值</a:t>
          </a:r>
        </a:p>
      </dsp:txBody>
      <dsp:txXfrm>
        <a:off x="0" y="1349998"/>
        <a:ext cx="8583106" cy="27779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8545C-9765-4C13-A19D-9FF5D358BBDF}">
      <dsp:nvSpPr>
        <dsp:cNvPr id="0" name=""/>
        <dsp:cNvSpPr/>
      </dsp:nvSpPr>
      <dsp:spPr>
        <a:xfrm>
          <a:off x="0" y="0"/>
          <a:ext cx="8280920" cy="5479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/>
            <a:t>成功的平台靠</a:t>
          </a:r>
          <a:r>
            <a:rPr lang="zh-TW" altLang="en-US" sz="2800" b="1" i="0" u="sng" kern="1200" dirty="0">
              <a:solidFill>
                <a:srgbClr val="990099"/>
              </a:solidFill>
            </a:rPr>
            <a:t>三個基石</a:t>
          </a:r>
          <a:r>
            <a:rPr lang="zh-TW" altLang="en-US" sz="2800" b="0" i="0" kern="1200" dirty="0"/>
            <a:t>，以達成這些目標：</a:t>
          </a:r>
        </a:p>
      </dsp:txBody>
      <dsp:txXfrm>
        <a:off x="26749" y="26749"/>
        <a:ext cx="8227422" cy="494462"/>
      </dsp:txXfrm>
    </dsp:sp>
    <dsp:sp modelId="{735EAAF8-4AFF-4A47-844C-535C44B79022}">
      <dsp:nvSpPr>
        <dsp:cNvPr id="0" name=""/>
        <dsp:cNvSpPr/>
      </dsp:nvSpPr>
      <dsp:spPr>
        <a:xfrm>
          <a:off x="0" y="552207"/>
          <a:ext cx="8280920" cy="252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1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i="0" kern="1200" dirty="0"/>
            <a:t>「</a:t>
          </a:r>
          <a:r>
            <a:rPr lang="zh-TW" altLang="en-US" sz="2800" b="1" i="0" u="sng" kern="1200" dirty="0">
              <a:solidFill>
                <a:srgbClr val="0000FF"/>
              </a:solidFill>
            </a:rPr>
            <a:t>工具箱</a:t>
          </a:r>
          <a:r>
            <a:rPr lang="zh-TW" altLang="en-US" sz="2800" b="1" i="0" kern="1200" dirty="0"/>
            <a:t>」</a:t>
          </a:r>
          <a:r>
            <a:rPr lang="zh-TW" altLang="en-US" sz="2800" b="0" i="0" kern="1200" dirty="0"/>
            <a:t>讓別人容易接上平台，以</a:t>
          </a:r>
          <a:r>
            <a:rPr lang="zh-TW" altLang="en-US" sz="2800" b="1" i="0" kern="1200" dirty="0">
              <a:solidFill>
                <a:srgbClr val="FF0000"/>
              </a:solidFill>
            </a:rPr>
            <a:t>建立連結</a:t>
          </a:r>
          <a:r>
            <a:rPr lang="zh-TW" altLang="en-US" sz="2800" b="0" i="0" kern="1200" dirty="0"/>
            <a:t>。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i="0" kern="1200" dirty="0"/>
            <a:t>「</a:t>
          </a:r>
          <a:r>
            <a:rPr lang="zh-TW" altLang="en-US" sz="2800" b="1" i="0" u="sng" kern="1200" dirty="0">
              <a:solidFill>
                <a:srgbClr val="0000FF"/>
              </a:solidFill>
            </a:rPr>
            <a:t>磁鐵</a:t>
          </a:r>
          <a:r>
            <a:rPr lang="zh-TW" altLang="en-US" sz="2800" b="1" i="0" kern="1200" dirty="0"/>
            <a:t>」</a:t>
          </a:r>
          <a:r>
            <a:rPr lang="zh-TW" altLang="en-US" sz="2800" b="0" i="0" kern="1200" dirty="0"/>
            <a:t>創造拉力，以某種社會重力，</a:t>
          </a:r>
          <a:r>
            <a:rPr lang="zh-TW" altLang="en-US" sz="2800" b="1" i="0" kern="1200" dirty="0">
              <a:solidFill>
                <a:srgbClr val="FF0000"/>
              </a:solidFill>
            </a:rPr>
            <a:t>吸引參與者</a:t>
          </a:r>
          <a:r>
            <a:rPr lang="zh-TW" altLang="en-US" sz="2800" b="0" i="0" kern="1200" dirty="0"/>
            <a:t>到平台。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i="0" kern="1200" dirty="0"/>
            <a:t>「</a:t>
          </a:r>
          <a:r>
            <a:rPr lang="zh-TW" altLang="en-US" sz="2800" b="1" i="0" u="sng" kern="1200" dirty="0">
              <a:solidFill>
                <a:srgbClr val="0000FF"/>
              </a:solidFill>
            </a:rPr>
            <a:t>媒合者</a:t>
          </a:r>
          <a:r>
            <a:rPr lang="zh-TW" altLang="en-US" sz="2800" b="1" i="0" kern="1200" dirty="0"/>
            <a:t>」</a:t>
          </a:r>
          <a:r>
            <a:rPr lang="zh-TW" altLang="en-US" sz="2800" b="0" i="0" kern="1200" dirty="0"/>
            <a:t>為生產者和消費者建立連結，以促進價值的</a:t>
          </a:r>
          <a:r>
            <a:rPr lang="zh-TW" altLang="en-US" sz="2800" b="1" i="0" kern="1200" dirty="0">
              <a:solidFill>
                <a:srgbClr val="FF0000"/>
              </a:solidFill>
            </a:rPr>
            <a:t>流動</a:t>
          </a:r>
          <a:r>
            <a:rPr lang="zh-TW" altLang="en-US" sz="2800" b="0" i="0" kern="1200" dirty="0"/>
            <a:t>。</a:t>
          </a:r>
        </a:p>
      </dsp:txBody>
      <dsp:txXfrm>
        <a:off x="0" y="552207"/>
        <a:ext cx="8280920" cy="25218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8545C-9765-4C13-A19D-9FF5D358BBDF}">
      <dsp:nvSpPr>
        <dsp:cNvPr id="0" name=""/>
        <dsp:cNvSpPr/>
      </dsp:nvSpPr>
      <dsp:spPr>
        <a:xfrm>
          <a:off x="0" y="0"/>
          <a:ext cx="8280920" cy="8702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sng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不是所有的平台</a:t>
          </a:r>
          <a:r>
            <a:rPr lang="zh-TW" altLang="en-US" sz="2800" b="1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，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都同樣重視全部</a:t>
          </a:r>
          <a:r>
            <a:rPr lang="zh-TW" altLang="en-US" sz="2800" b="1" kern="1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三個基石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sz="2800" b="0" i="0" kern="1200" dirty="0"/>
        </a:p>
      </dsp:txBody>
      <dsp:txXfrm>
        <a:off x="42480" y="42480"/>
        <a:ext cx="8195960" cy="785250"/>
      </dsp:txXfrm>
    </dsp:sp>
    <dsp:sp modelId="{4CD379E4-27A5-4C25-AC58-4DF9525AB9D5}">
      <dsp:nvSpPr>
        <dsp:cNvPr id="0" name=""/>
        <dsp:cNvSpPr/>
      </dsp:nvSpPr>
      <dsp:spPr>
        <a:xfrm>
          <a:off x="0" y="876780"/>
          <a:ext cx="8280920" cy="3167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1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2800" b="1" u="sng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亞馬遜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的</a:t>
          </a:r>
          <a:r>
            <a:rPr lang="en-US" altLang="zh-TW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Web Services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著重打造「</a:t>
          </a:r>
          <a:r>
            <a:rPr lang="zh-TW" altLang="en-US" sz="2800" b="1" u="sng" kern="1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工具箱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」。</a:t>
          </a:r>
          <a:endParaRPr lang="en-US" altLang="zh-TW" sz="2800" kern="1200" dirty="0">
            <a:solidFill>
              <a:srgbClr val="333333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en-US" altLang="zh-TW" sz="2800" b="1" u="sng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eBay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和</a:t>
          </a:r>
          <a:r>
            <a:rPr lang="en-US" altLang="zh-TW" sz="2800" b="1" u="sng" kern="1200" dirty="0" err="1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AirBnB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比較重視「</a:t>
          </a:r>
          <a:r>
            <a:rPr lang="zh-TW" altLang="en-US" sz="2800" b="1" u="sng" kern="1200" dirty="0">
              <a:solidFill>
                <a:srgbClr val="A5002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磁鐵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」和「</a:t>
          </a:r>
          <a:r>
            <a:rPr lang="zh-TW" altLang="en-US" sz="2800" b="1" u="sng" kern="12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媒合者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」的角色。</a:t>
          </a:r>
          <a:endParaRPr lang="en-US" altLang="zh-TW" sz="2800" kern="1200" dirty="0">
            <a:solidFill>
              <a:srgbClr val="333333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zh-TW" altLang="en-US" sz="3200" b="1" u="sng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臉書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Facebook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）強調「</a:t>
          </a:r>
          <a:r>
            <a:rPr lang="zh-TW" altLang="en-US" sz="2800" b="1" u="sng" kern="1200" dirty="0">
              <a:solidFill>
                <a:srgbClr val="990099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工具箱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」和「</a:t>
          </a:r>
          <a:r>
            <a:rPr lang="zh-TW" altLang="en-US" sz="2800" b="1" u="sng" kern="1200" dirty="0">
              <a:solidFill>
                <a:srgbClr val="990099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磁鐵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」，並且積極培養「</a:t>
          </a:r>
          <a:r>
            <a:rPr lang="zh-TW" altLang="en-US" sz="2800" b="1" u="sng" kern="12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媒合</a:t>
          </a:r>
          <a:r>
            <a:rPr lang="zh-TW" altLang="en-US" sz="2800" kern="1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」能力。</a:t>
          </a:r>
          <a:endParaRPr lang="zh-TW" altLang="en-US" sz="2800" kern="1200" dirty="0"/>
        </a:p>
      </dsp:txBody>
      <dsp:txXfrm>
        <a:off x="0" y="876780"/>
        <a:ext cx="8280920" cy="31670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C5D5B-82C9-4796-93F9-B7032A2E4F52}">
      <dsp:nvSpPr>
        <dsp:cNvPr id="0" name=""/>
        <dsp:cNvSpPr/>
      </dsp:nvSpPr>
      <dsp:spPr>
        <a:xfrm>
          <a:off x="0" y="12"/>
          <a:ext cx="8280920" cy="74646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i="0" kern="1200" dirty="0"/>
            <a:t>未來會有更多公司把</a:t>
          </a:r>
          <a:r>
            <a:rPr lang="zh-TW" altLang="en-US" sz="2800" b="1" i="0" kern="1200" dirty="0">
              <a:solidFill>
                <a:srgbClr val="0000FF"/>
              </a:solidFill>
            </a:rPr>
            <a:t>重心</a:t>
          </a:r>
          <a:r>
            <a:rPr lang="zh-TW" altLang="en-US" sz="2800" b="1" i="0" kern="1200" dirty="0"/>
            <a:t>從</a:t>
          </a:r>
          <a:r>
            <a:rPr lang="zh-TW" altLang="en-US" sz="2800" b="1" i="0" u="sng" kern="1200" dirty="0">
              <a:solidFill>
                <a:srgbClr val="FF0000"/>
              </a:solidFill>
            </a:rPr>
            <a:t>產品</a:t>
          </a:r>
          <a:r>
            <a:rPr lang="zh-TW" altLang="en-US" sz="2800" b="1" i="0" kern="1200" dirty="0"/>
            <a:t>轉為</a:t>
          </a:r>
          <a:r>
            <a:rPr lang="zh-TW" altLang="en-US" sz="3200" b="1" i="0" u="sng" kern="1200" dirty="0">
              <a:solidFill>
                <a:srgbClr val="990099"/>
              </a:solidFill>
            </a:rPr>
            <a:t>平台</a:t>
          </a:r>
          <a:r>
            <a:rPr lang="zh-TW" altLang="en-US" sz="2800" b="1" i="0" kern="1200" dirty="0"/>
            <a:t>。</a:t>
          </a:r>
        </a:p>
      </dsp:txBody>
      <dsp:txXfrm>
        <a:off x="36439" y="36451"/>
        <a:ext cx="8208042" cy="673585"/>
      </dsp:txXfrm>
    </dsp:sp>
    <dsp:sp modelId="{632CC4C1-CAF2-45BB-A143-000FC24C8096}">
      <dsp:nvSpPr>
        <dsp:cNvPr id="0" name=""/>
        <dsp:cNvSpPr/>
      </dsp:nvSpPr>
      <dsp:spPr>
        <a:xfrm>
          <a:off x="0" y="758429"/>
          <a:ext cx="8280920" cy="810402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i="0" kern="1200" dirty="0"/>
            <a:t>從</a:t>
          </a:r>
          <a:r>
            <a:rPr lang="zh-TW" altLang="en-US" sz="2800" b="1" i="0" kern="1200" dirty="0">
              <a:solidFill>
                <a:srgbClr val="0000FF"/>
              </a:solidFill>
              <a:latin typeface="Arial"/>
              <a:ea typeface="華康中黑體"/>
              <a:cs typeface="+mn-cs"/>
            </a:rPr>
            <a:t>產品</a:t>
          </a:r>
          <a:r>
            <a:rPr lang="zh-TW" altLang="en-US" sz="2800" b="1" i="0" kern="1200" dirty="0"/>
            <a:t>轉變為平台，</a:t>
          </a:r>
          <a:r>
            <a:rPr lang="zh-TW" altLang="en-US" sz="3200" b="1" i="0" u="none" kern="1200" dirty="0">
              <a:solidFill>
                <a:schemeClr val="tx1"/>
              </a:solidFill>
            </a:rPr>
            <a:t>必須把</a:t>
          </a:r>
          <a:r>
            <a:rPr lang="zh-TW" altLang="en-US" sz="3200" b="1" i="0" u="sng" kern="1200" dirty="0">
              <a:solidFill>
                <a:srgbClr val="FF0000"/>
              </a:solidFill>
            </a:rPr>
            <a:t>重心</a:t>
          </a:r>
          <a:r>
            <a:rPr lang="zh-TW" altLang="en-US" sz="3200" b="1" i="0" u="none" kern="1200" dirty="0">
              <a:solidFill>
                <a:schemeClr val="tx1"/>
              </a:solidFill>
            </a:rPr>
            <a:t>放在</a:t>
          </a:r>
          <a:r>
            <a:rPr lang="zh-TW" altLang="en-US" sz="3200" b="1" i="0" u="sng" kern="1200" dirty="0">
              <a:solidFill>
                <a:srgbClr val="FF0000"/>
              </a:solidFill>
            </a:rPr>
            <a:t>建立服務</a:t>
          </a:r>
          <a:r>
            <a:rPr lang="zh-TW" altLang="en-US" sz="2800" b="1" i="0" kern="1200" dirty="0"/>
            <a:t>。</a:t>
          </a:r>
        </a:p>
      </dsp:txBody>
      <dsp:txXfrm>
        <a:off x="39561" y="797990"/>
        <a:ext cx="8201798" cy="731280"/>
      </dsp:txXfrm>
    </dsp:sp>
    <dsp:sp modelId="{B338545C-9765-4C13-A19D-9FF5D358BBDF}">
      <dsp:nvSpPr>
        <dsp:cNvPr id="0" name=""/>
        <dsp:cNvSpPr/>
      </dsp:nvSpPr>
      <dsp:spPr>
        <a:xfrm>
          <a:off x="0" y="1576835"/>
          <a:ext cx="8280920" cy="1231595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i="0" kern="1200" dirty="0"/>
            <a:t>今天每一家企業都面臨平台思維背後的</a:t>
          </a:r>
          <a:r>
            <a:rPr lang="zh-TW" altLang="en-US" sz="2800" b="1" i="0" kern="1200" dirty="0">
              <a:solidFill>
                <a:srgbClr val="0000FF"/>
              </a:solidFill>
              <a:latin typeface="Arial"/>
              <a:ea typeface="華康中黑體"/>
              <a:cs typeface="+mn-cs"/>
            </a:rPr>
            <a:t>根本問題</a:t>
          </a:r>
          <a:r>
            <a:rPr lang="zh-TW" altLang="en-US" sz="2800" b="1" i="0" kern="1200" dirty="0"/>
            <a:t>：</a:t>
          </a:r>
          <a:r>
            <a:rPr lang="zh-TW" altLang="en-US" sz="3200" b="1" i="0" u="sng" kern="1200" dirty="0">
              <a:solidFill>
                <a:srgbClr val="FF0000"/>
              </a:solidFill>
            </a:rPr>
            <a:t>我要如何讓別人創造價值</a:t>
          </a:r>
          <a:r>
            <a:rPr lang="zh-TW" altLang="en-US" sz="2800" b="1" i="0" kern="1200" dirty="0"/>
            <a:t>？</a:t>
          </a:r>
        </a:p>
      </dsp:txBody>
      <dsp:txXfrm>
        <a:off x="60122" y="1636957"/>
        <a:ext cx="8160676" cy="1111351"/>
      </dsp:txXfrm>
    </dsp:sp>
    <dsp:sp modelId="{FE91E613-18CC-4EF0-8E37-0CE813590D32}">
      <dsp:nvSpPr>
        <dsp:cNvPr id="0" name=""/>
        <dsp:cNvSpPr/>
      </dsp:nvSpPr>
      <dsp:spPr>
        <a:xfrm>
          <a:off x="0" y="2824333"/>
          <a:ext cx="8280920" cy="1172097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i="0" kern="1200" dirty="0"/>
            <a:t>就算製造出更好的</a:t>
          </a:r>
          <a:r>
            <a:rPr lang="zh-TW" altLang="en-US" sz="2800" b="1" i="0" kern="1200" dirty="0">
              <a:solidFill>
                <a:srgbClr val="0000FF"/>
              </a:solidFill>
            </a:rPr>
            <a:t>產品</a:t>
          </a:r>
          <a:r>
            <a:rPr lang="zh-TW" altLang="en-US" sz="2800" b="1" i="0" kern="1200" dirty="0"/>
            <a:t>，恐怕也不可能</a:t>
          </a:r>
          <a:r>
            <a:rPr lang="zh-TW" altLang="en-US" sz="2800" b="1" i="0" kern="1200" dirty="0">
              <a:solidFill>
                <a:srgbClr val="008000"/>
              </a:solidFill>
            </a:rPr>
            <a:t>門庭若市</a:t>
          </a:r>
          <a:r>
            <a:rPr lang="zh-TW" altLang="en-US" sz="2800" b="1" i="0" kern="1200" dirty="0"/>
            <a:t>，但是，</a:t>
          </a:r>
          <a:r>
            <a:rPr lang="zh-TW" altLang="en-US" sz="2800" b="1" i="0" u="sng" kern="1200" dirty="0">
              <a:solidFill>
                <a:srgbClr val="FF0000"/>
              </a:solidFill>
            </a:rPr>
            <a:t>正確的平台</a:t>
          </a:r>
          <a:r>
            <a:rPr lang="zh-TW" altLang="en-US" sz="2800" b="1" i="0" kern="1200" dirty="0"/>
            <a:t>就有可能</a:t>
          </a:r>
          <a:r>
            <a:rPr lang="zh-TW" altLang="en-US" sz="2800" b="1" i="0" u="sng" kern="1200" dirty="0">
              <a:solidFill>
                <a:srgbClr val="990099"/>
              </a:solidFill>
            </a:rPr>
            <a:t>辦到</a:t>
          </a:r>
          <a:r>
            <a:rPr lang="zh-TW" altLang="en-US" sz="2800" b="1" i="0" kern="1200" dirty="0"/>
            <a:t>這件事。</a:t>
          </a:r>
        </a:p>
      </dsp:txBody>
      <dsp:txXfrm>
        <a:off x="57217" y="2881550"/>
        <a:ext cx="8166486" cy="1057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976" cy="496998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>
              <a:defRPr sz="1200"/>
            </a:lvl1pPr>
          </a:lstStyle>
          <a:p>
            <a:endParaRPr lang="zh-TW" altLang="en-US" dirty="0">
              <a:latin typeface="Arial" panose="020B0604020202020204" pitchFamily="34" charset="0"/>
              <a:ea typeface="華康中黑體" panose="020B0509000000000000" pitchFamily="49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645" y="0"/>
            <a:ext cx="2945976" cy="496998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>
              <a:defRPr sz="1200"/>
            </a:lvl1pPr>
          </a:lstStyle>
          <a:p>
            <a:fld id="{072DC10A-3689-4E3C-B976-DBA38B76A670}" type="datetimeFigureOut">
              <a:rPr lang="zh-TW" altLang="en-US" smtClean="0">
                <a:latin typeface="Arial" panose="020B0604020202020204" pitchFamily="34" charset="0"/>
                <a:ea typeface="華康中黑體" panose="020B0509000000000000" pitchFamily="49" charset="-120"/>
              </a:rPr>
              <a:t>2022/10/11</a:t>
            </a:fld>
            <a:endParaRPr lang="zh-TW" altLang="en-US" dirty="0">
              <a:latin typeface="Arial" panose="020B0604020202020204" pitchFamily="34" charset="0"/>
              <a:ea typeface="華康中黑體" panose="020B0509000000000000" pitchFamily="49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641"/>
            <a:ext cx="2945976" cy="496998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>
              <a:defRPr sz="1200"/>
            </a:lvl1pPr>
          </a:lstStyle>
          <a:p>
            <a:endParaRPr lang="zh-TW" altLang="en-US" dirty="0">
              <a:latin typeface="Arial" panose="020B0604020202020204" pitchFamily="34" charset="0"/>
              <a:ea typeface="華康中黑體" panose="020B0509000000000000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645" y="9429641"/>
            <a:ext cx="2945976" cy="496998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>
              <a:defRPr sz="1200"/>
            </a:lvl1pPr>
          </a:lstStyle>
          <a:p>
            <a:fld id="{73D3907C-9084-4399-9C31-48B4566872FA}" type="slidenum">
              <a:rPr lang="zh-TW" altLang="en-US" smtClean="0">
                <a:latin typeface="Arial" panose="020B0604020202020204" pitchFamily="34" charset="0"/>
                <a:ea typeface="華康中黑體" panose="020B0509000000000000" pitchFamily="49" charset="-120"/>
              </a:rPr>
              <a:t>‹#›</a:t>
            </a:fld>
            <a:endParaRPr lang="zh-TW" altLang="en-US" dirty="0">
              <a:latin typeface="Arial" panose="020B0604020202020204" pitchFamily="34" charset="0"/>
              <a:ea typeface="華康中黑體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7261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/>
          <a:lstStyle>
            <a:lvl1pPr algn="l">
              <a:defRPr sz="1300">
                <a:latin typeface="Arial" panose="020B0604020202020204" pitchFamily="34" charset="0"/>
                <a:ea typeface="華康中黑體" panose="020B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/>
          <a:lstStyle>
            <a:lvl1pPr algn="r">
              <a:defRPr sz="1300">
                <a:latin typeface="Arial" panose="020B0604020202020204" pitchFamily="34" charset="0"/>
                <a:ea typeface="華康中黑體" panose="020B0509000000000000" pitchFamily="49" charset="-120"/>
              </a:defRPr>
            </a:lvl1pPr>
          </a:lstStyle>
          <a:p>
            <a:fld id="{E3E3D584-2497-4686-9C2F-67ED3610E208}" type="datetimeFigureOut">
              <a:rPr lang="zh-TW" altLang="en-US" smtClean="0"/>
              <a:pPr/>
              <a:t>2022/10/11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9" tIns="47780" rIns="95559" bIns="4778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5559" tIns="47780" rIns="95559" bIns="4778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 anchor="b"/>
          <a:lstStyle>
            <a:lvl1pPr algn="l">
              <a:defRPr sz="1300">
                <a:latin typeface="Arial" panose="020B0604020202020204" pitchFamily="34" charset="0"/>
                <a:ea typeface="華康中黑體" panose="020B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5559" tIns="47780" rIns="95559" bIns="47780" rtlCol="0" anchor="b"/>
          <a:lstStyle>
            <a:lvl1pPr algn="r">
              <a:defRPr sz="1300">
                <a:latin typeface="Arial" panose="020B0604020202020204" pitchFamily="34" charset="0"/>
                <a:ea typeface="華康中黑體" panose="020B0509000000000000" pitchFamily="49" charset="-120"/>
              </a:defRPr>
            </a:lvl1pPr>
          </a:lstStyle>
          <a:p>
            <a:fld id="{FFB5DA50-39F3-43DD-8A18-199323E6A23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5188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華康中黑體" panose="020B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華康中黑體" panose="020B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華康中黑體" panose="020B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華康中黑體" panose="020B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華康中黑體" panose="020B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854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1085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1pPr>
            <a:lvl2pPr marL="776418" indent="-298623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2pPr>
            <a:lvl3pPr marL="1194489" indent="-238898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3pPr>
            <a:lvl4pPr marL="1672286" indent="-238898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4pPr>
            <a:lvl5pPr marL="2150081" indent="-238898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5pPr>
            <a:lvl6pPr marL="2627877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6pPr>
            <a:lvl7pPr marL="3105672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7pPr>
            <a:lvl8pPr marL="3583469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8pPr>
            <a:lvl9pPr marL="4061264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9pPr>
          </a:lstStyle>
          <a:p>
            <a:pPr eaLnBrk="1" hangingPunct="1"/>
            <a:fld id="{DD1B9F1F-D116-44CC-94B8-8FC1D78548B9}" type="slidenum">
              <a:rPr lang="en-US" altLang="zh-TW" smtClean="0">
                <a:ea typeface="華康中黑體" panose="020B0509000000000000" pitchFamily="49" charset="-120"/>
              </a:rPr>
              <a:pPr eaLnBrk="1" hangingPunct="1"/>
              <a:t>3</a:t>
            </a:fld>
            <a:endParaRPr lang="en-US" altLang="zh-TW" dirty="0">
              <a:ea typeface="華康中黑體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7852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854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1085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1pPr>
            <a:lvl2pPr marL="776418" indent="-298623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2pPr>
            <a:lvl3pPr marL="1194489" indent="-238898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3pPr>
            <a:lvl4pPr marL="1672286" indent="-238898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4pPr>
            <a:lvl5pPr marL="2150081" indent="-238898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5pPr>
            <a:lvl6pPr marL="2627877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6pPr>
            <a:lvl7pPr marL="3105672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7pPr>
            <a:lvl8pPr marL="3583469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8pPr>
            <a:lvl9pPr marL="4061264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9pPr>
          </a:lstStyle>
          <a:p>
            <a:pPr eaLnBrk="1" hangingPunct="1"/>
            <a:fld id="{DD1B9F1F-D116-44CC-94B8-8FC1D78548B9}" type="slidenum">
              <a:rPr lang="en-US" altLang="zh-TW" smtClean="0">
                <a:ea typeface="華康中黑體" panose="020B0509000000000000" pitchFamily="49" charset="-120"/>
              </a:rPr>
              <a:pPr eaLnBrk="1" hangingPunct="1"/>
              <a:t>6</a:t>
            </a:fld>
            <a:endParaRPr lang="en-US" altLang="zh-TW" dirty="0">
              <a:ea typeface="華康中黑體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4382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854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1085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1pPr>
            <a:lvl2pPr marL="776418" indent="-298623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2pPr>
            <a:lvl3pPr marL="1194489" indent="-238898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3pPr>
            <a:lvl4pPr marL="1672286" indent="-238898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4pPr>
            <a:lvl5pPr marL="2150081" indent="-238898" defTabSz="995408" eaLnBrk="0" hangingPunct="0"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5pPr>
            <a:lvl6pPr marL="2627877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6pPr>
            <a:lvl7pPr marL="3105672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7pPr>
            <a:lvl8pPr marL="3583469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8pPr>
            <a:lvl9pPr marL="4061264" indent="-238898" defTabSz="9954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粗黑體" pitchFamily="49" charset="-120"/>
              </a:defRPr>
            </a:lvl9pPr>
          </a:lstStyle>
          <a:p>
            <a:pPr eaLnBrk="1" hangingPunct="1"/>
            <a:fld id="{DD1B9F1F-D116-44CC-94B8-8FC1D78548B9}" type="slidenum">
              <a:rPr lang="en-US" altLang="zh-TW" smtClean="0">
                <a:ea typeface="華康中黑體" panose="020B0509000000000000" pitchFamily="49" charset="-120"/>
              </a:rPr>
              <a:pPr eaLnBrk="1" hangingPunct="1"/>
              <a:t>7</a:t>
            </a:fld>
            <a:endParaRPr lang="en-US" altLang="zh-TW" dirty="0">
              <a:ea typeface="華康中黑體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1709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E65CE8-518B-4FD6-96D8-D28FDC703B4B}" type="slidenum">
              <a:rPr lang="zh-TW" altLang="en-US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9180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94603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4860">
                <a:solidFill>
                  <a:srgbClr val="0000FF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DB55-2869-402C-917F-780C2D4AFD2E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4140200" y="2"/>
            <a:ext cx="1511300" cy="1005576"/>
          </a:xfrm>
          <a:prstGeom prst="rect">
            <a:avLst/>
          </a:prstGeom>
          <a:solidFill>
            <a:srgbClr val="0052AC"/>
          </a:solidFill>
          <a:ln w="9525">
            <a:solidFill>
              <a:srgbClr val="0052A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620" dirty="0">
              <a:ea typeface="華康中黑體" panose="020B0509000000000000" pitchFamily="49" charset="-120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3" y="2"/>
            <a:ext cx="468313" cy="1005576"/>
          </a:xfrm>
          <a:prstGeom prst="rect">
            <a:avLst/>
          </a:prstGeom>
          <a:solidFill>
            <a:srgbClr val="7DDF7D"/>
          </a:solidFill>
          <a:ln w="9525">
            <a:solidFill>
              <a:srgbClr val="7DDF7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620" dirty="0">
              <a:ea typeface="華康中黑體" panose="020B0509000000000000" pitchFamily="49" charset="-120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468317" y="2"/>
            <a:ext cx="2808287" cy="1005576"/>
          </a:xfrm>
          <a:prstGeom prst="rect">
            <a:avLst/>
          </a:prstGeom>
          <a:solidFill>
            <a:srgbClr val="3DCF3D"/>
          </a:solidFill>
          <a:ln w="9525">
            <a:solidFill>
              <a:srgbClr val="3DCF3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620" dirty="0">
              <a:ea typeface="華康中黑體" panose="020B0509000000000000" pitchFamily="49" charset="-120"/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3276600" y="2"/>
            <a:ext cx="863600" cy="1005576"/>
          </a:xfrm>
          <a:prstGeom prst="rect">
            <a:avLst/>
          </a:prstGeom>
          <a:solidFill>
            <a:srgbClr val="00A400"/>
          </a:solidFill>
          <a:ln w="9525">
            <a:solidFill>
              <a:srgbClr val="00A4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620" dirty="0">
              <a:ea typeface="華康中黑體" panose="020B0509000000000000" pitchFamily="49" charset="-12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5651500" y="2"/>
            <a:ext cx="3492500" cy="1005576"/>
          </a:xfrm>
          <a:prstGeom prst="rect">
            <a:avLst/>
          </a:prstGeom>
          <a:solidFill>
            <a:srgbClr val="3366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620" dirty="0">
              <a:ea typeface="華康中黑體" panose="020B0509000000000000" pitchFamily="49" charset="-120"/>
            </a:endParaRP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auto">
          <a:xfrm>
            <a:off x="4140200" y="4137926"/>
            <a:ext cx="1511300" cy="1005576"/>
          </a:xfrm>
          <a:prstGeom prst="rect">
            <a:avLst/>
          </a:prstGeom>
          <a:solidFill>
            <a:srgbClr val="0052AC"/>
          </a:solidFill>
          <a:ln w="9525">
            <a:solidFill>
              <a:srgbClr val="0052A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620" dirty="0">
              <a:ea typeface="華康中黑體" panose="020B0509000000000000" pitchFamily="49" charset="-120"/>
            </a:endParaRP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auto">
          <a:xfrm>
            <a:off x="3" y="4137926"/>
            <a:ext cx="468313" cy="1005576"/>
          </a:xfrm>
          <a:prstGeom prst="rect">
            <a:avLst/>
          </a:prstGeom>
          <a:solidFill>
            <a:srgbClr val="7DDF7D"/>
          </a:solidFill>
          <a:ln w="9525">
            <a:solidFill>
              <a:srgbClr val="7DDF7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620" dirty="0">
              <a:ea typeface="華康中黑體" panose="020B0509000000000000" pitchFamily="49" charset="-120"/>
            </a:endParaRPr>
          </a:p>
        </p:txBody>
      </p:sp>
      <p:sp>
        <p:nvSpPr>
          <p:cNvPr id="14" name="Rectangle 5"/>
          <p:cNvSpPr>
            <a:spLocks noChangeArrowheads="1"/>
          </p:cNvSpPr>
          <p:nvPr userDrawn="1"/>
        </p:nvSpPr>
        <p:spPr bwMode="auto">
          <a:xfrm>
            <a:off x="468317" y="4137926"/>
            <a:ext cx="2808287" cy="1005576"/>
          </a:xfrm>
          <a:prstGeom prst="rect">
            <a:avLst/>
          </a:prstGeom>
          <a:solidFill>
            <a:srgbClr val="3DCF3D"/>
          </a:solidFill>
          <a:ln w="9525">
            <a:solidFill>
              <a:srgbClr val="3DCF3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620" dirty="0">
              <a:ea typeface="華康中黑體" panose="020B0509000000000000" pitchFamily="49" charset="-120"/>
            </a:endParaRPr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3276600" y="4137926"/>
            <a:ext cx="863600" cy="1005576"/>
          </a:xfrm>
          <a:prstGeom prst="rect">
            <a:avLst/>
          </a:prstGeom>
          <a:solidFill>
            <a:srgbClr val="00A400"/>
          </a:solidFill>
          <a:ln w="9525">
            <a:solidFill>
              <a:srgbClr val="00A4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620" dirty="0">
              <a:ea typeface="華康中黑體" panose="020B0509000000000000" pitchFamily="49" charset="-120"/>
            </a:endParaRPr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5651500" y="4137926"/>
            <a:ext cx="3492500" cy="1005576"/>
          </a:xfrm>
          <a:prstGeom prst="rect">
            <a:avLst/>
          </a:prstGeom>
          <a:solidFill>
            <a:srgbClr val="3366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1620" dirty="0">
              <a:ea typeface="華康中黑體" panose="020B0509000000000000" pitchFamily="49" charset="-12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3546-60E2-4126-B567-B3B92BE414D9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05982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4E38-915E-4AA1-9899-745642B10BD2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90099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F45A-3D55-4154-A10C-DCF63AA348F3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76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52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0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3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56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3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07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EA32-2277-4EEF-9FEF-0BCB23A52277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89FC-2534-4048-BD6B-C66671374AE0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76" indent="0">
              <a:buNone/>
              <a:defRPr sz="1800" b="1"/>
            </a:lvl2pPr>
            <a:lvl3pPr marL="822952" indent="0">
              <a:buNone/>
              <a:defRPr sz="1620" b="1"/>
            </a:lvl3pPr>
            <a:lvl4pPr marL="1234428" indent="0">
              <a:buNone/>
              <a:defRPr sz="1440" b="1"/>
            </a:lvl4pPr>
            <a:lvl5pPr marL="1645904" indent="0">
              <a:buNone/>
              <a:defRPr sz="1440" b="1"/>
            </a:lvl5pPr>
            <a:lvl6pPr marL="2057380" indent="0">
              <a:buNone/>
              <a:defRPr sz="1440" b="1"/>
            </a:lvl6pPr>
            <a:lvl7pPr marL="2468856" indent="0">
              <a:buNone/>
              <a:defRPr sz="1440" b="1"/>
            </a:lvl7pPr>
            <a:lvl8pPr marL="2880331" indent="0">
              <a:buNone/>
              <a:defRPr sz="1440" b="1"/>
            </a:lvl8pPr>
            <a:lvl9pPr marL="3291807" indent="0">
              <a:buNone/>
              <a:defRPr sz="144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76" indent="0">
              <a:buNone/>
              <a:defRPr sz="1800" b="1"/>
            </a:lvl2pPr>
            <a:lvl3pPr marL="822952" indent="0">
              <a:buNone/>
              <a:defRPr sz="1620" b="1"/>
            </a:lvl3pPr>
            <a:lvl4pPr marL="1234428" indent="0">
              <a:buNone/>
              <a:defRPr sz="1440" b="1"/>
            </a:lvl4pPr>
            <a:lvl5pPr marL="1645904" indent="0">
              <a:buNone/>
              <a:defRPr sz="1440" b="1"/>
            </a:lvl5pPr>
            <a:lvl6pPr marL="2057380" indent="0">
              <a:buNone/>
              <a:defRPr sz="1440" b="1"/>
            </a:lvl6pPr>
            <a:lvl7pPr marL="2468856" indent="0">
              <a:buNone/>
              <a:defRPr sz="1440" b="1"/>
            </a:lvl7pPr>
            <a:lvl8pPr marL="2880331" indent="0">
              <a:buNone/>
              <a:defRPr sz="1440" b="1"/>
            </a:lvl8pPr>
            <a:lvl9pPr marL="3291807" indent="0">
              <a:buNone/>
              <a:defRPr sz="144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DB7A-E91C-4D04-B464-E4FF23FCDFD6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E360-B895-4426-80BA-7D3B42314534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C122-7B32-4BE2-95C4-1088BC55D9B6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76" indent="0">
              <a:buNone/>
              <a:defRPr sz="1080"/>
            </a:lvl2pPr>
            <a:lvl3pPr marL="822952" indent="0">
              <a:buNone/>
              <a:defRPr sz="900"/>
            </a:lvl3pPr>
            <a:lvl4pPr marL="1234428" indent="0">
              <a:buNone/>
              <a:defRPr sz="810"/>
            </a:lvl4pPr>
            <a:lvl5pPr marL="1645904" indent="0">
              <a:buNone/>
              <a:defRPr sz="810"/>
            </a:lvl5pPr>
            <a:lvl6pPr marL="2057380" indent="0">
              <a:buNone/>
              <a:defRPr sz="810"/>
            </a:lvl6pPr>
            <a:lvl7pPr marL="2468856" indent="0">
              <a:buNone/>
              <a:defRPr sz="810"/>
            </a:lvl7pPr>
            <a:lvl8pPr marL="2880331" indent="0">
              <a:buNone/>
              <a:defRPr sz="810"/>
            </a:lvl8pPr>
            <a:lvl9pPr marL="3291807" indent="0">
              <a:buNone/>
              <a:defRPr sz="81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AF6F-97BE-4F67-8E86-1C7AAB27DA57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76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6" indent="0">
              <a:buNone/>
              <a:defRPr sz="1800"/>
            </a:lvl7pPr>
            <a:lvl8pPr marL="2880331" indent="0">
              <a:buNone/>
              <a:defRPr sz="1800"/>
            </a:lvl8pPr>
            <a:lvl9pPr marL="3291807" indent="0">
              <a:buNone/>
              <a:defRPr sz="18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76" indent="0">
              <a:buNone/>
              <a:defRPr sz="1080"/>
            </a:lvl2pPr>
            <a:lvl3pPr marL="822952" indent="0">
              <a:buNone/>
              <a:defRPr sz="900"/>
            </a:lvl3pPr>
            <a:lvl4pPr marL="1234428" indent="0">
              <a:buNone/>
              <a:defRPr sz="810"/>
            </a:lvl4pPr>
            <a:lvl5pPr marL="1645904" indent="0">
              <a:buNone/>
              <a:defRPr sz="810"/>
            </a:lvl5pPr>
            <a:lvl6pPr marL="2057380" indent="0">
              <a:buNone/>
              <a:defRPr sz="810"/>
            </a:lvl6pPr>
            <a:lvl7pPr marL="2468856" indent="0">
              <a:buNone/>
              <a:defRPr sz="810"/>
            </a:lvl7pPr>
            <a:lvl8pPr marL="2880331" indent="0">
              <a:buNone/>
              <a:defRPr sz="810"/>
            </a:lvl8pPr>
            <a:lvl9pPr marL="3291807" indent="0">
              <a:buNone/>
              <a:defRPr sz="81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5E2B-101D-49F3-9C59-6A637DD4BA67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843561"/>
            <a:ext cx="8229600" cy="3751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 b="1">
                <a:solidFill>
                  <a:schemeClr val="tx1">
                    <a:tint val="75000"/>
                  </a:schemeClr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</a:lstStyle>
          <a:p>
            <a:fld id="{0D6A2C49-CE03-4B97-926B-E4DC65807638}" type="datetime1">
              <a:rPr lang="zh-TW" altLang="en-US" smtClean="0"/>
              <a:pPr/>
              <a:t>2022/10/11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 b="1">
                <a:solidFill>
                  <a:schemeClr val="tx1">
                    <a:tint val="75000"/>
                  </a:schemeClr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 b="1">
                <a:solidFill>
                  <a:schemeClr val="tx1">
                    <a:tint val="75000"/>
                  </a:schemeClr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</a:lstStyle>
          <a:p>
            <a:fld id="{63D7DD6E-D711-4EF1-BDB1-E71F1DDA476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0" y="627630"/>
            <a:ext cx="9144000" cy="161925"/>
            <a:chOff x="0" y="709"/>
            <a:chExt cx="5760" cy="136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608" y="709"/>
              <a:ext cx="952" cy="136"/>
            </a:xfrm>
            <a:prstGeom prst="rect">
              <a:avLst/>
            </a:prstGeom>
            <a:solidFill>
              <a:srgbClr val="0052AC"/>
            </a:solidFill>
            <a:ln w="9525">
              <a:solidFill>
                <a:srgbClr val="0052A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sz="1620" b="1" dirty="0">
                <a:latin typeface="華康中黑體" panose="020B0509000000000000" pitchFamily="49" charset="-120"/>
                <a:ea typeface="華康中黑體" panose="020B0509000000000000" pitchFamily="49" charset="-120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0" y="709"/>
              <a:ext cx="295" cy="136"/>
            </a:xfrm>
            <a:prstGeom prst="rect">
              <a:avLst/>
            </a:prstGeom>
            <a:solidFill>
              <a:srgbClr val="7DDF7D"/>
            </a:solidFill>
            <a:ln w="9525">
              <a:solidFill>
                <a:srgbClr val="7DDF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sz="1620" b="1" dirty="0">
                <a:latin typeface="華康中黑體" panose="020B0509000000000000" pitchFamily="49" charset="-120"/>
                <a:ea typeface="華康中黑體" panose="020B0509000000000000" pitchFamily="49" charset="-120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95" y="709"/>
              <a:ext cx="1769" cy="136"/>
            </a:xfrm>
            <a:prstGeom prst="rect">
              <a:avLst/>
            </a:prstGeom>
            <a:solidFill>
              <a:srgbClr val="3DCF3D"/>
            </a:solidFill>
            <a:ln w="9525">
              <a:solidFill>
                <a:srgbClr val="3DCF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sz="1620" b="1" dirty="0">
                <a:latin typeface="華康中黑體" panose="020B0509000000000000" pitchFamily="49" charset="-120"/>
                <a:ea typeface="華康中黑體" panose="020B0509000000000000" pitchFamily="49" charset="-120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2064" y="709"/>
              <a:ext cx="544" cy="136"/>
            </a:xfrm>
            <a:prstGeom prst="rect">
              <a:avLst/>
            </a:prstGeom>
            <a:solidFill>
              <a:srgbClr val="00A400"/>
            </a:solidFill>
            <a:ln w="9525">
              <a:solidFill>
                <a:srgbClr val="00A4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sz="1620" b="1" dirty="0">
                <a:latin typeface="華康中黑體" panose="020B0509000000000000" pitchFamily="49" charset="-120"/>
                <a:ea typeface="華康中黑體" panose="020B0509000000000000" pitchFamily="49" charset="-120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3560" y="709"/>
              <a:ext cx="2200" cy="13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sz="1620" b="1" dirty="0">
                <a:latin typeface="華康中黑體" panose="020B0509000000000000" pitchFamily="49" charset="-120"/>
                <a:ea typeface="華康中黑體" panose="020B0509000000000000" pitchFamily="49" charset="-12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822952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華康中黑體" panose="020B0509000000000000" pitchFamily="49" charset="-120"/>
          <a:ea typeface="華康中黑體" panose="020B0509000000000000" pitchFamily="49" charset="-120"/>
          <a:cs typeface="+mj-cs"/>
        </a:defRPr>
      </a:lvl1pPr>
    </p:titleStyle>
    <p:bodyStyle>
      <a:lvl1pPr marL="308606" indent="-308606" algn="l" defTabSz="822952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sz="2880" b="1" kern="1200">
          <a:solidFill>
            <a:schemeClr val="tx1"/>
          </a:solidFill>
          <a:latin typeface="華康中黑體" panose="020B0509000000000000" pitchFamily="49" charset="-120"/>
          <a:ea typeface="華康中黑體" panose="020B0509000000000000" pitchFamily="49" charset="-120"/>
          <a:cs typeface="+mn-cs"/>
        </a:defRPr>
      </a:lvl1pPr>
      <a:lvl2pPr marL="668649" indent="-257172" algn="l" defTabSz="822952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–"/>
        <a:defRPr sz="2520" b="1" kern="1200">
          <a:solidFill>
            <a:schemeClr val="tx1"/>
          </a:solidFill>
          <a:latin typeface="華康中黑體" panose="020B0509000000000000" pitchFamily="49" charset="-120"/>
          <a:ea typeface="華康中黑體" panose="020B0509000000000000" pitchFamily="49" charset="-120"/>
          <a:cs typeface="+mn-cs"/>
        </a:defRPr>
      </a:lvl2pPr>
      <a:lvl3pPr marL="1028689" indent="-205737" algn="l" defTabSz="822952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sz="2160" b="1" kern="1200">
          <a:solidFill>
            <a:schemeClr val="tx1"/>
          </a:solidFill>
          <a:latin typeface="華康中黑體" panose="020B0509000000000000" pitchFamily="49" charset="-120"/>
          <a:ea typeface="華康中黑體" panose="020B0509000000000000" pitchFamily="49" charset="-120"/>
          <a:cs typeface="+mn-cs"/>
        </a:defRPr>
      </a:lvl3pPr>
      <a:lvl4pPr marL="1440166" indent="-205737" algn="l" defTabSz="822952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–"/>
        <a:defRPr sz="2160" b="1" kern="1200">
          <a:solidFill>
            <a:schemeClr val="tx1"/>
          </a:solidFill>
          <a:latin typeface="華康中黑體" panose="020B0509000000000000" pitchFamily="49" charset="-120"/>
          <a:ea typeface="華康中黑體" panose="020B0509000000000000" pitchFamily="49" charset="-120"/>
          <a:cs typeface="+mn-cs"/>
        </a:defRPr>
      </a:lvl4pPr>
      <a:lvl5pPr marL="1851641" indent="-205737" algn="l" defTabSz="822952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»"/>
        <a:defRPr sz="2160" b="1" kern="1200">
          <a:solidFill>
            <a:schemeClr val="tx1"/>
          </a:solidFill>
          <a:latin typeface="華康中黑體" panose="020B0509000000000000" pitchFamily="49" charset="-120"/>
          <a:ea typeface="華康中黑體" panose="020B0509000000000000" pitchFamily="49" charset="-120"/>
          <a:cs typeface="+mn-cs"/>
        </a:defRPr>
      </a:lvl5pPr>
      <a:lvl6pPr marL="2263118" indent="-205737" algn="l" defTabSz="82295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593" indent="-205737" algn="l" defTabSz="82295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069" indent="-205737" algn="l" defTabSz="82295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45" indent="-205737" algn="l" defTabSz="82295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2295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6" algn="l" defTabSz="82295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52" algn="l" defTabSz="82295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28" algn="l" defTabSz="82295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04" algn="l" defTabSz="82295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80" algn="l" defTabSz="82295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56" algn="l" defTabSz="82295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31" algn="l" defTabSz="82295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07" algn="l" defTabSz="822952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brtaiwan.com/article_content_AR0003985.html" TargetMode="External"/><Relationship Id="rId3" Type="http://schemas.openxmlformats.org/officeDocument/2006/relationships/diagramLayout" Target="../diagrams/layout9.xml"/><Relationship Id="rId7" Type="http://schemas.openxmlformats.org/officeDocument/2006/relationships/image" Target="../media/image4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recordedfuture.com/rf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7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3" Type="http://schemas.openxmlformats.org/officeDocument/2006/relationships/image" Target="../media/image22.jpeg"/><Relationship Id="rId7" Type="http://schemas.openxmlformats.org/officeDocument/2006/relationships/diagramLayout" Target="../diagrams/layout1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7.xml"/><Relationship Id="rId5" Type="http://schemas.openxmlformats.org/officeDocument/2006/relationships/image" Target="../media/image24.png"/><Relationship Id="rId10" Type="http://schemas.microsoft.com/office/2007/relationships/diagramDrawing" Target="../diagrams/drawing17.xml"/><Relationship Id="rId4" Type="http://schemas.openxmlformats.org/officeDocument/2006/relationships/image" Target="../media/image23.png"/><Relationship Id="rId9" Type="http://schemas.openxmlformats.org/officeDocument/2006/relationships/diagramColors" Target="../diagrams/colors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&#36889;&#37096;&#30701;&#29255;&#30456;&#30070;&#20540;&#24471;&#30465;&#24605;.flv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TG06MKAHj70&amp;feature=youtu.be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hyperlink" Target="https://www.youtube.com/watch?v=JQ_QOI3HIvQ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mbalib.com/zh-tw/%E7%BB%84%E7%BB%87%E5%AD%A6%E4%B9%A0" TargetMode="External"/><Relationship Id="rId2" Type="http://schemas.openxmlformats.org/officeDocument/2006/relationships/hyperlink" Target="https://wiki.mbalib.com/zh-tw/%E4%BC%81%E4%B8%9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iki.mbalib.com/zh-tw/%E5%88%9B%E6%96%B0%E8%83%BD%E5%8A%9B" TargetMode="External"/><Relationship Id="rId5" Type="http://schemas.openxmlformats.org/officeDocument/2006/relationships/hyperlink" Target="https://wiki.mbalib.com/zh-tw/%E7%9F%A5%E8%AF%86%E8%B5%84%E6%9C%AC" TargetMode="External"/><Relationship Id="rId4" Type="http://schemas.openxmlformats.org/officeDocument/2006/relationships/hyperlink" Target="https://wiki.mbalib.com/zh-tw/%E7%9F%A5%E8%AF%86%E8%B5%84%E6%BA%90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A1hWLwWOL8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v=nV2nkmKhzhc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LjXrQ8rCr4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0QKTTcPG00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27888;&#22283;&#21448;&#19968;&#20491;&#36870;&#22825;&#24291;&#21578;&#12298;&#21162;&#21147;&#19968;&#40670;&#40670;&#12299;&#24863;&#21205;&#20102;&#20840;&#29699;20&#20740;&#20154;&#65281;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2015&#20154;&#39006;&#26410;&#20358;&#21487;&#33021;&#30340;&#29983;&#27963;&#26041;&#24335;%20-%20YouTube.fl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1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619672" y="771550"/>
            <a:ext cx="5904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</a:rPr>
              <a:t>未來已來</a:t>
            </a:r>
            <a:endParaRPr lang="en-US" altLang="zh-TW" sz="4000" dirty="0" smtClean="0">
              <a:solidFill>
                <a:schemeClr val="bg1"/>
              </a:solidFill>
            </a:endParaRPr>
          </a:p>
          <a:p>
            <a:r>
              <a:rPr lang="zh-TW" altLang="en-US" sz="4000" dirty="0">
                <a:solidFill>
                  <a:schemeClr val="bg1"/>
                </a:solidFill>
              </a:rPr>
              <a:t> </a:t>
            </a:r>
            <a:r>
              <a:rPr lang="zh-TW" altLang="en-US" sz="4000" dirty="0" smtClean="0">
                <a:solidFill>
                  <a:schemeClr val="bg1"/>
                </a:solidFill>
              </a:rPr>
              <a:t>                </a:t>
            </a:r>
            <a:endParaRPr lang="en-US" altLang="zh-TW" sz="4000" dirty="0" smtClean="0">
              <a:solidFill>
                <a:schemeClr val="bg1"/>
              </a:solidFill>
            </a:endParaRPr>
          </a:p>
          <a:p>
            <a:r>
              <a:rPr lang="zh-TW" altLang="en-US" sz="4000" dirty="0">
                <a:solidFill>
                  <a:schemeClr val="bg1"/>
                </a:solidFill>
              </a:rPr>
              <a:t> </a:t>
            </a:r>
            <a:r>
              <a:rPr lang="zh-TW" altLang="en-US" sz="4000" dirty="0" smtClean="0">
                <a:solidFill>
                  <a:schemeClr val="bg1"/>
                </a:solidFill>
              </a:rPr>
              <a:t>                  你來不來！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11760" y="321982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>
                <a:solidFill>
                  <a:srgbClr val="FFFFFF"/>
                </a:solidFill>
                <a:latin typeface="+mn-ea"/>
              </a:rPr>
              <a:t>薛 東 埠</a:t>
            </a:r>
            <a:endParaRPr lang="en-US" altLang="zh-TW" sz="2400" dirty="0">
              <a:solidFill>
                <a:srgbClr val="FFFFFF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TW" altLang="en-US" dirty="0">
                <a:solidFill>
                  <a:srgbClr val="FFFFFF"/>
                </a:solidFill>
                <a:latin typeface="+mn-ea"/>
              </a:rPr>
              <a:t>國立白河商工校長</a:t>
            </a:r>
            <a:endParaRPr lang="en-US" altLang="zh-TW" dirty="0">
              <a:solidFill>
                <a:srgbClr val="FFFFFF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TW" altLang="en-US" dirty="0">
                <a:solidFill>
                  <a:srgbClr val="FFFFFF"/>
                </a:solidFill>
                <a:latin typeface="+mn-ea"/>
              </a:rPr>
              <a:t>雲林科大技職教育博士</a:t>
            </a:r>
          </a:p>
        </p:txBody>
      </p:sp>
    </p:spTree>
    <p:extLst>
      <p:ext uri="{BB962C8B-B14F-4D97-AF65-F5344CB8AC3E}">
        <p14:creationId xmlns:p14="http://schemas.microsoft.com/office/powerpoint/2010/main" val="37960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381183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4000" b="1" dirty="0">
                <a:latin typeface="+mn-ea"/>
              </a:rPr>
              <a:t>評論</a:t>
            </a:r>
            <a:endParaRPr lang="en-US" altLang="zh-TW" sz="4000" b="1" dirty="0">
              <a:latin typeface="+mn-ea"/>
            </a:endParaRPr>
          </a:p>
        </p:txBody>
      </p:sp>
      <p:graphicFrame>
        <p:nvGraphicFramePr>
          <p:cNvPr id="13" name="資料庫圖表 12">
            <a:extLst>
              <a:ext uri="{FF2B5EF4-FFF2-40B4-BE49-F238E27FC236}">
                <a16:creationId xmlns:a16="http://schemas.microsoft.com/office/drawing/2014/main" id="{F67D68ED-A008-4339-A5BB-7AB09E3499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613104"/>
              </p:ext>
            </p:extLst>
          </p:nvPr>
        </p:nvGraphicFramePr>
        <p:xfrm>
          <a:off x="467544" y="789552"/>
          <a:ext cx="8424936" cy="42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76631875-412D-4F60-A29B-714E0597D7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2" y="0"/>
            <a:ext cx="1756501" cy="7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2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381183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4000" b="1" dirty="0">
                <a:latin typeface="+mn-ea"/>
              </a:rPr>
              <a:t>評論</a:t>
            </a:r>
            <a:endParaRPr lang="en-US" altLang="zh-TW" sz="4000" b="1" dirty="0">
              <a:latin typeface="+mn-ea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6D7F1EBD-89A8-448D-B576-00A85A009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8417117"/>
              </p:ext>
            </p:extLst>
          </p:nvPr>
        </p:nvGraphicFramePr>
        <p:xfrm>
          <a:off x="467544" y="843558"/>
          <a:ext cx="8424936" cy="4158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8A909FED-DBCF-4426-99C4-9E8F08D6B3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2" y="0"/>
            <a:ext cx="1756501" cy="7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381183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4000" b="1" dirty="0">
                <a:latin typeface="+mn-ea"/>
              </a:rPr>
              <a:t>評論</a:t>
            </a:r>
            <a:endParaRPr lang="en-US" altLang="zh-TW" sz="4000" b="1" dirty="0">
              <a:latin typeface="+mn-ea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6D7F1EBD-89A8-448D-B576-00A85A009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0226200"/>
              </p:ext>
            </p:extLst>
          </p:nvPr>
        </p:nvGraphicFramePr>
        <p:xfrm>
          <a:off x="309374" y="789552"/>
          <a:ext cx="8583106" cy="4158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90EDE787-2B3C-4E37-8A0A-386CB80BE1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2" y="0"/>
            <a:ext cx="1756501" cy="7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1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381183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4000" b="1" dirty="0">
                <a:latin typeface="+mn-ea"/>
              </a:rPr>
              <a:t>評論</a:t>
            </a:r>
            <a:endParaRPr lang="en-US" altLang="zh-TW" sz="4000" b="1" dirty="0">
              <a:latin typeface="+mn-ea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6D7F1EBD-89A8-448D-B576-00A85A009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521657"/>
              </p:ext>
            </p:extLst>
          </p:nvPr>
        </p:nvGraphicFramePr>
        <p:xfrm>
          <a:off x="467544" y="843558"/>
          <a:ext cx="8280920" cy="3078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8AF81DD1-B44D-4783-A4E8-B3112D75A5F6}"/>
              </a:ext>
            </a:extLst>
          </p:cNvPr>
          <p:cNvSpPr/>
          <p:nvPr/>
        </p:nvSpPr>
        <p:spPr>
          <a:xfrm>
            <a:off x="683568" y="3795886"/>
            <a:ext cx="8158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不是所有的平台都同樣重視全部三個基石。</a:t>
            </a:r>
            <a:endParaRPr lang="en-US" altLang="zh-TW" b="1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亞馬遜的</a:t>
            </a:r>
            <a:r>
              <a:rPr lang="en-US" altLang="zh-TW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Web Services</a:t>
            </a:r>
            <a:r>
              <a:rPr lang="zh-TW" altLang="en-US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著重的是打造「工具箱」。</a:t>
            </a:r>
            <a:endParaRPr lang="en-US" altLang="zh-TW" b="1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eBay</a:t>
            </a:r>
            <a:r>
              <a:rPr lang="zh-TW" altLang="en-US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b="1" dirty="0" err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AirBnB</a:t>
            </a:r>
            <a:r>
              <a:rPr lang="zh-TW" altLang="en-US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比較重視「磁鐵」和「媒合者」的角色。臉書（</a:t>
            </a:r>
            <a:r>
              <a:rPr lang="en-US" altLang="zh-TW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Facebook</a:t>
            </a:r>
            <a:r>
              <a:rPr lang="zh-TW" altLang="en-US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）強調「工具箱」和「磁鐵」，並且積極培養「媒合」能力。</a:t>
            </a:r>
            <a:endParaRPr lang="zh-TW" altLang="en-US" b="1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20B0934-7EAB-4EA6-B461-83D295E52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2" y="0"/>
            <a:ext cx="1756501" cy="7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9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381183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4000" b="1" dirty="0">
                <a:latin typeface="+mn-ea"/>
              </a:rPr>
              <a:t>評論</a:t>
            </a:r>
            <a:endParaRPr lang="en-US" altLang="zh-TW" sz="4000" b="1" dirty="0">
              <a:latin typeface="+mn-ea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6D7F1EBD-89A8-448D-B576-00A85A009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0930055"/>
              </p:ext>
            </p:extLst>
          </p:nvPr>
        </p:nvGraphicFramePr>
        <p:xfrm>
          <a:off x="467544" y="951570"/>
          <a:ext cx="8280920" cy="405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E20B0934-7EAB-4EA6-B461-83D295E52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2" y="0"/>
            <a:ext cx="1756501" cy="7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7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381183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4000" b="1" dirty="0">
                <a:latin typeface="+mn-ea"/>
              </a:rPr>
              <a:t>省思</a:t>
            </a:r>
            <a:endParaRPr lang="en-US" altLang="zh-TW" sz="4000" b="1" dirty="0">
              <a:latin typeface="+mn-ea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6D7F1EBD-89A8-448D-B576-00A85A009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459662"/>
              </p:ext>
            </p:extLst>
          </p:nvPr>
        </p:nvGraphicFramePr>
        <p:xfrm>
          <a:off x="467544" y="735546"/>
          <a:ext cx="8280920" cy="3996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BE6FFE28-2268-46EA-A2AA-1728B9858F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2" y="0"/>
            <a:ext cx="1756501" cy="78955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3464E2E-A3FD-4DC0-9781-BF59AF302B29}"/>
              </a:ext>
            </a:extLst>
          </p:cNvPr>
          <p:cNvSpPr/>
          <p:nvPr/>
        </p:nvSpPr>
        <p:spPr>
          <a:xfrm>
            <a:off x="827584" y="4761037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資料網址</a:t>
            </a:r>
            <a:r>
              <a:rPr lang="en-US" altLang="zh-TW" dirty="0"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en-GB" altLang="zh-TW" dirty="0"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https://www.hbrtaiwan.com/article_content_AR0003985.html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47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4259" y="363539"/>
            <a:ext cx="6696744" cy="348384"/>
          </a:xfrm>
        </p:spPr>
        <p:txBody>
          <a:bodyPr>
            <a:noAutofit/>
          </a:bodyPr>
          <a:lstStyle/>
          <a:p>
            <a:pPr algn="l"/>
            <a:r>
              <a:rPr lang="zh-TW" altLang="en-US" sz="3200" dirty="0" smtClean="0">
                <a:solidFill>
                  <a:srgbClr val="FF0000"/>
                </a:solidFill>
              </a:rPr>
              <a:t> 未來</a:t>
            </a:r>
            <a:r>
              <a:rPr lang="zh-TW" altLang="en-US" sz="3200" dirty="0">
                <a:solidFill>
                  <a:srgbClr val="FF0000"/>
                </a:solidFill>
              </a:rPr>
              <a:t>地圖的</a:t>
            </a:r>
            <a:r>
              <a:rPr lang="zh-TW" altLang="en-US" sz="3200" dirty="0" smtClean="0">
                <a:solidFill>
                  <a:srgbClr val="FF0000"/>
                </a:solidFill>
              </a:rPr>
              <a:t>啟示</a:t>
            </a:r>
            <a:br>
              <a:rPr lang="zh-TW" altLang="en-US" sz="3200" dirty="0" smtClean="0">
                <a:solidFill>
                  <a:srgbClr val="FF0000"/>
                </a:solidFill>
              </a:rPr>
            </a:br>
            <a:endParaRPr lang="zh-TW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內容版面配置區 3" descr="https://i1.kknews.cc/SIG=3ddvj25/ctp-vzntr/r4r0oso2n19341678n4997p6r764onpo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7694"/>
            <a:ext cx="5616624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899592" y="897565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整合平台</a:t>
            </a:r>
            <a:r>
              <a:rPr lang="zh-TW" altLang="zh-TW" sz="2800" b="1" dirty="0" smtClean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</a:t>
            </a:r>
            <a:r>
              <a:rPr lang="zh-TW" altLang="en-US" sz="2800" b="1" dirty="0" smtClean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zh-TW" sz="2800" b="1" dirty="0" smtClean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降低</a:t>
            </a:r>
            <a:r>
              <a:rPr lang="zh-TW" altLang="zh-TW" sz="2800" b="1" dirty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閒置資源，將效益最大化，引領「共享經濟」潮流。</a:t>
            </a:r>
            <a:endParaRPr lang="zh-TW" altLang="en-US" sz="2800" b="1" dirty="0">
              <a:solidFill>
                <a:srgbClr val="CC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51920" y="14511"/>
            <a:ext cx="2969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關鍵 </a:t>
            </a:r>
            <a:r>
              <a:rPr lang="en-US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TW" altLang="en-US" sz="2800" b="1" dirty="0">
                <a:solidFill>
                  <a:srgbClr val="99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lang="zh-TW" altLang="en-US" sz="2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借用資源</a:t>
            </a:r>
            <a:endParaRPr lang="en-US" altLang="zh-TW" sz="28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99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699542"/>
            <a:ext cx="8229600" cy="3751064"/>
          </a:xfrm>
        </p:spPr>
        <p:txBody>
          <a:bodyPr>
            <a:noAutofit/>
          </a:bodyPr>
          <a:lstStyle/>
          <a:p>
            <a:r>
              <a:rPr lang="zh-TW" altLang="en-US" sz="2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未來地圖的第二項關鍵在於：</a:t>
            </a:r>
            <a:r>
              <a:rPr lang="zh-TW" altLang="en-US" sz="2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TW" altLang="en-US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借用資源</a:t>
            </a:r>
            <a:r>
              <a:rPr lang="zh-TW" altLang="en-US" sz="2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endParaRPr lang="en-US" altLang="zh-TW" sz="22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所謂借用資源即</a:t>
            </a:r>
            <a:r>
              <a:rPr lang="zh-TW" altLang="en-US" sz="2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</a:t>
            </a:r>
            <a:r>
              <a:rPr lang="zh-TW" altLang="en-US" sz="2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：強調</a:t>
            </a:r>
            <a:r>
              <a:rPr lang="zh-TW" altLang="en-US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運營過程流的</a:t>
            </a:r>
            <a:r>
              <a:rPr lang="zh-TW" altLang="en-US" sz="2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改變。</a:t>
            </a:r>
            <a:endParaRPr lang="en-US" altLang="zh-TW" sz="22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書中多處</a:t>
            </a:r>
            <a:r>
              <a:rPr lang="zh-TW" altLang="en-US" sz="2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舉例</a:t>
            </a:r>
            <a:r>
              <a:rPr lang="en-US" altLang="zh-TW" sz="2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Uber</a:t>
            </a:r>
            <a:r>
              <a:rPr lang="zh-TW" altLang="en-US" sz="2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與</a:t>
            </a:r>
            <a:r>
              <a:rPr lang="en-US" altLang="zh-TW" sz="2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Spotify</a:t>
            </a:r>
            <a:r>
              <a:rPr lang="zh-TW" altLang="en-US" sz="2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2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2200" dirty="0">
                <a:solidFill>
                  <a:srgbClr val="66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Uber</a:t>
            </a:r>
            <a:r>
              <a:rPr lang="zh-TW" altLang="en-US" sz="2200" dirty="0" smtClean="0">
                <a:solidFill>
                  <a:srgbClr val="66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</a:t>
            </a:r>
            <a:r>
              <a:rPr lang="zh-TW" altLang="en-US" sz="2200" dirty="0">
                <a:solidFill>
                  <a:srgbClr val="66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平台網羅司機，媒合工作機會並從中</a:t>
            </a:r>
            <a:r>
              <a:rPr lang="zh-TW" altLang="en-US" sz="2200" dirty="0" smtClean="0">
                <a:solidFill>
                  <a:srgbClr val="66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獲利。即</a:t>
            </a:r>
            <a:r>
              <a:rPr lang="zh-TW" altLang="en-US" sz="2200" dirty="0">
                <a:solidFill>
                  <a:srgbClr val="66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是以使用權（使用司機的人力及設備）代替所有權（養一批司機），所以，借用資源還是植基於使用者付費的概念上，司機當然也會和</a:t>
            </a:r>
            <a:r>
              <a:rPr lang="en-US" altLang="zh-TW" sz="2200" dirty="0">
                <a:solidFill>
                  <a:srgbClr val="66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Uber</a:t>
            </a:r>
            <a:r>
              <a:rPr lang="zh-TW" altLang="en-US" sz="2200" dirty="0">
                <a:solidFill>
                  <a:srgbClr val="66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也訂定法律合約關係</a:t>
            </a:r>
            <a:r>
              <a:rPr lang="zh-TW" altLang="en-US" sz="2200" dirty="0" smtClean="0">
                <a:solidFill>
                  <a:srgbClr val="66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200" dirty="0" smtClean="0">
              <a:solidFill>
                <a:srgbClr val="66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2200" dirty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Spotify</a:t>
            </a:r>
            <a:r>
              <a:rPr lang="zh-TW" altLang="zh-TW" sz="2200" dirty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他並沒有創作產出音樂，但卻可以利用音樂創作者的原創，提供給大眾聽音樂的這項</a:t>
            </a:r>
            <a:r>
              <a:rPr lang="zh-TW" altLang="zh-TW" sz="2200" dirty="0" smtClean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服務</a:t>
            </a:r>
            <a:r>
              <a:rPr lang="zh-TW" altLang="en-US" sz="2200" dirty="0" smtClean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200" dirty="0" smtClean="0">
              <a:solidFill>
                <a:srgbClr val="CC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zh-TW" sz="2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奈</a:t>
            </a:r>
            <a:r>
              <a:rPr lang="zh-TW" altLang="zh-TW" sz="2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菲亞馬遜也是</a:t>
            </a:r>
            <a:r>
              <a:rPr lang="zh-TW" altLang="zh-TW" sz="2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一樣</a:t>
            </a:r>
            <a:r>
              <a:rPr lang="zh-TW" altLang="en-US" sz="2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lang="en-US" altLang="zh-TW" sz="2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grab</a:t>
            </a:r>
            <a:r>
              <a:rPr lang="zh-TW" altLang="zh-TW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的商業模式</a:t>
            </a:r>
            <a:r>
              <a:rPr lang="zh-TW" altLang="en-US" sz="2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87474"/>
            <a:ext cx="3096344" cy="4860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lvl="0" algn="ctr"/>
            <a:r>
              <a:rPr lang="zh-TW" altLang="en-US" sz="3200" b="1" dirty="0" smtClean="0">
                <a:latin typeface="+mn-ea"/>
              </a:rPr>
              <a:t>摘   要</a:t>
            </a:r>
            <a:endParaRPr lang="en-US" altLang="zh-TW" sz="3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15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41480"/>
            <a:ext cx="8229600" cy="618414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特     徵</a:t>
            </a:r>
            <a:endParaRPr lang="zh-TW" altLang="en-US" sz="32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951571"/>
            <a:ext cx="8229600" cy="37510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他們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都是以使用權代替了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所有權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70000"/>
              </a:lnSpc>
            </a:pPr>
            <a:r>
              <a:rPr lang="zh-TW" altLang="en-US" sz="24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即是以使用權（使用司機的人力及設備）代替所有權（養一批司機</a:t>
            </a:r>
            <a:r>
              <a:rPr lang="zh-TW" altLang="en-US" sz="240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）。</a:t>
            </a:r>
            <a:endParaRPr lang="en-US" altLang="zh-TW" sz="240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70000"/>
              </a:lnSpc>
            </a:pPr>
            <a:r>
              <a:rPr lang="zh-TW" altLang="en-US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借用</a:t>
            </a:r>
            <a:r>
              <a:rPr lang="zh-TW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資源還是植基於使用者付費的概念上，司機當然也會和</a:t>
            </a:r>
            <a:r>
              <a:rPr lang="en-US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Uber</a:t>
            </a:r>
            <a:r>
              <a:rPr lang="zh-TW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也訂定法律合約關係。</a:t>
            </a:r>
            <a:endParaRPr lang="en-US" altLang="zh-TW"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70000"/>
              </a:lnSpc>
            </a:pP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</a:t>
            </a:r>
            <a:r>
              <a:rPr lang="zh-TW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需要擁有的士司機和車輛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，利用司機</a:t>
            </a:r>
            <a:r>
              <a:rPr lang="zh-TW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們的資源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車</a:t>
            </a:r>
            <a:r>
              <a:rPr lang="zh-TW" altLang="en-US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及人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，自己</a:t>
            </a:r>
            <a:r>
              <a:rPr lang="zh-TW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汽車</a:t>
            </a:r>
            <a:r>
              <a:rPr lang="zh-TW" altLang="en-US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經常</a:t>
            </a:r>
            <a:r>
              <a:rPr lang="zh-TW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閒置的資源來賺取額外收入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，不</a:t>
            </a:r>
            <a:r>
              <a:rPr lang="zh-TW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載客時則供自己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使用</a:t>
            </a:r>
            <a:r>
              <a:rPr lang="zh-TW" altLang="en-US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4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70000"/>
              </a:lnSpc>
            </a:pP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對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Uber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來說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節省成本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支出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TW" altLang="en-US" dirty="0"/>
          </a:p>
        </p:txBody>
      </p:sp>
      <p:sp>
        <p:nvSpPr>
          <p:cNvPr id="4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 txBox="1">
            <a:spLocks/>
          </p:cNvSpPr>
          <p:nvPr/>
        </p:nvSpPr>
        <p:spPr>
          <a:xfrm>
            <a:off x="1081702" y="195486"/>
            <a:ext cx="1512168" cy="4320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990099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摘要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1401965" y="3455460"/>
            <a:ext cx="489204" cy="181737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18414"/>
          </a:xfrm>
        </p:spPr>
        <p:txBody>
          <a:bodyPr>
            <a:normAutofit fontScale="90000"/>
          </a:bodyPr>
          <a:lstStyle/>
          <a:p>
            <a:r>
              <a:rPr lang="zh-TW" altLang="en-US" sz="3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省   思</a:t>
            </a:r>
            <a:endParaRPr lang="zh-TW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789553"/>
            <a:ext cx="8229600" cy="391308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zh-TW" altLang="zh-TW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</a:t>
            </a:r>
            <a:r>
              <a:rPr lang="en-US" altLang="zh-TW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Uber</a:t>
            </a:r>
            <a:r>
              <a:rPr lang="zh-TW" altLang="zh-TW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來做舉例</a:t>
            </a:r>
            <a:r>
              <a:rPr lang="zh-TW" altLang="zh-TW" sz="28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endParaRPr lang="en-US" altLang="zh-TW" sz="28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由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幾項重要概念交織出新的商業模式 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zh-TW" sz="2400" dirty="0" smtClean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</a:t>
            </a:r>
            <a:r>
              <a:rPr lang="zh-TW" altLang="zh-TW" sz="2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資料取代材料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「隨需服務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搭乘計程車能隨叫隨到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網絡化市集平台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TW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神奇的用 戶體驗</a:t>
            </a:r>
            <a:r>
              <a:rPr lang="en-US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來自生活的創新</a:t>
            </a:r>
            <a:r>
              <a:rPr lang="en-US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」、</a:t>
            </a:r>
            <a:endParaRPr lang="en-US" altLang="zh-TW" sz="24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zh-TW" sz="2400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TW" altLang="zh-TW" sz="24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由演算法管理</a:t>
            </a:r>
            <a:r>
              <a:rPr lang="en-US" altLang="zh-TW" sz="24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zh-TW" sz="24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透過數學來計算</a:t>
            </a:r>
            <a:r>
              <a:rPr lang="en-US" altLang="zh-TW" sz="24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zh-TW" sz="2400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」、</a:t>
            </a:r>
            <a:endParaRPr lang="en-US" altLang="zh-TW" sz="2400" dirty="0" smtClean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TW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擴能版員工</a:t>
            </a:r>
            <a:r>
              <a:rPr lang="en-US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員工能力</a:t>
            </a:r>
            <a:r>
              <a:rPr lang="zh-TW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的培養</a:t>
            </a:r>
            <a:r>
              <a:rPr lang="en-US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」、</a:t>
            </a:r>
            <a:endParaRPr lang="en-US" altLang="zh-TW" sz="24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隨需提供才能和資源」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zh-TW" sz="2400" dirty="0" smtClean="0">
                <a:solidFill>
                  <a:srgbClr val="9900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TW" altLang="zh-TW" sz="2400" dirty="0">
                <a:solidFill>
                  <a:srgbClr val="9900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用資料取代材料</a:t>
            </a:r>
            <a:r>
              <a:rPr lang="en-US" altLang="zh-TW" sz="2400" dirty="0">
                <a:solidFill>
                  <a:srgbClr val="9900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zh-TW" sz="2400" dirty="0">
                <a:solidFill>
                  <a:srgbClr val="9900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收集各種資料的重要</a:t>
            </a:r>
            <a:r>
              <a:rPr lang="en-US" altLang="zh-TW" sz="2400" dirty="0">
                <a:solidFill>
                  <a:srgbClr val="9900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zh-TW" sz="2400" dirty="0">
                <a:solidFill>
                  <a:srgbClr val="9900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」 。</a:t>
            </a:r>
            <a:endParaRPr lang="zh-TW" altLang="en-US" sz="2400" dirty="0">
              <a:solidFill>
                <a:srgbClr val="9900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79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+mj-ea"/>
                <a:ea typeface="+mj-ea"/>
              </a:rPr>
              <a:t>目  錄</a:t>
            </a:r>
            <a:endParaRPr lang="zh-TW" altLang="en-US" sz="4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95536" y="771550"/>
            <a:ext cx="8229600" cy="37510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3200" dirty="0">
                <a:solidFill>
                  <a:srgbClr val="7030A0"/>
                </a:solidFill>
                <a:latin typeface="+mj-ea"/>
              </a:rPr>
              <a:t>一、緣起</a:t>
            </a:r>
            <a:endParaRPr lang="en-US" altLang="zh-TW" sz="3200" dirty="0">
              <a:solidFill>
                <a:srgbClr val="7030A0"/>
              </a:solidFill>
              <a:latin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200" dirty="0">
                <a:solidFill>
                  <a:srgbClr val="7030A0"/>
                </a:solidFill>
                <a:latin typeface="+mn-ea"/>
              </a:rPr>
              <a:t>二、未來地圖的啟示</a:t>
            </a:r>
            <a:endParaRPr lang="en-US" altLang="zh-TW" sz="3200" dirty="0">
              <a:solidFill>
                <a:srgbClr val="7030A0"/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200" dirty="0">
                <a:solidFill>
                  <a:srgbClr val="7030A0"/>
                </a:solidFill>
                <a:latin typeface="+mn-ea"/>
              </a:rPr>
              <a:t>三、</a:t>
            </a:r>
            <a:r>
              <a:rPr lang="zh-TW" altLang="en-US" sz="3200" dirty="0" smtClean="0">
                <a:solidFill>
                  <a:srgbClr val="7030A0"/>
                </a:solidFill>
                <a:latin typeface="+mn-ea"/>
              </a:rPr>
              <a:t>生命行者的</a:t>
            </a:r>
            <a:r>
              <a:rPr lang="zh-TW" altLang="en-US" sz="3200" dirty="0">
                <a:solidFill>
                  <a:srgbClr val="7030A0"/>
                </a:solidFill>
                <a:latin typeface="+mn-ea"/>
              </a:rPr>
              <a:t>一些修為</a:t>
            </a:r>
            <a:endParaRPr lang="en-US" altLang="zh-TW" sz="3200" dirty="0">
              <a:solidFill>
                <a:srgbClr val="7030A0"/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200" dirty="0">
                <a:solidFill>
                  <a:srgbClr val="7030A0"/>
                </a:solidFill>
                <a:latin typeface="+mn-ea"/>
              </a:rPr>
              <a:t>四</a:t>
            </a:r>
            <a:r>
              <a:rPr lang="zh-TW" altLang="en-US" sz="3200" dirty="0" smtClean="0">
                <a:solidFill>
                  <a:srgbClr val="7030A0"/>
                </a:solidFill>
                <a:latin typeface="+mn-ea"/>
              </a:rPr>
              <a:t>、衷心</a:t>
            </a:r>
            <a:r>
              <a:rPr lang="zh-TW" altLang="en-US" sz="3200" dirty="0">
                <a:solidFill>
                  <a:srgbClr val="7030A0"/>
                </a:solidFill>
                <a:latin typeface="+mn-ea"/>
              </a:rPr>
              <a:t>的叮嚀與祝福</a:t>
            </a:r>
            <a:endParaRPr lang="en-US" altLang="zh-TW" sz="3200" dirty="0">
              <a:solidFill>
                <a:srgbClr val="7030A0"/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200" dirty="0">
                <a:solidFill>
                  <a:srgbClr val="7030A0"/>
                </a:solidFill>
                <a:latin typeface="+mn-ea"/>
              </a:rPr>
              <a:t>五、結語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672347" y="47319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66"/>
                </a:solidFill>
              </a:rPr>
              <a:t>3</a:t>
            </a:r>
            <a:endParaRPr lang="zh-TW" altLang="en-US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事 實 的 發 生</a:t>
            </a:r>
            <a:endParaRPr lang="zh-TW" altLang="en-US"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、從未來思考現在，商業模式的改變。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0" indent="0">
              <a:lnSpc>
                <a:spcPct val="200000"/>
              </a:lnSpc>
              <a:buNone/>
            </a:pP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二、「未來已來，只是分佈不均」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三、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領先</a:t>
            </a:r>
            <a:r>
              <a:rPr lang="zh-TW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者與普通人的真正差異，在於對科技世界的理解不同。</a:t>
            </a:r>
            <a:endParaRPr lang="en-US" altLang="zh-TW" sz="24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zh-TW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不要</a:t>
            </a:r>
            <a:r>
              <a:rPr lang="zh-TW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戰勝了對手，卻輸給了時代</a:t>
            </a:r>
            <a:r>
              <a:rPr lang="zh-TW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！</a:t>
            </a:r>
            <a:endParaRPr lang="en-US" altLang="zh-TW" sz="24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400" dirty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四、平台到資源借用已成為一種生活與經濟的模式。</a:t>
            </a:r>
            <a:r>
              <a:rPr lang="en-US" altLang="zh-TW" sz="2400" dirty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TW" sz="2400" dirty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TW" altLang="en-US" sz="2400" dirty="0">
              <a:solidFill>
                <a:srgbClr val="CC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171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未來的趨勢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TW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</a:t>
            </a:r>
            <a:r>
              <a:rPr lang="zh-TW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工作力</a:t>
            </a:r>
            <a:r>
              <a:rPr lang="en-US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</a:t>
            </a:r>
            <a:r>
              <a:rPr lang="zh-TW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改變</a:t>
            </a:r>
            <a:endParaRPr lang="en-US" altLang="zh-TW" sz="24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TW" altLang="zh-TW" sz="2000" dirty="0" smtClean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從</a:t>
            </a:r>
            <a:r>
              <a:rPr lang="zh-TW" altLang="zh-TW" sz="2000" dirty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被科技取代到與科技協作，具備一流數位素養是未來人才的條件</a:t>
            </a:r>
            <a:r>
              <a:rPr lang="zh-TW" altLang="zh-TW" sz="2000" dirty="0" smtClean="0">
                <a:solidFill>
                  <a:srgbClr val="CC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000" dirty="0">
              <a:solidFill>
                <a:srgbClr val="CC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TW" altLang="zh-TW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從</a:t>
            </a: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學以致用到用以致學，高學力比高學歷更能持續擴展你的技能</a:t>
            </a:r>
            <a:r>
              <a:rPr lang="zh-TW" altLang="zh-TW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TW" altLang="zh-TW" sz="20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從</a:t>
            </a:r>
            <a:r>
              <a:rPr lang="zh-TW" altLang="zh-TW" sz="2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滿足大眾到關懷小眾，從打造一個市場到解決一個人的問題做起</a:t>
            </a:r>
            <a:r>
              <a:rPr lang="zh-TW" altLang="zh-TW" sz="20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endParaRPr lang="en-US" altLang="zh-TW" sz="20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TW" sz="20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0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</a:t>
            </a:r>
            <a:r>
              <a:rPr lang="zh-TW" altLang="zh-TW" sz="2800" dirty="0" smtClean="0">
                <a:solidFill>
                  <a:srgbClr val="CD03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非</a:t>
            </a:r>
            <a:r>
              <a:rPr lang="zh-TW" altLang="zh-TW" sz="2800" dirty="0">
                <a:solidFill>
                  <a:srgbClr val="CD03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典型創業讓工作重新變酷；我們還有許多重要的事要做，不怕沒工作。</a:t>
            </a:r>
            <a:endParaRPr lang="zh-TW" altLang="en-US" sz="2800" dirty="0">
              <a:solidFill>
                <a:srgbClr val="CD038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020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思考與批判</a:t>
            </a:r>
            <a:endParaRPr lang="zh-TW" altLang="en-US"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zh-TW" sz="3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新商業力</a:t>
            </a:r>
            <a:r>
              <a:rPr lang="en-US" altLang="zh-TW" sz="3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zh-TW" sz="3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大亮</a:t>
            </a:r>
            <a:r>
              <a:rPr lang="zh-TW" altLang="zh-TW" sz="3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  <a:r>
              <a:rPr lang="en-US" altLang="zh-TW" dirty="0">
                <a:solidFill>
                  <a:srgbClr val="FF0000"/>
                </a:solidFill>
              </a:rPr>
              <a:t/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協同合作</a:t>
            </a:r>
            <a:r>
              <a:rPr lang="zh-TW" altLang="en-US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取代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對立</a:t>
            </a:r>
            <a:r>
              <a:rPr lang="zh-TW" altLang="en-US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競爭</a:t>
            </a:r>
            <a:r>
              <a:rPr lang="en-US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〈</a:t>
            </a:r>
            <a:r>
              <a:rPr lang="zh-TW" altLang="en-US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另類藍海</a:t>
            </a:r>
            <a:r>
              <a:rPr lang="en-US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〉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lang="en-US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誰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最快找出全新的技術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應用</a:t>
            </a:r>
            <a:r>
              <a:rPr lang="en-US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〈</a:t>
            </a:r>
            <a:r>
              <a:rPr lang="zh-TW" altLang="en-US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應用代替研發</a:t>
            </a:r>
            <a:r>
              <a:rPr lang="en-US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〉 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利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眾比利己更具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優勢</a:t>
            </a:r>
            <a:r>
              <a:rPr lang="en-US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〈</a:t>
            </a:r>
            <a:r>
              <a:rPr lang="zh-TW" altLang="en-US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擴大疆域概念</a:t>
            </a:r>
            <a:r>
              <a:rPr lang="en-US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〉 </a:t>
            </a:r>
            <a:endParaRPr lang="en-US" altLang="zh-TW" dirty="0">
              <a:latin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  此</a:t>
            </a:r>
            <a:endParaRPr lang="en-US" altLang="zh-TW" sz="24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Lyft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打造對司機與乘客更友善的服務，迎頭趕上</a:t>
            </a: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Uber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亞馬遜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要營造用戶、員工、業主共榮的商業生態才能在市場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稱霸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微軟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從專有軟體走向開放互利而浴火重生。</a:t>
            </a:r>
            <a:endParaRPr lang="zh-TW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1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87474"/>
            <a:ext cx="8229600" cy="618414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思考與批判</a:t>
            </a:r>
            <a:endParaRPr lang="zh-TW" altLang="en-US" sz="3200" dirty="0">
              <a:solidFill>
                <a:srgbClr val="00B05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消費者本身也 參與了企業本身發展，比起利潤，更重要的是以人為本的經營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模式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You tube</a:t>
            </a:r>
            <a:r>
              <a:rPr lang="zh-TW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靠免費提供 影片上傳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觀看</a:t>
            </a:r>
            <a:r>
              <a:rPr lang="zh-TW" altLang="en-US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又</a:t>
            </a:r>
            <a:r>
              <a:rPr lang="zh-TW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創造更多靠</a:t>
            </a:r>
            <a:r>
              <a:rPr lang="en-US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you tube</a:t>
            </a:r>
            <a:r>
              <a:rPr lang="zh-TW" altLang="zh-TW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獲利的</a:t>
            </a:r>
            <a:r>
              <a:rPr lang="zh-TW" altLang="zh-TW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作者</a:t>
            </a:r>
            <a:r>
              <a:rPr lang="zh-TW" altLang="en-US" sz="24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4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Air </a:t>
            </a:r>
            <a:r>
              <a:rPr lang="en-US" altLang="zh-TW" sz="2400" dirty="0" err="1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bnb</a:t>
            </a:r>
            <a:r>
              <a:rPr lang="zh-TW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除了屋主獲利外也提升社區</a:t>
            </a:r>
            <a:r>
              <a:rPr lang="zh-TW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消費，</a:t>
            </a:r>
            <a:r>
              <a:rPr lang="zh-TW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這些都是比起企業獲利外對社會力量的提升</a:t>
            </a:r>
            <a:endParaRPr lang="zh-TW" altLang="en-US"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075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思     考</a:t>
            </a:r>
            <a:endParaRPr lang="zh-TW" altLang="en-US"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endParaRPr lang="zh-TW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6" name="Picture 2" descr="C:\Users\user\AppData\Local\Microsoft\Windows\Temporary Internet Files\Content.IE5\C3RPJSNT\FB_IMG_1590066941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9582"/>
            <a:ext cx="5040560" cy="36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580112" y="1869673"/>
            <a:ext cx="28803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待轉區的平台？</a:t>
            </a:r>
            <a:endParaRPr lang="en-US" altLang="zh-TW" sz="3200" b="1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   </a:t>
            </a:r>
            <a:r>
              <a:rPr lang="zh-TW" altLang="en-US" sz="3200" b="1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藍  海</a:t>
            </a:r>
            <a:endParaRPr lang="en-US" altLang="zh-TW" sz="3200" b="1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或</a:t>
            </a:r>
            <a:r>
              <a:rPr lang="zh-TW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又</a:t>
            </a:r>
            <a:r>
              <a:rPr lang="zh-TW" altLang="en-US" sz="32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</a:t>
            </a:r>
            <a:endParaRPr lang="en-US" altLang="zh-TW" sz="3200" b="1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紅    海</a:t>
            </a:r>
            <a:endParaRPr lang="zh-TW" altLang="en-US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841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世界的案例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「</a:t>
            </a:r>
            <a:r>
              <a:rPr lang="en-US" altLang="zh-TW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Recorded Future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」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，中文叫「錄好的未來」，這間公司提供了「預測未來」的服務</a:t>
            </a:r>
            <a:endParaRPr lang="en-US" altLang="zh-TW" sz="2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「借來的翅膀－王大閎的建築、</a:t>
            </a:r>
            <a:endParaRPr lang="en-US" altLang="zh-TW" sz="2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文學與科幻」青少年工作坊</a:t>
            </a:r>
            <a:b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en-US" altLang="zh-TW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"Borrowed Wings—Wang</a:t>
            </a:r>
          </a:p>
          <a:p>
            <a:pPr marL="0" indent="0">
              <a:buNone/>
            </a:pP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en-US" altLang="zh-TW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Da Hong's Architecture, </a:t>
            </a:r>
          </a:p>
          <a:p>
            <a:pPr marL="0" indent="0">
              <a:buNone/>
            </a:pP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Literature and Science Fiction“</a:t>
            </a:r>
          </a:p>
          <a:p>
            <a:pPr marL="0" indent="0">
              <a:buNone/>
            </a:pP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TW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Youth Workshop</a:t>
            </a:r>
            <a:endParaRPr lang="zh-TW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6" name="Picture 2" descr="C:\Users\user\Pictures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414" y="1256239"/>
            <a:ext cx="3492500" cy="196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2019041515275062508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95886"/>
            <a:ext cx="3040013" cy="11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201904151731391275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9642"/>
            <a:ext cx="4032448" cy="126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208279" y="459046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4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金曲星艦日記</a:t>
            </a:r>
            <a:r>
              <a:rPr lang="en-US" altLang="zh-TW" sz="14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(Golden Starship Diary)</a:t>
            </a:r>
            <a:r>
              <a:rPr lang="zh-TW" altLang="en-US" sz="14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：梅杜莎號</a:t>
            </a:r>
          </a:p>
        </p:txBody>
      </p:sp>
    </p:spTree>
    <p:extLst>
      <p:ext uri="{BB962C8B-B14F-4D97-AF65-F5344CB8AC3E}">
        <p14:creationId xmlns:p14="http://schemas.microsoft.com/office/powerpoint/2010/main" val="36660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23528" y="249492"/>
            <a:ext cx="1944216" cy="618414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愛的書庫</a:t>
            </a:r>
            <a:endParaRPr lang="zh-TW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951570"/>
            <a:ext cx="3168352" cy="1460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www.seinsights.asia/sites/default/files/imagecache/node_main_img/upload/epaper/kevin-jarrett-t3d22gqvuqs-unsplas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887" y="735546"/>
            <a:ext cx="397227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421672" y="23017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循環經濟的本質，是達成資源的「最佳使用率」</a:t>
            </a:r>
            <a:endParaRPr lang="zh-TW" altLang="en-US" sz="16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2" y="2733768"/>
            <a:ext cx="7620225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9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789553"/>
            <a:ext cx="8229600" cy="3751064"/>
          </a:xfrm>
        </p:spPr>
        <p:txBody>
          <a:bodyPr>
            <a:normAutofit/>
          </a:bodyPr>
          <a:lstStyle/>
          <a:p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以商業模式解決剩食問題！全美</a:t>
            </a: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3 </a:t>
            </a:r>
            <a:r>
              <a:rPr lang="zh-TW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大醜食訂閱組織為什麼選擇「共益公司</a:t>
            </a:r>
            <a:r>
              <a:rPr lang="zh-TW" altLang="zh-TW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的經營模式？</a:t>
            </a:r>
            <a:endParaRPr lang="zh-TW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74" name="Picture 2" descr="C:\Users\user\Pictures\59588170_2247441815516124_23625096695507845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437624"/>
            <a:ext cx="5398348" cy="139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98576" y="2983117"/>
            <a:ext cx="7715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看見「重要但非必要的需求」</a:t>
            </a:r>
            <a:r>
              <a:rPr lang="en-US" altLang="zh-TW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altLang="en-US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協會聯手小農配送醜水果至弱勢機構，創造健康、惜食雙重效益 </a:t>
            </a:r>
            <a:endParaRPr lang="zh-TW" altLang="en-US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75" name="Picture 3" descr="C:\Users\user\Pictures\tom-brunberg-d4ztzx1ueai-unspla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8" y="3543856"/>
            <a:ext cx="7715708" cy="14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思考與批判</a:t>
            </a:r>
            <a:endParaRPr lang="zh-TW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43558"/>
            <a:ext cx="8229600" cy="429994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</a:pPr>
            <a:r>
              <a:rPr lang="zh-TW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新經濟</a:t>
            </a:r>
            <a:r>
              <a:rPr lang="zh-TW" altLang="zh-TW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力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zh-TW" altLang="zh-TW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轉型</a:t>
            </a:r>
            <a:endParaRPr lang="en-US" altLang="zh-TW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6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lang="zh-TW" altLang="en-US" sz="38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有錢人的想法不一樣</a:t>
            </a:r>
            <a:endParaRPr lang="en-US" altLang="zh-TW" sz="38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800" dirty="0" smtClean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*創造價值而不是只獲利</a:t>
            </a:r>
            <a:endParaRPr lang="en-US" altLang="zh-TW" sz="3800" dirty="0" smtClean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8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*回歸以人為本的創意，科技始終來自人性</a:t>
            </a:r>
            <a:endParaRPr lang="en-US" altLang="zh-TW" sz="38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TW" sz="24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4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學校教學資源的共享或</a:t>
            </a:r>
            <a:r>
              <a:rPr lang="zh-TW" altLang="en-US" sz="4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借用</a:t>
            </a:r>
            <a:endParaRPr lang="en-US" altLang="zh-TW" sz="44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lang="zh-TW" altLang="en-US" sz="38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教案   教具   場域  圖書設備</a:t>
            </a:r>
            <a:endParaRPr lang="en-US" altLang="zh-TW" sz="3800" dirty="0" smtClean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800" dirty="0" smtClean="0">
                <a:solidFill>
                  <a:srgbClr val="5B051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lang="zh-TW" altLang="en-US" sz="3800" dirty="0">
                <a:solidFill>
                  <a:srgbClr val="5B051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規範性的原則或</a:t>
            </a:r>
            <a:r>
              <a:rPr lang="zh-TW" altLang="en-US" sz="3800" dirty="0" smtClean="0">
                <a:solidFill>
                  <a:srgbClr val="5B051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要點</a:t>
            </a:r>
            <a:endParaRPr lang="en-US" altLang="zh-TW" sz="3800" dirty="0" smtClean="0">
              <a:solidFill>
                <a:srgbClr val="5B051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8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*利潤   經費或學生成就</a:t>
            </a:r>
            <a:endParaRPr lang="en-US" altLang="zh-TW" sz="3800" dirty="0" smtClean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8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*師資？共聘教師</a:t>
            </a:r>
            <a:r>
              <a:rPr lang="en-US" altLang="zh-TW" sz="38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TW" sz="38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　　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228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我們不是用科技去取代人，而是用科技讓人變強大 </a:t>
            </a:r>
            <a:r>
              <a:rPr lang="zh-TW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endParaRPr lang="en-US" altLang="zh-TW" sz="24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好</a:t>
            </a:r>
            <a:r>
              <a:rPr lang="zh-TW" alt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讓人類去做以前不可能做到的事情</a:t>
            </a:r>
            <a:r>
              <a:rPr lang="zh-TW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4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用怎樣的心態去學習、及做「對」的</a:t>
            </a:r>
            <a:r>
              <a:rPr lang="zh-TW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事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000" dirty="0" smtClean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*</a:t>
            </a:r>
            <a:r>
              <a:rPr lang="zh-TW" altLang="zh-TW" sz="2000" dirty="0" smtClean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</a:t>
            </a:r>
            <a:r>
              <a:rPr lang="zh-TW" altLang="zh-TW" sz="2000" dirty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上是要「用以致學</a:t>
            </a:r>
            <a:r>
              <a:rPr lang="zh-TW" altLang="zh-TW" sz="2000" dirty="0" smtClean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endParaRPr lang="en-US" altLang="zh-TW" sz="2000" dirty="0" smtClean="0">
              <a:solidFill>
                <a:srgbClr val="008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000" dirty="0" smtClean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*體驗學習：</a:t>
            </a:r>
            <a:r>
              <a:rPr lang="zh-TW" altLang="zh-TW" sz="2000" dirty="0" smtClean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實際</a:t>
            </a:r>
            <a:r>
              <a:rPr lang="zh-TW" altLang="zh-TW" sz="2000" dirty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去做時 得到的技能與</a:t>
            </a:r>
            <a:r>
              <a:rPr lang="zh-TW" altLang="zh-TW" sz="2000" dirty="0" smtClean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知識</a:t>
            </a:r>
            <a:endParaRPr lang="en-US" altLang="zh-TW" sz="2000" dirty="0" smtClean="0">
              <a:solidFill>
                <a:srgbClr val="008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000" dirty="0" smtClean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*</a:t>
            </a:r>
            <a:r>
              <a:rPr lang="zh-TW" altLang="zh-TW" sz="2000" dirty="0" smtClean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</a:t>
            </a:r>
            <a:r>
              <a:rPr lang="zh-TW" altLang="zh-TW" sz="2000" dirty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為錢而去學、去做，要有目標去</a:t>
            </a:r>
            <a:r>
              <a:rPr lang="zh-TW" altLang="zh-TW" sz="2000" dirty="0" smtClean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</a:t>
            </a:r>
            <a:endParaRPr lang="en-US" altLang="zh-TW" sz="2000" dirty="0" smtClean="0">
              <a:solidFill>
                <a:srgbClr val="008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000" dirty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2000" dirty="0" smtClean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*</a:t>
            </a:r>
            <a:r>
              <a:rPr lang="zh-TW" altLang="zh-TW" sz="2000" dirty="0" smtClean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</a:t>
            </a:r>
            <a:r>
              <a:rPr lang="zh-TW" altLang="zh-TW" sz="2000" dirty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將所學所做傳播出去 ，將知識與技能流通大眾。</a:t>
            </a:r>
            <a:endParaRPr lang="en-US" altLang="zh-TW" sz="2000" dirty="0" smtClean="0">
              <a:solidFill>
                <a:srgbClr val="008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A500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法規</a:t>
            </a:r>
            <a:r>
              <a:rPr lang="zh-TW" altLang="en-US" sz="2400">
                <a:solidFill>
                  <a:srgbClr val="A500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之於</a:t>
            </a:r>
            <a:r>
              <a:rPr lang="zh-TW" altLang="en-US" sz="2400" smtClean="0">
                <a:solidFill>
                  <a:srgbClr val="A500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現況：適</a:t>
            </a:r>
            <a:r>
              <a:rPr lang="zh-TW" altLang="en-US" sz="2400" dirty="0" smtClean="0">
                <a:solidFill>
                  <a:srgbClr val="A500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法性、合法  合理  合情。</a:t>
            </a:r>
            <a:endParaRPr lang="zh-TW" altLang="en-US" sz="2400" dirty="0">
              <a:solidFill>
                <a:srgbClr val="A500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141480"/>
            <a:ext cx="4176464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lvl="0" algn="ctr">
              <a:tabLst>
                <a:tab pos="1974850" algn="l"/>
              </a:tabLst>
            </a:pPr>
            <a:r>
              <a:rPr lang="zh-TW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評論與省思</a:t>
            </a:r>
            <a:endParaRPr lang="en-US" altLang="zh-TW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795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-43562"/>
            <a:ext cx="7202328" cy="744141"/>
          </a:xfrm>
        </p:spPr>
        <p:txBody>
          <a:bodyPr/>
          <a:lstStyle/>
          <a:p>
            <a:r>
              <a:rPr lang="zh-TW" altLang="en-US" dirty="0"/>
              <a:t>個人簡歷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251520" y="2643758"/>
            <a:ext cx="849694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b="1" u="sng" dirty="0">
                <a:solidFill>
                  <a:srgbClr val="9900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學歷</a:t>
            </a:r>
            <a:endParaRPr lang="en-US" altLang="zh-TW" sz="2200" b="1" u="sng" dirty="0">
              <a:solidFill>
                <a:srgbClr val="990099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9900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國立雲林科技大學 </a:t>
            </a:r>
            <a:r>
              <a:rPr lang="zh-TW" altLang="en-US" b="1" dirty="0" smtClean="0">
                <a:solidFill>
                  <a:srgbClr val="9900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 技術</a:t>
            </a:r>
            <a:r>
              <a:rPr lang="zh-TW" altLang="en-US" b="1" dirty="0">
                <a:solidFill>
                  <a:srgbClr val="9900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及職業教育研究所</a:t>
            </a:r>
            <a:r>
              <a:rPr lang="zh-TW" altLang="en-US" sz="2000" b="1" u="sng" dirty="0">
                <a:solidFill>
                  <a:srgbClr val="9900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博士</a:t>
            </a:r>
            <a:r>
              <a:rPr lang="zh-TW" altLang="en-US" sz="2000" b="1" u="sng" dirty="0" smtClean="0">
                <a:solidFill>
                  <a:srgbClr val="9900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班</a:t>
            </a:r>
            <a:r>
              <a:rPr lang="zh-TW" altLang="en-US" b="1" dirty="0" smtClean="0">
                <a:solidFill>
                  <a:srgbClr val="990099"/>
                </a:solidFill>
                <a:ea typeface="華康中黑體" panose="020B0509000000000000" pitchFamily="49" charset="-120"/>
              </a:rPr>
              <a:t>（</a:t>
            </a:r>
            <a:r>
              <a:rPr lang="en-US" altLang="zh-TW" b="1" dirty="0" smtClean="0">
                <a:solidFill>
                  <a:srgbClr val="990099"/>
                </a:solidFill>
                <a:ea typeface="華康中黑體" panose="020B0509000000000000" pitchFamily="49" charset="-120"/>
              </a:rPr>
              <a:t>108.09-</a:t>
            </a:r>
            <a:r>
              <a:rPr lang="zh-TW" altLang="en-US" b="1" dirty="0" smtClean="0">
                <a:solidFill>
                  <a:srgbClr val="990099"/>
                </a:solidFill>
                <a:ea typeface="華康中黑體" panose="020B0509000000000000" pitchFamily="49" charset="-120"/>
              </a:rPr>
              <a:t>迄今）</a:t>
            </a:r>
            <a:endParaRPr lang="en-US" altLang="zh-TW" b="1" dirty="0" smtClean="0">
              <a:solidFill>
                <a:srgbClr val="990099"/>
              </a:solidFill>
              <a:ea typeface="華康中黑體" panose="020B05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990099"/>
                </a:solidFill>
                <a:ea typeface="華康中黑體" panose="020B0509000000000000" pitchFamily="49" charset="-120"/>
              </a:rPr>
              <a:t>國立中正大學           教育學博士</a:t>
            </a:r>
            <a:r>
              <a:rPr lang="zh-TW" altLang="en-US" b="1" dirty="0" smtClean="0">
                <a:solidFill>
                  <a:srgbClr val="990099"/>
                </a:solidFill>
                <a:ea typeface="華康中黑體" panose="020B0509000000000000" pitchFamily="49" charset="-120"/>
              </a:rPr>
              <a:t>班（</a:t>
            </a:r>
            <a:r>
              <a:rPr lang="en-US" altLang="zh-TW" b="1" dirty="0" smtClean="0">
                <a:solidFill>
                  <a:srgbClr val="990099"/>
                </a:solidFill>
                <a:ea typeface="華康中黑體" panose="020B0509000000000000" pitchFamily="49" charset="-120"/>
              </a:rPr>
              <a:t>88.09-93.07</a:t>
            </a:r>
            <a:r>
              <a:rPr lang="zh-TW" altLang="en-US" b="1" dirty="0" smtClean="0">
                <a:solidFill>
                  <a:srgbClr val="990099"/>
                </a:solidFill>
                <a:ea typeface="華康中黑體" panose="020B0509000000000000" pitchFamily="49" charset="-120"/>
              </a:rPr>
              <a:t>）</a:t>
            </a:r>
            <a:endParaRPr lang="en-US" altLang="zh-TW" b="1" dirty="0" smtClean="0">
              <a:solidFill>
                <a:srgbClr val="990099"/>
              </a:solidFill>
              <a:ea typeface="華康中黑體" panose="020B05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990099"/>
                </a:solidFill>
                <a:ea typeface="華康中黑體" panose="020B0509000000000000" pitchFamily="49" charset="-120"/>
              </a:rPr>
              <a:t>國立高雄師範大學    成人教育博士</a:t>
            </a:r>
            <a:r>
              <a:rPr lang="zh-TW" altLang="en-US" b="1" dirty="0" smtClean="0">
                <a:solidFill>
                  <a:srgbClr val="990099"/>
                </a:solidFill>
                <a:ea typeface="華康中黑體" panose="020B0509000000000000" pitchFamily="49" charset="-120"/>
              </a:rPr>
              <a:t>班（</a:t>
            </a:r>
            <a:r>
              <a:rPr lang="en-US" altLang="zh-TW" b="1" dirty="0" smtClean="0">
                <a:solidFill>
                  <a:srgbClr val="990099"/>
                </a:solidFill>
                <a:ea typeface="華康中黑體" panose="020B0509000000000000" pitchFamily="49" charset="-120"/>
              </a:rPr>
              <a:t>98.09-103.07</a:t>
            </a:r>
            <a:r>
              <a:rPr lang="zh-TW" altLang="en-US" b="1" dirty="0" smtClean="0">
                <a:solidFill>
                  <a:srgbClr val="990099"/>
                </a:solidFill>
                <a:ea typeface="華康中黑體" panose="020B0509000000000000" pitchFamily="49" charset="-120"/>
              </a:rPr>
              <a:t>）</a:t>
            </a:r>
            <a:endParaRPr lang="en-US" altLang="zh-TW" b="1" dirty="0" smtClean="0">
              <a:solidFill>
                <a:srgbClr val="990099"/>
              </a:solidFill>
              <a:ea typeface="華康中黑體" panose="020B05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990099"/>
                </a:solidFill>
                <a:ea typeface="華康中黑體" panose="020B0509000000000000" pitchFamily="49" charset="-120"/>
              </a:rPr>
              <a:t>國立高雄師範大學    </a:t>
            </a:r>
            <a:r>
              <a:rPr lang="zh-TW" altLang="en-US" b="1" dirty="0" smtClean="0">
                <a:solidFill>
                  <a:srgbClr val="990099"/>
                </a:solidFill>
                <a:ea typeface="華康中黑體" panose="020B0509000000000000" pitchFamily="49" charset="-120"/>
              </a:rPr>
              <a:t>教育行政碩士班畢業</a:t>
            </a:r>
            <a:r>
              <a:rPr lang="zh-TW" altLang="en-US" b="1" dirty="0">
                <a:solidFill>
                  <a:srgbClr val="990099"/>
                </a:solidFill>
                <a:ea typeface="華康中黑體" panose="020B0509000000000000" pitchFamily="49" charset="-120"/>
              </a:rPr>
              <a:t>（</a:t>
            </a:r>
            <a:r>
              <a:rPr lang="en-US" altLang="zh-TW" b="1" dirty="0" smtClean="0">
                <a:solidFill>
                  <a:srgbClr val="990099"/>
                </a:solidFill>
                <a:ea typeface="華康中黑體" panose="020B0509000000000000" pitchFamily="49" charset="-120"/>
              </a:rPr>
              <a:t>91.09-93.07</a:t>
            </a:r>
            <a:r>
              <a:rPr lang="zh-TW" altLang="en-US" b="1" dirty="0">
                <a:solidFill>
                  <a:srgbClr val="990099"/>
                </a:solidFill>
                <a:ea typeface="華康中黑體" panose="020B0509000000000000" pitchFamily="49" charset="-120"/>
              </a:rPr>
              <a:t>）</a:t>
            </a:r>
            <a:endParaRPr lang="en-US" altLang="zh-TW" b="1" dirty="0">
              <a:solidFill>
                <a:srgbClr val="990099"/>
              </a:solidFill>
              <a:ea typeface="華康中黑體" panose="020B0509000000000000" pitchFamily="49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>
              <a:solidFill>
                <a:srgbClr val="990099"/>
              </a:solidFill>
              <a:ea typeface="華康中黑體" panose="020B0509000000000000" pitchFamily="49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>
              <a:solidFill>
                <a:srgbClr val="990099"/>
              </a:solidFill>
              <a:ea typeface="華康中黑體" panose="020B0509000000000000" pitchFamily="49" charset="-120"/>
            </a:endParaRPr>
          </a:p>
          <a:p>
            <a:pPr>
              <a:lnSpc>
                <a:spcPct val="150000"/>
              </a:lnSpc>
            </a:pPr>
            <a:endParaRPr lang="zh-TW" altLang="en-US" b="1" dirty="0">
              <a:solidFill>
                <a:srgbClr val="990099"/>
              </a:solidFill>
              <a:ea typeface="華康中黑體" panose="020B0509000000000000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9512" y="699542"/>
            <a:ext cx="55446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b="1" u="sng" dirty="0">
                <a:solidFill>
                  <a:srgbClr val="3333FF"/>
                </a:solidFill>
                <a:ea typeface="華康中黑體" panose="020B0509000000000000" pitchFamily="49" charset="-120"/>
              </a:rPr>
              <a:t>經歷</a:t>
            </a:r>
            <a:endParaRPr lang="en-US" altLang="zh-TW" sz="2200" b="1" u="sng" dirty="0">
              <a:solidFill>
                <a:srgbClr val="3333FF"/>
              </a:solidFill>
              <a:ea typeface="華康中黑體" panose="020B05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ea typeface="華康中黑體" panose="020B0509000000000000" pitchFamily="49" charset="-120"/>
              </a:rPr>
              <a:t>導師 訓育組長            </a:t>
            </a:r>
            <a:r>
              <a:rPr lang="en-US" altLang="zh-TW" b="1" dirty="0" smtClean="0">
                <a:ea typeface="華康中黑體" panose="020B0509000000000000" pitchFamily="49" charset="-120"/>
              </a:rPr>
              <a:t>5</a:t>
            </a:r>
            <a:r>
              <a:rPr lang="zh-TW" altLang="en-US" b="1" dirty="0" smtClean="0">
                <a:ea typeface="華康中黑體" panose="020B0509000000000000" pitchFamily="49" charset="-120"/>
              </a:rPr>
              <a:t>年</a:t>
            </a:r>
            <a:endParaRPr lang="en-US" altLang="zh-TW" b="1" dirty="0">
              <a:ea typeface="華康中黑體" panose="020B05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ea typeface="華康中黑體" panose="020B0509000000000000" pitchFamily="49" charset="-120"/>
              </a:rPr>
              <a:t>主任                   </a:t>
            </a:r>
            <a:r>
              <a:rPr lang="en-US" altLang="zh-TW" b="1" dirty="0" smtClean="0">
                <a:ea typeface="華康中黑體" panose="020B0509000000000000" pitchFamily="49" charset="-120"/>
              </a:rPr>
              <a:t>11</a:t>
            </a:r>
            <a:r>
              <a:rPr lang="zh-TW" altLang="en-US" b="1" dirty="0" smtClean="0">
                <a:ea typeface="華康中黑體" panose="020B0509000000000000" pitchFamily="49" charset="-120"/>
              </a:rPr>
              <a:t>年</a:t>
            </a:r>
            <a:r>
              <a:rPr lang="en-US" altLang="zh-TW" b="1" dirty="0">
                <a:ea typeface="華康中黑體" panose="020B0509000000000000" pitchFamily="49" charset="-120"/>
              </a:rPr>
              <a:t>(</a:t>
            </a:r>
            <a:r>
              <a:rPr lang="zh-TW" altLang="en-US" b="1" dirty="0">
                <a:ea typeface="華康中黑體" panose="020B0509000000000000" pitchFamily="49" charset="-120"/>
              </a:rPr>
              <a:t>教導</a:t>
            </a:r>
            <a:r>
              <a:rPr lang="zh-TW" altLang="en-US" b="1" dirty="0" smtClean="0">
                <a:ea typeface="華康中黑體" panose="020B0509000000000000" pitchFamily="49" charset="-120"/>
              </a:rPr>
              <a:t>、訓導、</a:t>
            </a:r>
            <a:r>
              <a:rPr lang="zh-TW" altLang="en-US" b="1" dirty="0">
                <a:ea typeface="華康中黑體" panose="020B0509000000000000" pitchFamily="49" charset="-120"/>
              </a:rPr>
              <a:t>總務、教務</a:t>
            </a:r>
            <a:r>
              <a:rPr lang="en-US" altLang="zh-TW" b="1" dirty="0">
                <a:ea typeface="華康中黑體" panose="020B0509000000000000" pitchFamily="49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ea typeface="華康中黑體" panose="020B0509000000000000" pitchFamily="49" charset="-120"/>
              </a:rPr>
              <a:t>校長                   </a:t>
            </a:r>
            <a:r>
              <a:rPr lang="en-US" altLang="zh-TW" b="1" dirty="0" smtClean="0">
                <a:ea typeface="華康中黑體" panose="020B0509000000000000" pitchFamily="49" charset="-120"/>
              </a:rPr>
              <a:t>20</a:t>
            </a:r>
            <a:r>
              <a:rPr lang="zh-TW" altLang="en-US" b="1" dirty="0" smtClean="0">
                <a:ea typeface="華康中黑體" panose="020B0509000000000000" pitchFamily="49" charset="-120"/>
              </a:rPr>
              <a:t>年</a:t>
            </a:r>
            <a:r>
              <a:rPr lang="en-US" altLang="zh-TW" b="1" dirty="0" smtClean="0">
                <a:ea typeface="華康中黑體" panose="020B0509000000000000" pitchFamily="49" charset="-120"/>
              </a:rPr>
              <a:t>(</a:t>
            </a:r>
            <a:r>
              <a:rPr lang="zh-TW" altLang="en-US" b="1" dirty="0" smtClean="0">
                <a:ea typeface="華康中黑體" panose="020B0509000000000000" pitchFamily="49" charset="-120"/>
              </a:rPr>
              <a:t>國中  高中  技高</a:t>
            </a:r>
            <a:r>
              <a:rPr lang="en-US" altLang="zh-TW" b="1" dirty="0" smtClean="0">
                <a:ea typeface="華康中黑體" panose="020B0509000000000000" pitchFamily="49" charset="-120"/>
              </a:rPr>
              <a:t>)</a:t>
            </a:r>
            <a:endParaRPr lang="en-US" altLang="zh-TW" b="1" dirty="0">
              <a:ea typeface="華康中黑體" panose="020B0509000000000000" pitchFamily="49" charset="-120"/>
            </a:endParaRPr>
          </a:p>
        </p:txBody>
      </p:sp>
      <p:pic>
        <p:nvPicPr>
          <p:cNvPr id="6" name="圖片 5" descr="K:\DSC_518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7574"/>
            <a:ext cx="3168352" cy="2125094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sp>
        <p:nvSpPr>
          <p:cNvPr id="7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388424" y="4803998"/>
            <a:ext cx="298376" cy="273844"/>
          </a:xfrm>
        </p:spPr>
        <p:txBody>
          <a:bodyPr/>
          <a:lstStyle/>
          <a:p>
            <a:r>
              <a:rPr lang="en-US" altLang="zh-TW" sz="1400" dirty="0" smtClean="0">
                <a:solidFill>
                  <a:srgbClr val="FF0066"/>
                </a:solidFill>
              </a:rPr>
              <a:t>4</a:t>
            </a:r>
            <a:endParaRPr lang="zh-TW" altLang="en-US" sz="1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pic>
        <p:nvPicPr>
          <p:cNvPr id="4" name="Picture 3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502"/>
            <a:ext cx="885698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33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資料庫圖表 12">
            <a:extLst>
              <a:ext uri="{FF2B5EF4-FFF2-40B4-BE49-F238E27FC236}">
                <a16:creationId xmlns:a16="http://schemas.microsoft.com/office/drawing/2014/main" id="{48AAFC4D-EE3E-49E1-8E41-4E81440541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2430853"/>
              </p:ext>
            </p:extLst>
          </p:nvPr>
        </p:nvGraphicFramePr>
        <p:xfrm>
          <a:off x="323528" y="850336"/>
          <a:ext cx="8568952" cy="42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矩形 1"/>
          <p:cNvSpPr/>
          <p:nvPr/>
        </p:nvSpPr>
        <p:spPr>
          <a:xfrm>
            <a:off x="726283" y="3074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</a:rPr>
              <a:t>未來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地圖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--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15816" y="64629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/>
              <a:t>關鍵 </a:t>
            </a:r>
            <a:r>
              <a:rPr lang="en-US" altLang="zh-TW" sz="2800" b="1" dirty="0"/>
              <a:t>3</a:t>
            </a:r>
            <a:r>
              <a:rPr lang="en-US" altLang="zh-TW" sz="2800" b="1" dirty="0">
                <a:solidFill>
                  <a:srgbClr val="0000FF"/>
                </a:solidFill>
              </a:rPr>
              <a:t>-</a:t>
            </a:r>
            <a:r>
              <a:rPr lang="zh-TW" altLang="en-US" sz="2800" b="1" dirty="0">
                <a:solidFill>
                  <a:srgbClr val="0000FF"/>
                </a:solidFill>
              </a:rPr>
              <a:t>巧用科技</a:t>
            </a:r>
            <a:endParaRPr lang="en-US" altLang="zh-TW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381183" cy="4500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4000" b="1" dirty="0">
                <a:latin typeface="+mn-ea"/>
              </a:rPr>
              <a:t>評論</a:t>
            </a:r>
            <a:endParaRPr lang="en-US" altLang="zh-TW" sz="4000" b="1" dirty="0">
              <a:latin typeface="+mn-ea"/>
            </a:endParaRPr>
          </a:p>
        </p:txBody>
      </p:sp>
      <p:graphicFrame>
        <p:nvGraphicFramePr>
          <p:cNvPr id="13" name="資料庫圖表 12">
            <a:extLst>
              <a:ext uri="{FF2B5EF4-FFF2-40B4-BE49-F238E27FC236}">
                <a16:creationId xmlns:a16="http://schemas.microsoft.com/office/drawing/2014/main" id="{FB350214-77BA-4334-ACA1-CC5F886ADF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9667232"/>
              </p:ext>
            </p:extLst>
          </p:nvPr>
        </p:nvGraphicFramePr>
        <p:xfrm>
          <a:off x="359532" y="577745"/>
          <a:ext cx="8424936" cy="4430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3725140"/>
            <a:ext cx="3139045" cy="12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6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381183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4000" b="1" dirty="0">
                <a:latin typeface="+mn-ea"/>
              </a:rPr>
              <a:t>評論</a:t>
            </a:r>
            <a:endParaRPr lang="en-US" altLang="zh-TW" sz="4000" b="1" dirty="0">
              <a:latin typeface="+mn-ea"/>
            </a:endParaRPr>
          </a:p>
        </p:txBody>
      </p:sp>
      <p:graphicFrame>
        <p:nvGraphicFramePr>
          <p:cNvPr id="13" name="資料庫圖表 12">
            <a:extLst>
              <a:ext uri="{FF2B5EF4-FFF2-40B4-BE49-F238E27FC236}">
                <a16:creationId xmlns:a16="http://schemas.microsoft.com/office/drawing/2014/main" id="{F67D68ED-A008-4339-A5BB-7AB09E3499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830545"/>
              </p:ext>
            </p:extLst>
          </p:nvPr>
        </p:nvGraphicFramePr>
        <p:xfrm>
          <a:off x="467544" y="843558"/>
          <a:ext cx="8424936" cy="405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91830"/>
            <a:ext cx="3678269" cy="12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97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381183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4000" b="1" dirty="0">
                <a:latin typeface="+mn-ea"/>
              </a:rPr>
              <a:t>評論</a:t>
            </a:r>
            <a:endParaRPr lang="en-US" altLang="zh-TW" sz="4000" b="1" dirty="0">
              <a:latin typeface="+mn-ea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6D7F1EBD-89A8-448D-B576-00A85A009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6822123"/>
              </p:ext>
            </p:extLst>
          </p:nvPr>
        </p:nvGraphicFramePr>
        <p:xfrm>
          <a:off x="467544" y="843558"/>
          <a:ext cx="8424936" cy="4158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06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381183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4000" b="1" dirty="0">
                <a:latin typeface="+mn-ea"/>
              </a:rPr>
              <a:t>評論</a:t>
            </a:r>
            <a:endParaRPr lang="en-US" altLang="zh-TW" sz="4000" b="1" dirty="0">
              <a:latin typeface="+mn-ea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6D7F1EBD-89A8-448D-B576-00A85A009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3048137"/>
              </p:ext>
            </p:extLst>
          </p:nvPr>
        </p:nvGraphicFramePr>
        <p:xfrm>
          <a:off x="467544" y="843558"/>
          <a:ext cx="8424936" cy="4158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9822"/>
            <a:ext cx="187220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051720" y="3006116"/>
            <a:ext cx="6912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 dirty="0">
                <a:solidFill>
                  <a:srgbClr val="008000"/>
                </a:solidFill>
              </a:rPr>
              <a:t>A.I.</a:t>
            </a:r>
            <a:r>
              <a:rPr lang="zh-TW" altLang="en-US" b="1" dirty="0">
                <a:solidFill>
                  <a:srgbClr val="008000"/>
                </a:solidFill>
              </a:rPr>
              <a:t>人工智慧</a:t>
            </a:r>
            <a:r>
              <a:rPr lang="zh-TW" altLang="en-US" b="1" dirty="0"/>
              <a:t>（</a:t>
            </a:r>
            <a:r>
              <a:rPr lang="en-US" altLang="zh-TW" b="1" dirty="0"/>
              <a:t>2001</a:t>
            </a:r>
            <a:r>
              <a:rPr lang="zh-TW" altLang="en-US" b="1" dirty="0"/>
              <a:t>）</a:t>
            </a:r>
          </a:p>
          <a:p>
            <a:pPr fontAlgn="base"/>
            <a:r>
              <a:rPr lang="zh-TW" altLang="en-US" dirty="0"/>
              <a:t>由史蒂芬史匹柏執導，講述科技公司製造出一個懂得愛的機器男孩大衛，將它送給公司員工，因為這個員工的親生兒子罹患絕症，正以冷凍狀態保存。就在大衛和爸媽從陌生變熟悉之際，親生小孩奇蹟甦醒，大衛因而被冷落、丟棄。不願接受命運的大衛，決定踏上找尋存在意義的旅途。本片引導觀眾</a:t>
            </a:r>
            <a:r>
              <a:rPr lang="zh-TW" altLang="en-US" b="1" dirty="0">
                <a:solidFill>
                  <a:srgbClr val="0000FF"/>
                </a:solidFill>
              </a:rPr>
              <a:t>省思</a:t>
            </a:r>
            <a:r>
              <a:rPr lang="zh-TW" altLang="en-US" dirty="0"/>
              <a:t>，有感情的機器人，究竟是人還是機器？</a:t>
            </a:r>
          </a:p>
        </p:txBody>
      </p:sp>
    </p:spTree>
    <p:extLst>
      <p:ext uri="{BB962C8B-B14F-4D97-AF65-F5344CB8AC3E}">
        <p14:creationId xmlns:p14="http://schemas.microsoft.com/office/powerpoint/2010/main" val="125500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707903" y="18703"/>
            <a:ext cx="1698703" cy="540060"/>
          </a:xfrm>
          <a:prstGeom prst="roundRect">
            <a:avLst>
              <a:gd name="adj" fmla="val 78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3600" b="1" dirty="0" smtClean="0">
                <a:latin typeface="+mn-ea"/>
              </a:rPr>
              <a:t>評 論</a:t>
            </a:r>
            <a:endParaRPr lang="en-US" altLang="zh-TW" sz="3600" b="1" dirty="0">
              <a:latin typeface="+mn-ea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6D7F1EBD-89A8-448D-B576-00A85A009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7622302"/>
              </p:ext>
            </p:extLst>
          </p:nvPr>
        </p:nvGraphicFramePr>
        <p:xfrm>
          <a:off x="431540" y="771550"/>
          <a:ext cx="8280920" cy="340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8AF81DD1-B44D-4783-A4E8-B3112D75A5F6}"/>
              </a:ext>
            </a:extLst>
          </p:cNvPr>
          <p:cNvSpPr/>
          <p:nvPr/>
        </p:nvSpPr>
        <p:spPr>
          <a:xfrm>
            <a:off x="539552" y="4299942"/>
            <a:ext cx="8248823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b="1" dirty="0"/>
              <a:t>跨域的遠端工作者將變成企業人才布局的一</a:t>
            </a:r>
            <a:r>
              <a:rPr lang="zh-TW" altLang="en-US" b="1" dirty="0" smtClean="0"/>
              <a:t>環</a:t>
            </a:r>
            <a:r>
              <a:rPr lang="zh-TW" altLang="en-US" sz="2400" b="1" dirty="0" smtClean="0">
                <a:solidFill>
                  <a:srgbClr val="FF00FF"/>
                </a:solidFill>
              </a:rPr>
              <a:t>人工智慧</a:t>
            </a:r>
            <a:r>
              <a:rPr lang="zh-TW" altLang="en-US" sz="2400" b="1" dirty="0">
                <a:solidFill>
                  <a:srgbClr val="0000FF"/>
                </a:solidFill>
              </a:rPr>
              <a:t>＋</a:t>
            </a:r>
            <a:r>
              <a:rPr lang="zh-TW" altLang="en-US" sz="2400" b="1" dirty="0">
                <a:solidFill>
                  <a:srgbClr val="008000"/>
                </a:solidFill>
              </a:rPr>
              <a:t>醫療保健</a:t>
            </a:r>
            <a:r>
              <a:rPr lang="zh-TW" altLang="en-US" b="1" dirty="0"/>
              <a:t>，比人類判讀更精</a:t>
            </a:r>
            <a:r>
              <a:rPr lang="zh-TW" altLang="en-US" b="1" dirty="0" smtClean="0"/>
              <a:t>準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6864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626695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3600" b="1" dirty="0" smtClean="0">
                <a:latin typeface="+mn-ea"/>
              </a:rPr>
              <a:t>評 論</a:t>
            </a:r>
            <a:endParaRPr lang="en-US" altLang="zh-TW" sz="3600" b="1" dirty="0">
              <a:latin typeface="+mn-ea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6D7F1EBD-89A8-448D-B576-00A85A009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5925717"/>
              </p:ext>
            </p:extLst>
          </p:nvPr>
        </p:nvGraphicFramePr>
        <p:xfrm>
          <a:off x="305526" y="916441"/>
          <a:ext cx="8532947" cy="340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矩形 1"/>
          <p:cNvSpPr/>
          <p:nvPr/>
        </p:nvSpPr>
        <p:spPr>
          <a:xfrm>
            <a:off x="323528" y="4171207"/>
            <a:ext cx="648072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0000FF"/>
                </a:solidFill>
              </a:rPr>
              <a:t>科技</a:t>
            </a:r>
            <a:r>
              <a:rPr lang="zh-TW" altLang="en-US" sz="2400" b="1" dirty="0">
                <a:solidFill>
                  <a:srgbClr val="0000FF"/>
                </a:solidFill>
              </a:rPr>
              <a:t>發展</a:t>
            </a:r>
            <a:r>
              <a:rPr lang="zh-TW" altLang="en-US" sz="2400" b="1" dirty="0">
                <a:solidFill>
                  <a:schemeClr val="tx1"/>
                </a:solidFill>
              </a:rPr>
              <a:t>的重點開始轉向</a:t>
            </a:r>
            <a:r>
              <a:rPr lang="zh-TW" altLang="en-US" sz="2400" b="1" dirty="0">
                <a:solidFill>
                  <a:srgbClr val="FF00FF"/>
                </a:solidFill>
              </a:rPr>
              <a:t>幸福</a:t>
            </a:r>
            <a:r>
              <a:rPr lang="zh-TW" altLang="en-US" sz="2400" b="1" dirty="0">
                <a:solidFill>
                  <a:schemeClr val="tx1"/>
                </a:solidFill>
              </a:rPr>
              <a:t>，改善</a:t>
            </a:r>
            <a:r>
              <a:rPr lang="zh-TW" altLang="en-US" sz="2400" b="1" dirty="0">
                <a:solidFill>
                  <a:srgbClr val="7030A0"/>
                </a:solidFill>
              </a:rPr>
              <a:t>生活品質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。</a:t>
            </a:r>
            <a:endParaRPr lang="en-US" altLang="zh-TW" sz="2400" b="1" dirty="0" smtClean="0">
              <a:solidFill>
                <a:schemeClr val="tx1"/>
              </a:solidFill>
            </a:endParaRPr>
          </a:p>
          <a:p>
            <a:r>
              <a:rPr lang="zh-TW" altLang="en-US" sz="2400" b="1" dirty="0">
                <a:solidFill>
                  <a:srgbClr val="FFC000"/>
                </a:solidFill>
              </a:rPr>
              <a:t>延長壽命</a:t>
            </a:r>
            <a:r>
              <a:rPr lang="zh-TW" altLang="en-US" sz="2400" b="1" dirty="0">
                <a:solidFill>
                  <a:schemeClr val="tx1"/>
                </a:solidFill>
              </a:rPr>
              <a:t>和改善生活品質的</a:t>
            </a:r>
            <a:r>
              <a:rPr lang="zh-TW" altLang="en-US" sz="2400" b="1" dirty="0">
                <a:solidFill>
                  <a:srgbClr val="008000"/>
                </a:solidFill>
              </a:rPr>
              <a:t>創新技術</a:t>
            </a:r>
            <a:r>
              <a:rPr lang="zh-TW" altLang="en-US" sz="2400" b="1" dirty="0">
                <a:solidFill>
                  <a:schemeClr val="tx1"/>
                </a:solidFill>
              </a:rPr>
              <a:t>。</a:t>
            </a:r>
          </a:p>
        </p:txBody>
      </p:sp>
      <p:pic>
        <p:nvPicPr>
          <p:cNvPr id="1026" name="Picture 2" descr="http://img.technews.tw/wp-content/uploads/2018/03/01125029/4996837080_7a7c290f7f_o-624x4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4029912"/>
            <a:ext cx="2232541" cy="11135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9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5213" y="796169"/>
            <a:ext cx="8507288" cy="4356484"/>
          </a:xfrm>
        </p:spPr>
        <p:txBody>
          <a:bodyPr>
            <a:normAutofit fontScale="40000" lnSpcReduction="20000"/>
          </a:bodyPr>
          <a:lstStyle/>
          <a:p>
            <a:r>
              <a:rPr lang="zh-TW" altLang="en-US" sz="4500" dirty="0">
                <a:solidFill>
                  <a:srgbClr val="00B0F0"/>
                </a:solidFill>
              </a:rPr>
              <a:t>高齡</a:t>
            </a:r>
            <a:r>
              <a:rPr lang="zh-TW" altLang="en-US" sz="4500" dirty="0">
                <a:solidFill>
                  <a:schemeClr val="tx1"/>
                </a:solidFill>
              </a:rPr>
              <a:t>社會中長者生活支援與健康照護</a:t>
            </a:r>
            <a:r>
              <a:rPr lang="zh-TW" altLang="en-US" sz="4500" dirty="0">
                <a:solidFill>
                  <a:srgbClr val="FF00FF"/>
                </a:solidFill>
              </a:rPr>
              <a:t>需求</a:t>
            </a:r>
            <a:r>
              <a:rPr lang="zh-TW" altLang="en-US" sz="4500" dirty="0">
                <a:solidFill>
                  <a:schemeClr val="tx1"/>
                </a:solidFill>
              </a:rPr>
              <a:t>日益增加，廣泛應用</a:t>
            </a:r>
            <a:r>
              <a:rPr lang="zh-TW" altLang="en-US" sz="4500" dirty="0">
                <a:solidFill>
                  <a:srgbClr val="0000FF"/>
                </a:solidFill>
              </a:rPr>
              <a:t>智慧科技應</a:t>
            </a:r>
            <a:r>
              <a:rPr lang="zh-TW" altLang="en-US" sz="4500" dirty="0">
                <a:solidFill>
                  <a:schemeClr val="tx1"/>
                </a:solidFill>
              </a:rPr>
              <a:t>是面對此問題重要策略之一</a:t>
            </a:r>
            <a:r>
              <a:rPr lang="zh-TW" altLang="en-US" sz="4500" dirty="0" smtClean="0">
                <a:solidFill>
                  <a:schemeClr val="tx1"/>
                </a:solidFill>
              </a:rPr>
              <a:t>。</a:t>
            </a:r>
            <a:endParaRPr lang="en-US" altLang="zh-TW" sz="4500" dirty="0" smtClean="0">
              <a:solidFill>
                <a:schemeClr val="tx1"/>
              </a:solidFill>
            </a:endParaRPr>
          </a:p>
          <a:p>
            <a:r>
              <a:rPr lang="zh-TW" altLang="en-US" sz="4500" dirty="0" smtClean="0">
                <a:solidFill>
                  <a:schemeClr val="tx1"/>
                </a:solidFill>
              </a:rPr>
              <a:t>七</a:t>
            </a:r>
            <a:r>
              <a:rPr lang="zh-TW" altLang="en-US" sz="4500" dirty="0">
                <a:solidFill>
                  <a:schemeClr val="tx1"/>
                </a:solidFill>
              </a:rPr>
              <a:t>項</a:t>
            </a:r>
            <a:r>
              <a:rPr lang="zh-TW" altLang="en-US" sz="4500" dirty="0">
                <a:solidFill>
                  <a:srgbClr val="FF00FF"/>
                </a:solidFill>
              </a:rPr>
              <a:t>智慧科技</a:t>
            </a:r>
            <a:r>
              <a:rPr lang="zh-TW" altLang="en-US" sz="4500" dirty="0">
                <a:solidFill>
                  <a:schemeClr val="tx1"/>
                </a:solidFill>
              </a:rPr>
              <a:t>在</a:t>
            </a:r>
            <a:r>
              <a:rPr lang="zh-TW" altLang="en-US" sz="4500" dirty="0">
                <a:solidFill>
                  <a:srgbClr val="FFC000"/>
                </a:solidFill>
              </a:rPr>
              <a:t>長者照護應用發展</a:t>
            </a:r>
            <a:r>
              <a:rPr lang="zh-TW" altLang="en-US" sz="4500" dirty="0">
                <a:solidFill>
                  <a:schemeClr val="tx1"/>
                </a:solidFill>
              </a:rPr>
              <a:t>的切入點</a:t>
            </a:r>
            <a:r>
              <a:rPr lang="zh-TW" altLang="en-US" sz="4500" dirty="0" smtClean="0">
                <a:solidFill>
                  <a:schemeClr val="tx1"/>
                </a:solidFill>
              </a:rPr>
              <a:t>。</a:t>
            </a:r>
            <a:endParaRPr lang="en-US" altLang="zh-TW" sz="4500" dirty="0" smtClean="0">
              <a:solidFill>
                <a:schemeClr val="tx1"/>
              </a:solidFill>
            </a:endParaRPr>
          </a:p>
          <a:p>
            <a:r>
              <a:rPr lang="zh-TW" altLang="en-US" sz="4500" dirty="0" smtClean="0">
                <a:solidFill>
                  <a:schemeClr val="tx1"/>
                </a:solidFill>
              </a:rPr>
              <a:t>相關</a:t>
            </a:r>
            <a:r>
              <a:rPr lang="zh-TW" altLang="en-US" sz="4500" dirty="0">
                <a:solidFill>
                  <a:schemeClr val="tx1"/>
                </a:solidFill>
              </a:rPr>
              <a:t>智慧科技產品開發，有機會藉由照護需求帶動龐大產業</a:t>
            </a:r>
            <a:r>
              <a:rPr lang="zh-TW" altLang="en-US" sz="4500" dirty="0" smtClean="0">
                <a:solidFill>
                  <a:schemeClr val="tx1"/>
                </a:solidFill>
              </a:rPr>
              <a:t>效益</a:t>
            </a:r>
            <a:endParaRPr lang="en-US" altLang="zh-TW" sz="4500" dirty="0">
              <a:solidFill>
                <a:schemeClr val="tx1"/>
              </a:solidFill>
            </a:endParaRPr>
          </a:p>
          <a:p>
            <a:r>
              <a:rPr lang="zh-TW" altLang="en-US" sz="4500" dirty="0" smtClean="0">
                <a:solidFill>
                  <a:srgbClr val="0000FF"/>
                </a:solidFill>
              </a:rPr>
              <a:t>智慧</a:t>
            </a:r>
            <a:r>
              <a:rPr lang="zh-TW" altLang="en-US" sz="4500" dirty="0">
                <a:solidFill>
                  <a:srgbClr val="0000FF"/>
                </a:solidFill>
              </a:rPr>
              <a:t>科技輔助照護</a:t>
            </a:r>
            <a:r>
              <a:rPr lang="zh-TW" altLang="en-US" sz="4500" dirty="0" smtClean="0">
                <a:solidFill>
                  <a:srgbClr val="0000FF"/>
                </a:solidFill>
              </a:rPr>
              <a:t>產品</a:t>
            </a:r>
            <a:endParaRPr lang="en-US" altLang="zh-TW" sz="4500" dirty="0" smtClean="0">
              <a:solidFill>
                <a:srgbClr val="0000FF"/>
              </a:solidFill>
            </a:endParaRPr>
          </a:p>
          <a:p>
            <a:endParaRPr lang="en-US" altLang="zh-TW" sz="4000" dirty="0" smtClean="0">
              <a:solidFill>
                <a:srgbClr val="0000FF"/>
              </a:solidFill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>
              <a:solidFill>
                <a:schemeClr val="tx1"/>
              </a:solidFill>
            </a:endParaRPr>
          </a:p>
          <a:p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>智慧</a:t>
            </a:r>
            <a:r>
              <a:rPr lang="zh-TW" altLang="en-US" dirty="0">
                <a:solidFill>
                  <a:schemeClr val="tx1"/>
                </a:solidFill>
              </a:rPr>
              <a:t>科技在長者照護應用的發展與創新 </a:t>
            </a:r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>徐業良   國土</a:t>
            </a:r>
            <a:r>
              <a:rPr lang="zh-TW" altLang="en-US" dirty="0">
                <a:solidFill>
                  <a:schemeClr val="tx1"/>
                </a:solidFill>
              </a:rPr>
              <a:t>及公共治理季刊 ； </a:t>
            </a:r>
            <a:r>
              <a:rPr lang="en-US" altLang="zh-TW" dirty="0">
                <a:solidFill>
                  <a:schemeClr val="tx1"/>
                </a:solidFill>
              </a:rPr>
              <a:t>8</a:t>
            </a:r>
            <a:r>
              <a:rPr lang="zh-TW" altLang="en-US" dirty="0">
                <a:solidFill>
                  <a:schemeClr val="tx1"/>
                </a:solidFill>
              </a:rPr>
              <a:t>卷</a:t>
            </a:r>
            <a:r>
              <a:rPr lang="en-US" altLang="zh-TW" dirty="0">
                <a:solidFill>
                  <a:schemeClr val="tx1"/>
                </a:solidFill>
              </a:rPr>
              <a:t>1</a:t>
            </a:r>
            <a:r>
              <a:rPr lang="zh-TW" altLang="en-US" dirty="0">
                <a:solidFill>
                  <a:schemeClr val="tx1"/>
                </a:solidFill>
              </a:rPr>
              <a:t>期 </a:t>
            </a:r>
            <a:r>
              <a:rPr lang="en-US" altLang="zh-TW" dirty="0">
                <a:solidFill>
                  <a:schemeClr val="tx1"/>
                </a:solidFill>
              </a:rPr>
              <a:t>(2020 / 03 / 01) </a:t>
            </a:r>
            <a:r>
              <a:rPr lang="zh-TW" altLang="en-US" dirty="0">
                <a:solidFill>
                  <a:schemeClr val="tx1"/>
                </a:solidFill>
              </a:rPr>
              <a:t>， </a:t>
            </a:r>
            <a:r>
              <a:rPr lang="en-US" altLang="zh-TW" dirty="0">
                <a:solidFill>
                  <a:schemeClr val="tx1"/>
                </a:solidFill>
              </a:rPr>
              <a:t>P44 - 55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2" y="2355726"/>
            <a:ext cx="813690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914727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3200" b="1" dirty="0" smtClean="0">
                <a:latin typeface="+mn-ea"/>
              </a:rPr>
              <a:t>評 論</a:t>
            </a:r>
            <a:endParaRPr lang="en-US" altLang="zh-TW" sz="3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779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圖片 4" descr="C:\Users\a3w-pc01\AppData\Local\Microsoft\Windows\Temporary Internet Files\Content.Word\IMG_3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2275" r="25771" b="24052"/>
          <a:stretch>
            <a:fillRect/>
          </a:stretch>
        </p:blipFill>
        <p:spPr bwMode="auto">
          <a:xfrm>
            <a:off x="485106" y="689108"/>
            <a:ext cx="1728192" cy="11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圖片 3" descr="C:\Users\a3w-pc01\AppData\Local\Microsoft\Windows\Temporary Internet Files\Content.Word\IMG_3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114" r="867" b="17339"/>
          <a:stretch>
            <a:fillRect/>
          </a:stretch>
        </p:blipFill>
        <p:spPr bwMode="auto">
          <a:xfrm rot="5400000">
            <a:off x="2698184" y="409902"/>
            <a:ext cx="115534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22" y="699899"/>
            <a:ext cx="2050279" cy="115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85535"/>
            <a:ext cx="2461100" cy="116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9871" y="2227941"/>
            <a:ext cx="473067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/>
              <a:t>▍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主  題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en-US" altLang="zh-TW" sz="2000" b="1" dirty="0" smtClean="0"/>
              <a:t>》</a:t>
            </a:r>
            <a:r>
              <a:rPr lang="zh-TW" altLang="en-US" b="1" dirty="0" smtClean="0"/>
              <a:t>特色</a:t>
            </a:r>
            <a:r>
              <a:rPr lang="zh-TW" altLang="en-US" b="1" dirty="0"/>
              <a:t>醫療主題區</a:t>
            </a:r>
            <a:br>
              <a:rPr lang="zh-TW" altLang="en-US" b="1" dirty="0"/>
            </a:br>
            <a:r>
              <a:rPr lang="en-US" altLang="zh-TW" b="1" dirty="0"/>
              <a:t>》</a:t>
            </a:r>
            <a:r>
              <a:rPr lang="zh-TW" altLang="en-US" b="1" dirty="0">
                <a:solidFill>
                  <a:srgbClr val="FF00FF"/>
                </a:solidFill>
              </a:rPr>
              <a:t>智慧醫院</a:t>
            </a:r>
            <a:r>
              <a:rPr lang="zh-TW" altLang="en-US" b="1" dirty="0"/>
              <a:t>、醫材設備與供應鏈區</a:t>
            </a:r>
            <a:br>
              <a:rPr lang="zh-TW" altLang="en-US" b="1" dirty="0"/>
            </a:br>
            <a:r>
              <a:rPr lang="en-US" altLang="zh-TW" b="1" dirty="0"/>
              <a:t>》</a:t>
            </a:r>
            <a:r>
              <a:rPr lang="zh-TW" altLang="en-US" b="1" dirty="0"/>
              <a:t>精準檢測、基因醫學與細胞治療區</a:t>
            </a:r>
            <a:endParaRPr lang="zh-TW" altLang="en-US" dirty="0"/>
          </a:p>
          <a:p>
            <a:r>
              <a:rPr lang="en-US" altLang="zh-TW" b="1" dirty="0"/>
              <a:t>》</a:t>
            </a:r>
            <a:r>
              <a:rPr lang="zh-TW" altLang="en-US" b="1" dirty="0"/>
              <a:t>生技製藥與委託研發、製造服務區</a:t>
            </a:r>
            <a:br>
              <a:rPr lang="zh-TW" altLang="en-US" b="1" dirty="0"/>
            </a:br>
            <a:r>
              <a:rPr lang="en-US" altLang="zh-TW" b="1" dirty="0"/>
              <a:t>》</a:t>
            </a:r>
            <a:r>
              <a:rPr lang="zh-TW" altLang="en-US" b="1" dirty="0">
                <a:solidFill>
                  <a:srgbClr val="0000FF"/>
                </a:solidFill>
              </a:rPr>
              <a:t>創新技術</a:t>
            </a:r>
            <a:r>
              <a:rPr lang="zh-TW" altLang="en-US" b="1" dirty="0"/>
              <a:t>技轉與創業投資區</a:t>
            </a:r>
            <a:br>
              <a:rPr lang="zh-TW" altLang="en-US" b="1" dirty="0"/>
            </a:br>
            <a:r>
              <a:rPr lang="en-US" altLang="zh-TW" b="1" dirty="0"/>
              <a:t>》</a:t>
            </a:r>
            <a:r>
              <a:rPr lang="zh-TW" altLang="en-US" b="1" dirty="0">
                <a:solidFill>
                  <a:srgbClr val="008000"/>
                </a:solidFill>
              </a:rPr>
              <a:t>智慧健康</a:t>
            </a:r>
            <a:r>
              <a:rPr lang="zh-TW" altLang="en-US" b="1" dirty="0"/>
              <a:t>科技與產品區</a:t>
            </a:r>
            <a:endParaRPr lang="zh-TW" altLang="en-US" dirty="0"/>
          </a:p>
          <a:p>
            <a:r>
              <a:rPr lang="en-US" altLang="zh-TW" b="1" dirty="0"/>
              <a:t>》</a:t>
            </a:r>
            <a:r>
              <a:rPr lang="zh-TW" altLang="en-US" b="1" dirty="0"/>
              <a:t>預防醫學與保健養身區</a:t>
            </a:r>
            <a:br>
              <a:rPr lang="zh-TW" altLang="en-US" b="1" dirty="0"/>
            </a:br>
            <a:r>
              <a:rPr lang="en-US" altLang="zh-TW" b="1" dirty="0"/>
              <a:t>》</a:t>
            </a:r>
            <a:r>
              <a:rPr lang="zh-TW" altLang="en-US" b="1" dirty="0"/>
              <a:t>傳染疾病防疫防護區</a:t>
            </a:r>
            <a:br>
              <a:rPr lang="zh-TW" altLang="en-US" b="1" dirty="0"/>
            </a:br>
            <a:r>
              <a:rPr lang="en-US" altLang="zh-TW" b="1" dirty="0"/>
              <a:t>》</a:t>
            </a:r>
            <a:r>
              <a:rPr lang="zh-TW" altLang="en-US" b="1" dirty="0"/>
              <a:t>農業生技與食安健康區</a:t>
            </a:r>
            <a:endParaRPr lang="zh-TW" altLang="en-US" dirty="0"/>
          </a:p>
        </p:txBody>
      </p:sp>
      <p:sp>
        <p:nvSpPr>
          <p:cNvPr id="10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485106" y="1885503"/>
            <a:ext cx="1728192" cy="3386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2000" b="1" dirty="0" smtClean="0">
                <a:latin typeface="+mn-ea"/>
              </a:rPr>
              <a:t>身高體重計</a:t>
            </a:r>
            <a:endParaRPr lang="en-US" altLang="zh-TW" sz="2000" b="1" dirty="0">
              <a:latin typeface="+mn-ea"/>
            </a:endParaRPr>
          </a:p>
        </p:txBody>
      </p:sp>
      <p:sp>
        <p:nvSpPr>
          <p:cNvPr id="11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6948264" y="1889287"/>
            <a:ext cx="1728192" cy="3386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2000" b="1" dirty="0" smtClean="0">
                <a:latin typeface="+mn-ea"/>
              </a:rPr>
              <a:t>條碼機</a:t>
            </a:r>
            <a:endParaRPr lang="en-US" altLang="zh-TW" sz="2000" b="1" dirty="0">
              <a:latin typeface="+mn-ea"/>
            </a:endParaRPr>
          </a:p>
        </p:txBody>
      </p:sp>
      <p:sp>
        <p:nvSpPr>
          <p:cNvPr id="12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4583557" y="1889287"/>
            <a:ext cx="1728192" cy="3386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2000" b="1" dirty="0" smtClean="0">
                <a:latin typeface="+mn-ea"/>
              </a:rPr>
              <a:t>行動護理車</a:t>
            </a:r>
            <a:endParaRPr lang="en-US" altLang="zh-TW" sz="2000" b="1" dirty="0">
              <a:latin typeface="+mn-ea"/>
            </a:endParaRPr>
          </a:p>
        </p:txBody>
      </p:sp>
      <p:sp>
        <p:nvSpPr>
          <p:cNvPr id="13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2415208" y="1889287"/>
            <a:ext cx="1728192" cy="3386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2000" b="1" dirty="0">
                <a:latin typeface="+mn-ea"/>
              </a:rPr>
              <a:t>生理監測</a:t>
            </a:r>
            <a:r>
              <a:rPr lang="zh-TW" altLang="en-US" sz="2000" b="1" dirty="0" smtClean="0">
                <a:latin typeface="+mn-ea"/>
              </a:rPr>
              <a:t>計</a:t>
            </a:r>
            <a:endParaRPr lang="en-US" altLang="zh-TW" sz="2000" b="1" dirty="0">
              <a:latin typeface="+mn-ea"/>
            </a:endParaRPr>
          </a:p>
        </p:txBody>
      </p:sp>
      <p:sp>
        <p:nvSpPr>
          <p:cNvPr id="14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707904" y="52171"/>
            <a:ext cx="1770711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3600" b="1" dirty="0" smtClean="0">
                <a:latin typeface="+mn-ea"/>
              </a:rPr>
              <a:t>省  思</a:t>
            </a:r>
            <a:endParaRPr lang="en-US" altLang="zh-TW" sz="3600" b="1" dirty="0">
              <a:latin typeface="+mn-ea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024580381"/>
              </p:ext>
            </p:extLst>
          </p:nvPr>
        </p:nvGraphicFramePr>
        <p:xfrm>
          <a:off x="4612717" y="2227941"/>
          <a:ext cx="4373330" cy="2584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矩形 2"/>
          <p:cNvSpPr/>
          <p:nvPr/>
        </p:nvSpPr>
        <p:spPr>
          <a:xfrm>
            <a:off x="4939113" y="4155926"/>
            <a:ext cx="1674638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fontAlgn="base"/>
            <a:r>
              <a:rPr lang="zh-TW" altLang="en-US" sz="2000" b="1" dirty="0"/>
              <a:t>打破舊思維、迎接新契機</a:t>
            </a:r>
          </a:p>
        </p:txBody>
      </p:sp>
    </p:spTree>
    <p:extLst>
      <p:ext uri="{BB962C8B-B14F-4D97-AF65-F5344CB8AC3E}">
        <p14:creationId xmlns:p14="http://schemas.microsoft.com/office/powerpoint/2010/main" val="158387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915566"/>
            <a:ext cx="8229600" cy="396708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教育的變革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zh-TW" altLang="en-US" sz="3200" dirty="0"/>
              <a:t>不穩定成為常態</a:t>
            </a:r>
            <a:r>
              <a:rPr lang="en-US" altLang="zh-TW" sz="3200" dirty="0"/>
              <a:t>--</a:t>
            </a:r>
            <a:r>
              <a:rPr lang="zh-TW" altLang="en-US" sz="3200" dirty="0"/>
              <a:t>活在當下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rgbClr val="0000CC"/>
                </a:solidFill>
              </a:rPr>
              <a:t>幸福</a:t>
            </a:r>
            <a:r>
              <a:rPr lang="zh-TW" altLang="en-US" sz="3200" dirty="0">
                <a:solidFill>
                  <a:srgbClr val="0000CC"/>
                </a:solidFill>
              </a:rPr>
              <a:t>是終點還是起點</a:t>
            </a:r>
            <a:r>
              <a:rPr lang="zh-TW" altLang="en-US" sz="3200" dirty="0" smtClean="0">
                <a:solidFill>
                  <a:srgbClr val="0000CC"/>
                </a:solidFill>
              </a:rPr>
              <a:t>？</a:t>
            </a:r>
            <a:endParaRPr lang="en-US" altLang="zh-TW" sz="3200" dirty="0" smtClean="0">
              <a:solidFill>
                <a:srgbClr val="0000CC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200" dirty="0" smtClean="0">
                <a:solidFill>
                  <a:srgbClr val="0000CC"/>
                </a:solidFill>
              </a:rPr>
              <a:t>                </a:t>
            </a:r>
            <a:r>
              <a:rPr lang="zh-TW" altLang="en-US" sz="2400" dirty="0" smtClean="0">
                <a:solidFill>
                  <a:srgbClr val="FF0000"/>
                </a:solidFill>
              </a:rPr>
              <a:t>幸福</a:t>
            </a:r>
            <a:r>
              <a:rPr lang="zh-TW" altLang="en-US" sz="2400" dirty="0">
                <a:solidFill>
                  <a:srgbClr val="FF0000"/>
                </a:solidFill>
              </a:rPr>
              <a:t>應該是一種心理</a:t>
            </a:r>
            <a:r>
              <a:rPr lang="zh-TW" altLang="en-US" sz="2400" dirty="0" smtClean="0">
                <a:solidFill>
                  <a:srgbClr val="FF0000"/>
                </a:solidFill>
              </a:rPr>
              <a:t>狀態</a:t>
            </a:r>
            <a:endParaRPr lang="en-US" altLang="zh-TW" dirty="0" smtClean="0"/>
          </a:p>
          <a:p>
            <a:r>
              <a:rPr lang="zh-TW" altLang="en-US" sz="3200" dirty="0" smtClean="0">
                <a:solidFill>
                  <a:srgbClr val="0000CC"/>
                </a:solidFill>
              </a:rPr>
              <a:t>滾滾長江</a:t>
            </a:r>
            <a:r>
              <a:rPr lang="zh-TW" altLang="en-US" sz="3200" dirty="0">
                <a:solidFill>
                  <a:srgbClr val="0000CC"/>
                </a:solidFill>
              </a:rPr>
              <a:t>東</a:t>
            </a:r>
            <a:r>
              <a:rPr lang="zh-TW" altLang="en-US" sz="3200" dirty="0" smtClean="0">
                <a:solidFill>
                  <a:srgbClr val="0000CC"/>
                </a:solidFill>
              </a:rPr>
              <a:t>逝水</a:t>
            </a:r>
            <a:endParaRPr lang="en-US" altLang="zh-TW" sz="32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rgbClr val="0000CC"/>
                </a:solidFill>
              </a:rPr>
              <a:t> </a:t>
            </a:r>
            <a:r>
              <a:rPr lang="zh-TW" altLang="en-US" sz="3200" dirty="0" smtClean="0">
                <a:solidFill>
                  <a:srgbClr val="0000CC"/>
                </a:solidFill>
              </a:rPr>
              <a:t>         浪花淘盡英雄</a:t>
            </a:r>
            <a:endParaRPr lang="en-US" altLang="zh-TW" sz="3200" dirty="0" smtClean="0">
              <a:solidFill>
                <a:srgbClr val="0000CC"/>
              </a:solidFill>
            </a:endParaRP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sz="1200" dirty="0" smtClean="0">
                <a:solidFill>
                  <a:srgbClr val="FF0066"/>
                </a:solidFill>
              </a:rPr>
              <a:t>5</a:t>
            </a:r>
            <a:endParaRPr lang="zh-TW" altLang="en-US" sz="1200" dirty="0">
              <a:solidFill>
                <a:srgbClr val="FF0066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67544" y="326815"/>
            <a:ext cx="8229600" cy="627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822952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900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7030A0"/>
                </a:solidFill>
                <a:latin typeface="+mj-ea"/>
              </a:rPr>
              <a:t>一、緣起</a:t>
            </a:r>
            <a:r>
              <a:rPr lang="en-US" altLang="zh-TW" sz="4000" dirty="0" smtClean="0">
                <a:solidFill>
                  <a:srgbClr val="7030A0"/>
                </a:solidFill>
                <a:latin typeface="+mj-ea"/>
              </a:rPr>
              <a:t>--</a:t>
            </a:r>
            <a:r>
              <a:rPr lang="zh-TW" altLang="en-US" sz="4000" dirty="0" smtClean="0">
                <a:solidFill>
                  <a:srgbClr val="7030A0"/>
                </a:solidFill>
                <a:latin typeface="+mj-ea"/>
              </a:rPr>
              <a:t>面對變革盡付笑談中</a:t>
            </a:r>
            <a:r>
              <a:rPr lang="en-US" altLang="zh-TW" sz="4000" dirty="0" smtClean="0">
                <a:solidFill>
                  <a:srgbClr val="7030A0"/>
                </a:solidFill>
                <a:latin typeface="+mj-ea"/>
              </a:rPr>
              <a:t/>
            </a:r>
            <a:br>
              <a:rPr lang="en-US" altLang="zh-TW" sz="4000" dirty="0" smtClean="0">
                <a:solidFill>
                  <a:srgbClr val="7030A0"/>
                </a:solidFill>
                <a:latin typeface="+mj-ea"/>
              </a:rPr>
            </a:br>
            <a:endParaRPr lang="zh-TW" altLang="en-US" sz="4000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33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554687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3600" b="1" dirty="0" smtClean="0">
                <a:latin typeface="+mn-ea"/>
              </a:rPr>
              <a:t>省 思</a:t>
            </a:r>
            <a:endParaRPr lang="en-US" altLang="zh-TW" sz="3600" b="1" dirty="0">
              <a:latin typeface="+mn-ea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877950127"/>
              </p:ext>
            </p:extLst>
          </p:nvPr>
        </p:nvGraphicFramePr>
        <p:xfrm>
          <a:off x="539552" y="723714"/>
          <a:ext cx="8280920" cy="422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92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標題 1"/>
          <p:cNvSpPr>
            <a:spLocks noGrp="1"/>
          </p:cNvSpPr>
          <p:nvPr>
            <p:ph type="title" idx="4294967295"/>
          </p:nvPr>
        </p:nvSpPr>
        <p:spPr>
          <a:xfrm>
            <a:off x="1029146" y="249492"/>
            <a:ext cx="8007350" cy="628650"/>
          </a:xfrm>
        </p:spPr>
        <p:txBody>
          <a:bodyPr>
            <a:noAutofit/>
          </a:bodyPr>
          <a:lstStyle/>
          <a:p>
            <a:r>
              <a:rPr lang="zh-TW" altLang="en-US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關鍵 </a:t>
            </a:r>
            <a:r>
              <a:rPr lang="en-US" altLang="zh-TW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TW" altLang="en-US" sz="2800" dirty="0">
                <a:solidFill>
                  <a:srgbClr val="99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lang="zh-TW" altLang="en-US" sz="28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提高學力</a:t>
            </a:r>
            <a:r>
              <a:rPr lang="en-US" altLang="zh-TW" sz="28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TW" sz="28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TW" altLang="en-US" sz="2800" dirty="0">
              <a:latin typeface="華康中黑體(P)" panose="020B0500000000000000" pitchFamily="34" charset="-120"/>
              <a:ea typeface="華康中黑體(P)" panose="020B05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60375" y="1198429"/>
            <a:ext cx="7993508" cy="1824879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TW" altLang="en-US" sz="2000" b="1" dirty="0" smtClean="0">
                <a:solidFill>
                  <a:srgbClr val="A50021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  <a:cs typeface="+mj-cs"/>
              </a:rPr>
              <a:t>有</a:t>
            </a:r>
            <a:r>
              <a:rPr lang="zh-TW" altLang="en-US" sz="2000" b="1" dirty="0">
                <a:solidFill>
                  <a:srgbClr val="A50021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  <a:cs typeface="+mj-cs"/>
              </a:rPr>
              <a:t>愈來愈多的跡象顯示，成功似無規則可言：</a:t>
            </a:r>
            <a:endParaRPr lang="en-US" altLang="zh-TW" sz="2000" b="1" dirty="0">
              <a:solidFill>
                <a:srgbClr val="A50021"/>
              </a:solidFill>
              <a:latin typeface="華康中黑體(P)" panose="020B0500000000000000" pitchFamily="34" charset="-120"/>
              <a:ea typeface="華康中黑體(P)" panose="020B0500000000000000" pitchFamily="34" charset="-120"/>
              <a:cs typeface="+mj-cs"/>
            </a:endParaRP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zh-TW" altLang="en-US" sz="2000" b="1" dirty="0" smtClean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   </a:t>
            </a:r>
            <a:r>
              <a:rPr lang="en-US" altLang="zh-TW" sz="2000" b="1" dirty="0" smtClean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1</a:t>
            </a:r>
            <a:r>
              <a:rPr lang="en-US" altLang="zh-TW" sz="2000" b="1" dirty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.</a:t>
            </a:r>
            <a:r>
              <a:rPr lang="zh-TW" altLang="en-US" sz="2000" b="1" dirty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無法將成功人士的舊路「複製</a:t>
            </a:r>
            <a:r>
              <a:rPr lang="en-US" altLang="zh-TW" sz="2000" b="1" dirty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-</a:t>
            </a:r>
            <a:r>
              <a:rPr lang="zh-TW" altLang="en-US" sz="2000" b="1" dirty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貼上」。</a:t>
            </a:r>
            <a:endParaRPr lang="en-US" altLang="zh-TW" sz="2000" b="1" dirty="0">
              <a:latin typeface="細明體_HKSCS" panose="02020500000000000000" pitchFamily="18" charset="-120"/>
              <a:ea typeface="細明體_HKSCS" panose="02020500000000000000" pitchFamily="18" charset="-120"/>
              <a:cs typeface="+mj-cs"/>
            </a:endParaRP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zh-TW" altLang="en-US" sz="2000" b="1" dirty="0" smtClean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   </a:t>
            </a:r>
            <a:r>
              <a:rPr lang="en-US" altLang="zh-TW" sz="2000" b="1" dirty="0" smtClean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2</a:t>
            </a:r>
            <a:r>
              <a:rPr lang="en-US" altLang="zh-TW" sz="2000" b="1" dirty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.</a:t>
            </a:r>
            <a:r>
              <a:rPr lang="zh-TW" altLang="en-US" sz="2000" b="1" dirty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無法重複利用過往所學的專業。</a:t>
            </a:r>
            <a:endParaRPr lang="en-US" altLang="zh-TW" sz="2000" b="1" dirty="0">
              <a:latin typeface="細明體_HKSCS" panose="02020500000000000000" pitchFamily="18" charset="-120"/>
              <a:ea typeface="細明體_HKSCS" panose="02020500000000000000" pitchFamily="18" charset="-120"/>
              <a:cs typeface="+mj-cs"/>
            </a:endParaRP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zh-TW" altLang="en-US" sz="2000" b="1" dirty="0" smtClean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   </a:t>
            </a:r>
            <a:r>
              <a:rPr lang="en-US" altLang="zh-TW" sz="2000" b="1" dirty="0" smtClean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3</a:t>
            </a:r>
            <a:r>
              <a:rPr lang="en-US" altLang="zh-TW" sz="2000" b="1" dirty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.</a:t>
            </a:r>
            <a:r>
              <a:rPr lang="zh-TW" altLang="en-US" sz="2000" b="1" dirty="0"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完整的學習時間被打破，擁有的時間被碎片化。</a:t>
            </a:r>
          </a:p>
        </p:txBody>
      </p:sp>
      <p:sp>
        <p:nvSpPr>
          <p:cNvPr id="17411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Gill Sans MT" pitchFamily="34" charset="0"/>
            </a:endParaRPr>
          </a:p>
        </p:txBody>
      </p:sp>
      <p:sp>
        <p:nvSpPr>
          <p:cNvPr id="17412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Gill Sans MT" pitchFamily="34" charset="0"/>
            </a:endParaRPr>
          </a:p>
        </p:txBody>
      </p:sp>
      <p:sp>
        <p:nvSpPr>
          <p:cNvPr id="17413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Gill Sans MT" pitchFamily="34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494308" y="3948903"/>
            <a:ext cx="7993508" cy="70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BB39B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0" lang="zh-TW" altLang="en-US" sz="2400" b="1" dirty="0">
                <a:solidFill>
                  <a:srgbClr val="FF0000"/>
                </a:solidFill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持續學習是工作的重要部分，培訓機會和教育資源是最吸引優秀員工優渥的福利之一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kumimoji="0"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O'Reilly, 2019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307975" y="3075806"/>
            <a:ext cx="86972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6000"/>
              <a:defRPr/>
            </a:pPr>
            <a:r>
              <a:rPr lang="zh-TW" altLang="en-US" sz="2000" b="1" dirty="0">
                <a:solidFill>
                  <a:srgbClr val="CC00CC"/>
                </a:solidFill>
                <a:latin typeface="華康細明體(P)" panose="02020300000000000000" pitchFamily="18" charset="-120"/>
                <a:ea typeface="華康特粗明體" panose="02010609000101010101" pitchFamily="49" charset="-120"/>
                <a:cs typeface="華康細明體(P)" panose="02020300000000000000" pitchFamily="18" charset="-120"/>
              </a:rPr>
              <a:t>專業被取代該怎麼辦？嚴長壽：「擁有自學力，就不用看老闆的臉色吃飯。」（高士閔，</a:t>
            </a:r>
            <a:r>
              <a:rPr lang="en-US" altLang="zh-TW" sz="2000" b="1" dirty="0">
                <a:solidFill>
                  <a:srgbClr val="CC00CC"/>
                </a:solidFill>
                <a:latin typeface="華康細明體(P)" panose="02020300000000000000" pitchFamily="18" charset="-120"/>
                <a:ea typeface="華康特粗明體" panose="02010609000101010101" pitchFamily="49" charset="-120"/>
                <a:cs typeface="華康細明體(P)" panose="02020300000000000000" pitchFamily="18" charset="-120"/>
              </a:rPr>
              <a:t>2017</a:t>
            </a:r>
            <a:r>
              <a:rPr lang="zh-TW" altLang="en-US" sz="2000" b="1" dirty="0">
                <a:solidFill>
                  <a:srgbClr val="CC00CC"/>
                </a:solidFill>
                <a:latin typeface="華康細明體(P)" panose="02020300000000000000" pitchFamily="18" charset="-120"/>
                <a:ea typeface="華康特粗明體" panose="02010609000101010101" pitchFamily="49" charset="-120"/>
                <a:cs typeface="華康細明體(P)" panose="02020300000000000000" pitchFamily="18" charset="-120"/>
              </a:rPr>
              <a:t>）</a:t>
            </a:r>
          </a:p>
        </p:txBody>
      </p:sp>
      <p:sp>
        <p:nvSpPr>
          <p:cNvPr id="4" name="矩形 3"/>
          <p:cNvSpPr/>
          <p:nvPr/>
        </p:nvSpPr>
        <p:spPr>
          <a:xfrm>
            <a:off x="214710" y="5953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</a:rPr>
              <a:t>未來地圖的啟示</a:t>
            </a:r>
          </a:p>
        </p:txBody>
      </p:sp>
      <p:sp>
        <p:nvSpPr>
          <p:cNvPr id="5" name="矩形 4"/>
          <p:cNvSpPr/>
          <p:nvPr/>
        </p:nvSpPr>
        <p:spPr>
          <a:xfrm>
            <a:off x="618336" y="843558"/>
            <a:ext cx="5226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b="1" dirty="0"/>
              <a:t>改變看法</a:t>
            </a:r>
            <a:r>
              <a:rPr lang="zh-TW" altLang="en-US" sz="2400" b="1" dirty="0">
                <a:hlinkClick r:id="rId2" action="ppaction://hlinkfile"/>
              </a:rPr>
              <a:t>這部短片相當值得省思</a:t>
            </a:r>
            <a:r>
              <a:rPr lang="en-US" altLang="zh-TW" sz="2400" b="1" dirty="0">
                <a:hlinkClick r:id="rId2" action="ppaction://hlinkfile"/>
              </a:rPr>
              <a:t>.</a:t>
            </a:r>
            <a:r>
              <a:rPr lang="en-US" altLang="zh-TW" sz="2400" b="1" dirty="0" err="1">
                <a:hlinkClick r:id="rId2" action="ppaction://hlinkfile"/>
              </a:rPr>
              <a:t>flv</a:t>
            </a:r>
            <a:endParaRPr lang="en-US" altLang="zh-TW" sz="2400" b="1" dirty="0"/>
          </a:p>
        </p:txBody>
      </p:sp>
    </p:spTree>
    <p:extLst>
      <p:ext uri="{BB962C8B-B14F-4D97-AF65-F5344CB8AC3E}">
        <p14:creationId xmlns:p14="http://schemas.microsoft.com/office/powerpoint/2010/main" val="33930073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83077" y="243325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pic>
        <p:nvPicPr>
          <p:cNvPr id="3" name="圖片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7875" t="29400" r="42513" b="13201"/>
          <a:stretch/>
        </p:blipFill>
        <p:spPr>
          <a:xfrm>
            <a:off x="705297" y="1021188"/>
            <a:ext cx="7966544" cy="392682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3255" y="162716"/>
            <a:ext cx="81868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如何提高學力 已經成為當今世界主要顯學了</a:t>
            </a:r>
            <a:endParaRPr lang="en-US" altLang="zh-TW" sz="3200" b="1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131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標題 1"/>
          <p:cNvSpPr>
            <a:spLocks noGrp="1"/>
          </p:cNvSpPr>
          <p:nvPr>
            <p:ph type="title" idx="4294967295"/>
          </p:nvPr>
        </p:nvSpPr>
        <p:spPr>
          <a:xfrm>
            <a:off x="797994" y="25004"/>
            <a:ext cx="8007350" cy="628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8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學</a:t>
            </a:r>
            <a:r>
              <a:rPr lang="zh-TW" altLang="en-US" sz="3600" dirty="0" smtClean="0">
                <a:solidFill>
                  <a:srgbClr val="FF0000"/>
                </a:solidFill>
              </a:rPr>
              <a:t>習力</a:t>
            </a:r>
            <a:r>
              <a:rPr lang="zh-TW" altLang="en-US" sz="3600" dirty="0" smtClean="0">
                <a:solidFill>
                  <a:schemeClr val="tx1"/>
                </a:solidFill>
              </a:rPr>
              <a:t>讓你無可取代 </a:t>
            </a:r>
            <a:r>
              <a:rPr lang="en-US" altLang="zh-TW" sz="3600" dirty="0" smtClean="0">
                <a:solidFill>
                  <a:schemeClr val="tx1"/>
                </a:solidFill>
              </a:rPr>
              <a:t>(</a:t>
            </a:r>
            <a:r>
              <a:rPr lang="zh-TW" altLang="en-US" sz="3600" dirty="0" smtClean="0">
                <a:solidFill>
                  <a:schemeClr val="tx1"/>
                </a:solidFill>
              </a:rPr>
              <a:t>當今出版界</a:t>
            </a:r>
            <a:r>
              <a:rPr lang="en-US" altLang="zh-TW" sz="3600" dirty="0" smtClean="0">
                <a:solidFill>
                  <a:schemeClr val="tx1"/>
                </a:solidFill>
              </a:rPr>
              <a:t>…)</a:t>
            </a:r>
            <a:endParaRPr lang="zh-TW" altLang="en-US" sz="3600" dirty="0">
              <a:solidFill>
                <a:schemeClr val="tx1"/>
              </a:solidFill>
            </a:endParaRPr>
          </a:p>
        </p:txBody>
      </p:sp>
      <p:sp>
        <p:nvSpPr>
          <p:cNvPr id="17411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Gill Sans MT" pitchFamily="34" charset="0"/>
            </a:endParaRPr>
          </a:p>
        </p:txBody>
      </p:sp>
      <p:sp>
        <p:nvSpPr>
          <p:cNvPr id="17412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Gill Sans MT" pitchFamily="34" charset="0"/>
            </a:endParaRPr>
          </a:p>
        </p:txBody>
      </p:sp>
      <p:sp>
        <p:nvSpPr>
          <p:cNvPr id="17413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Gill Sans MT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8230" t="18490" r="30169" b="7552"/>
          <a:stretch/>
        </p:blipFill>
        <p:spPr>
          <a:xfrm>
            <a:off x="349025" y="844143"/>
            <a:ext cx="3183905" cy="22682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5925" r="7575" b="11578"/>
          <a:stretch/>
        </p:blipFill>
        <p:spPr>
          <a:xfrm>
            <a:off x="307975" y="3133330"/>
            <a:ext cx="3102580" cy="145934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761" y="2875467"/>
            <a:ext cx="3428953" cy="186743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195" y="1024990"/>
            <a:ext cx="1800225" cy="183561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161" y="844143"/>
            <a:ext cx="1861183" cy="186149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160" y="1011250"/>
            <a:ext cx="1941805" cy="193403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1817" y="2723695"/>
            <a:ext cx="1903527" cy="201921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02148" y="4592673"/>
            <a:ext cx="231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hlinkClick r:id="rId9"/>
              </a:rPr>
              <a:t>新學力時代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945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30400" r="61812" b="19201"/>
          <a:stretch/>
        </p:blipFill>
        <p:spPr>
          <a:xfrm>
            <a:off x="827584" y="483518"/>
            <a:ext cx="7560840" cy="436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-25385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問</a:t>
            </a:r>
            <a:r>
              <a:rPr lang="zh-TW" altLang="en-US" sz="4800" b="1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 </a:t>
            </a:r>
            <a:r>
              <a:rPr lang="zh-TW" altLang="en-US" sz="3600" b="1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「</a:t>
            </a:r>
            <a:r>
              <a:rPr lang="zh-TW" altLang="en-US" sz="2800" b="1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學力」」是什麼</a:t>
            </a:r>
            <a:r>
              <a:rPr lang="en-US" altLang="zh-TW" sz="2800" b="1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?</a:t>
            </a:r>
            <a:endParaRPr lang="zh-TW" altLang="en-US" sz="2800" b="1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19672" y="3651870"/>
            <a:ext cx="70567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宋 范成大 </a:t>
            </a:r>
            <a:r>
              <a:rPr lang="en-US" altLang="zh-TW" dirty="0"/>
              <a:t>《</a:t>
            </a:r>
            <a:r>
              <a:rPr lang="zh-TW" altLang="en-US" dirty="0"/>
              <a:t>送劉唐卿戶曹擢第西歸</a:t>
            </a:r>
            <a:r>
              <a:rPr lang="en-US" altLang="zh-TW" dirty="0"/>
              <a:t>》</a:t>
            </a:r>
            <a:r>
              <a:rPr lang="zh-TW" altLang="en-US" dirty="0"/>
              <a:t>詩之三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r>
              <a:rPr lang="zh-TW" altLang="en-US" dirty="0" smtClean="0"/>
              <a:t>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學力根深方蒂固，功名水到自渠成。</a:t>
            </a:r>
            <a:r>
              <a:rPr lang="zh-TW" altLang="en-US" dirty="0"/>
              <a:t>” </a:t>
            </a:r>
          </a:p>
        </p:txBody>
      </p:sp>
      <p:sp>
        <p:nvSpPr>
          <p:cNvPr id="4" name="矩形 3"/>
          <p:cNvSpPr/>
          <p:nvPr/>
        </p:nvSpPr>
        <p:spPr>
          <a:xfrm>
            <a:off x="1043608" y="816500"/>
            <a:ext cx="4440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</a:rPr>
              <a:t>學力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: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  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研究學問所達到</a:t>
            </a:r>
            <a:r>
              <a:rPr lang="zh-TW" altLang="en-US" sz="2400" b="1" dirty="0">
                <a:solidFill>
                  <a:srgbClr val="7030A0"/>
                </a:solidFill>
              </a:rPr>
              <a:t>的程度。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t="2800" r="18889" b="23001"/>
          <a:stretch/>
        </p:blipFill>
        <p:spPr>
          <a:xfrm>
            <a:off x="251520" y="1278163"/>
            <a:ext cx="8640960" cy="37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3547" y="2301720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學習力是指一個人或一個</a:t>
            </a:r>
            <a:r>
              <a:rPr lang="zh-TW" altLang="en-US" sz="2400" b="1" dirty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hlinkClick r:id="rId2" tooltip="企业"/>
              </a:rPr>
              <a:t>企業</a:t>
            </a:r>
            <a:r>
              <a:rPr lang="zh-TW" altLang="en-US" sz="2400" b="1" dirty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、一個</a:t>
            </a:r>
            <a:r>
              <a:rPr lang="zh-TW" altLang="en-US" sz="2400" b="1" dirty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hlinkClick r:id="rId3" tooltip="组织学习"/>
              </a:rPr>
              <a:t>組織學習</a:t>
            </a:r>
            <a:r>
              <a:rPr lang="zh-TW" altLang="en-US" sz="2400" b="1" dirty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的動力、毅力和能力的綜合體現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。學習</a:t>
            </a:r>
            <a:r>
              <a:rPr lang="zh-TW" altLang="en-US" sz="2400" b="1" dirty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力是把</a:t>
            </a:r>
            <a:r>
              <a:rPr lang="zh-TW" altLang="en-US" sz="2400" b="1" dirty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hlinkClick r:id="rId4" tooltip="知识资源"/>
              </a:rPr>
              <a:t>知識資源</a:t>
            </a:r>
            <a:r>
              <a:rPr lang="zh-TW" altLang="en-US" sz="2400" b="1" dirty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轉化為</a:t>
            </a:r>
            <a:r>
              <a:rPr lang="zh-TW" altLang="en-US" sz="2400" b="1" dirty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hlinkClick r:id="rId5" tooltip="知识资本"/>
              </a:rPr>
              <a:t>知識資本</a:t>
            </a:r>
            <a:r>
              <a:rPr lang="zh-TW" altLang="en-US" sz="2400" b="1" dirty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的能力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。</a:t>
            </a:r>
            <a:r>
              <a:rPr lang="zh-TW" altLang="en-US" sz="2400" b="1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組織學習力是人們</a:t>
            </a:r>
            <a:r>
              <a:rPr lang="zh-TW" altLang="en-US" sz="2400" b="1" dirty="0">
                <a:latin typeface="華康中黑體" panose="020B0509000000000000" pitchFamily="49" charset="-120"/>
                <a:ea typeface="華康中黑體" panose="020B0509000000000000" pitchFamily="49" charset="-120"/>
                <a:hlinkClick r:id="rId6" tooltip="创新能力"/>
              </a:rPr>
              <a:t>創新能力</a:t>
            </a:r>
            <a:r>
              <a:rPr lang="zh-TW" altLang="en-US" sz="2400" b="1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的集中體現，能直接轉化為創新成果</a:t>
            </a:r>
            <a:r>
              <a:rPr lang="zh-TW" altLang="en-US" sz="2400" b="1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。</a:t>
            </a:r>
            <a:endParaRPr lang="en-US" altLang="zh-TW" sz="2400" b="1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r>
              <a:rPr lang="zh-TW" altLang="en-US" b="1" dirty="0"/>
              <a:t> </a:t>
            </a:r>
            <a:r>
              <a:rPr lang="zh-TW" altLang="en-US" b="1" dirty="0" smtClean="0"/>
              <a:t>                                                 </a:t>
            </a:r>
            <a:endParaRPr lang="en-US" altLang="zh-TW" b="1" dirty="0" smtClean="0">
              <a:solidFill>
                <a:srgbClr val="666699"/>
              </a:solidFill>
            </a:endParaRPr>
          </a:p>
          <a:p>
            <a:r>
              <a:rPr lang="en-US" altLang="zh-TW" b="1" dirty="0" smtClean="0">
                <a:solidFill>
                  <a:srgbClr val="666699"/>
                </a:solidFill>
              </a:rPr>
              <a:t>https</a:t>
            </a:r>
            <a:r>
              <a:rPr lang="en-US" altLang="zh-TW" b="1" dirty="0">
                <a:solidFill>
                  <a:srgbClr val="666699"/>
                </a:solidFill>
              </a:rPr>
              <a:t>://wiki.mbalib.com/zh-tw/%E5%AD%A6%E4%B9%A0%E5%8A%9B</a:t>
            </a:r>
            <a:endParaRPr lang="zh-TW" altLang="en-US" b="1" dirty="0">
              <a:solidFill>
                <a:srgbClr val="666699"/>
              </a:solidFill>
              <a:effectLst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3568" y="771550"/>
            <a:ext cx="7468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問</a:t>
            </a:r>
            <a:r>
              <a:rPr lang="zh-TW" altLang="en-US" sz="3200" b="1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 </a:t>
            </a:r>
            <a:r>
              <a:rPr lang="zh-TW" altLang="en-US" sz="2800" b="1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「</a:t>
            </a:r>
            <a:r>
              <a:rPr lang="zh-TW" altLang="en-US" sz="2800" b="1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學習力」</a:t>
            </a:r>
            <a:r>
              <a:rPr lang="en-US" altLang="zh-TW" sz="2800" b="1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(</a:t>
            </a:r>
            <a:r>
              <a:rPr lang="en-US" altLang="zh-TW" sz="2800" b="1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Learning Capacity)</a:t>
            </a:r>
            <a:r>
              <a:rPr lang="zh-TW" altLang="en-US" sz="2800" b="1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是</a:t>
            </a:r>
            <a:r>
              <a:rPr lang="zh-TW" altLang="en-US" sz="2800" b="1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什麼</a:t>
            </a:r>
            <a:r>
              <a:rPr lang="en-US" altLang="zh-TW" sz="2800" b="1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?</a:t>
            </a:r>
            <a:endParaRPr lang="zh-TW" altLang="en-US" sz="2800" b="1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3547" y="1815666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MBA</a:t>
            </a:r>
            <a:r>
              <a:rPr lang="zh-TW" altLang="en-US" sz="2400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智庫 百</a:t>
            </a:r>
            <a:r>
              <a:rPr lang="zh-TW" altLang="en-US" sz="24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科 </a:t>
            </a:r>
            <a:r>
              <a:rPr lang="en-US" altLang="zh-TW" sz="24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:</a:t>
            </a:r>
            <a:endParaRPr lang="en-US" altLang="zh-TW" sz="24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05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-92546"/>
            <a:ext cx="7007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思</a:t>
            </a:r>
            <a:r>
              <a:rPr lang="zh-TW" altLang="en-US" sz="2400" b="1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 </a:t>
            </a:r>
            <a:r>
              <a:rPr lang="zh-TW" altLang="en-US" sz="2400" b="1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  </a:t>
            </a:r>
            <a:r>
              <a:rPr lang="zh-TW" altLang="en-US" sz="2800" b="1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「高學力 未來人才的條件」</a:t>
            </a:r>
            <a:r>
              <a:rPr lang="en-US" altLang="zh-TW" sz="2800" b="1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(p.414)</a:t>
            </a:r>
            <a:endParaRPr lang="zh-TW" altLang="en-US" sz="2800" b="1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627534"/>
            <a:ext cx="82375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翻譯者黃庭敏心中所指應是「學習力</a:t>
            </a:r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」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」之意，但寫為學力二字。這可</a:t>
            </a:r>
            <a:r>
              <a:rPr lang="zh-TW" altLang="en-US" sz="2400" b="1" dirty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能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是筆誤。</a:t>
            </a:r>
            <a:r>
              <a:rPr lang="zh-TW" altLang="en-US" sz="24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因為</a:t>
            </a:r>
            <a:r>
              <a:rPr lang="en-US" altLang="zh-TW" sz="24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《</a:t>
            </a:r>
            <a:r>
              <a:rPr lang="zh-TW" altLang="en-US" sz="24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未來的地圖</a:t>
            </a:r>
            <a:r>
              <a:rPr lang="en-US" altLang="zh-TW" sz="24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》</a:t>
            </a:r>
            <a:r>
              <a:rPr lang="zh-TW" altLang="en-US" sz="24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這書，談的是學習力的概念</a:t>
            </a:r>
            <a:r>
              <a:rPr lang="en-US" altLang="zh-TW" sz="24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:(</a:t>
            </a:r>
            <a:r>
              <a:rPr lang="zh-TW" altLang="en-US" sz="24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關鍵例句</a:t>
            </a:r>
            <a:r>
              <a:rPr lang="en-US" altLang="zh-TW" sz="24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)</a:t>
            </a:r>
            <a:endParaRPr lang="en-US" altLang="zh-TW" sz="2400" b="1" dirty="0" smtClean="0">
              <a:solidFill>
                <a:srgbClr val="666699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1.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持續學習</a:t>
            </a:r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(p.415)</a:t>
            </a:r>
          </a:p>
          <a:p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2.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人類生產力提高的源頭是創新</a:t>
            </a:r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(p.416)</a:t>
            </a:r>
          </a:p>
          <a:p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3.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用以致學，學習是當務之急</a:t>
            </a:r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(p.430)</a:t>
            </a:r>
          </a:p>
          <a:p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4.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技術發展遠遠領先教育系統</a:t>
            </a:r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(p.431)</a:t>
            </a:r>
          </a:p>
          <a:p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5.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帶著目標做事，知識就是工具</a:t>
            </a:r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(p.433)</a:t>
            </a:r>
          </a:p>
          <a:p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6.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帶著樂趣學習，收穫更多</a:t>
            </a:r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(p.436)</a:t>
            </a:r>
          </a:p>
          <a:p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7.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獲取資訊的能力是新一代學習的關鍵</a:t>
            </a:r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(p.439)</a:t>
            </a:r>
          </a:p>
          <a:p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8.</a:t>
            </a:r>
            <a:r>
              <a:rPr lang="zh-TW" altLang="en-US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傳播知識並創造新方法做事的空間</a:t>
            </a:r>
            <a:r>
              <a:rPr lang="en-US" altLang="zh-TW" sz="2400" b="1" dirty="0" smtClean="0">
                <a:solidFill>
                  <a:srgbClr val="666699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(p.436 )</a:t>
            </a:r>
          </a:p>
        </p:txBody>
      </p:sp>
    </p:spTree>
    <p:extLst>
      <p:ext uri="{BB962C8B-B14F-4D97-AF65-F5344CB8AC3E}">
        <p14:creationId xmlns:p14="http://schemas.microsoft.com/office/powerpoint/2010/main" val="25656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1835696" y="120254"/>
            <a:ext cx="7067550" cy="51719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如何擁有自學力？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95536" y="915566"/>
            <a:ext cx="8424862" cy="1458162"/>
          </a:xfrm>
        </p:spPr>
        <p:txBody>
          <a:bodyPr>
            <a:normAutofit fontScale="85000" lnSpcReduction="20000"/>
          </a:bodyPr>
          <a:lstStyle/>
          <a:p>
            <a:pPr marL="274638" lvl="1" indent="0">
              <a:buNone/>
            </a:pPr>
            <a:r>
              <a:rPr lang="en-US" altLang="zh-TW" sz="3600" b="1" dirty="0">
                <a:solidFill>
                  <a:srgbClr val="7030A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1.</a:t>
            </a:r>
            <a:r>
              <a:rPr lang="zh-TW" altLang="en-US" sz="3300" dirty="0">
                <a:solidFill>
                  <a:srgbClr val="CC00CC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產生對事物的期待感（想像力）</a:t>
            </a:r>
            <a:endParaRPr lang="en-US" altLang="zh-TW" sz="3300" dirty="0">
              <a:solidFill>
                <a:srgbClr val="CC00CC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  <a:p>
            <a:pPr marL="274638" lvl="1" indent="0">
              <a:lnSpc>
                <a:spcPct val="150000"/>
              </a:lnSpc>
              <a:buNone/>
            </a:pP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(1)</a:t>
            </a: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沒有完美的計劃，滾動式修正，先做再說。</a:t>
            </a:r>
            <a:endParaRPr lang="en-US" altLang="zh-TW" sz="2400" b="1" dirty="0">
              <a:solidFill>
                <a:schemeClr val="tx1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  <a:p>
            <a:pPr marL="274638" lvl="1" indent="0">
              <a:lnSpc>
                <a:spcPct val="150000"/>
              </a:lnSpc>
              <a:buNone/>
            </a:pP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(2)</a:t>
            </a: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先從工作上或有興趣的領域著手，提高期待值。</a:t>
            </a:r>
            <a:endParaRPr lang="en-US" altLang="zh-TW" sz="2400" b="1" dirty="0">
              <a:solidFill>
                <a:schemeClr val="tx1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462335" y="3147814"/>
            <a:ext cx="8280920" cy="91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BB39B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0" lang="zh-TW" altLang="en-US" sz="2400" b="1" dirty="0">
                <a:solidFill>
                  <a:srgbClr val="FF0000"/>
                </a:solidFill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技術發展遠遠領先教育系統，用以致學，學習是當務之急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kumimoji="0"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O'Reilly, 2019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971216" y="228371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資料取自    </a:t>
            </a:r>
            <a:r>
              <a:rPr lang="en-US" altLang="zh-TW" dirty="0"/>
              <a:t>http://</a:t>
            </a:r>
            <a:r>
              <a:rPr lang="en-US" altLang="zh-TW" dirty="0" err="1"/>
              <a:t>blog.17rich.com</a:t>
            </a:r>
            <a:r>
              <a:rPr lang="en-US" altLang="zh-TW" dirty="0"/>
              <a:t>/how-to-enhance-learning-</a:t>
            </a:r>
            <a:r>
              <a:rPr lang="en-US" altLang="zh-TW" dirty="0" err="1"/>
              <a:t>ability.html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835695" y="0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CD0385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思</a:t>
            </a:r>
            <a:endParaRPr lang="zh-TW" altLang="en-US" sz="4800" dirty="0">
              <a:solidFill>
                <a:srgbClr val="CD03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20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1074539" y="44023"/>
            <a:ext cx="7067550" cy="742950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如何擁有自學力？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23528" y="1005576"/>
            <a:ext cx="8424862" cy="2754306"/>
          </a:xfrm>
        </p:spPr>
        <p:txBody>
          <a:bodyPr>
            <a:normAutofit fontScale="85000" lnSpcReduction="10000"/>
          </a:bodyPr>
          <a:lstStyle/>
          <a:p>
            <a:pPr marL="274638" lvl="1" indent="0">
              <a:buNone/>
            </a:pPr>
            <a:r>
              <a:rPr lang="en-US" altLang="zh-TW" sz="3600" b="1" dirty="0">
                <a:solidFill>
                  <a:srgbClr val="7030A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2.</a:t>
            </a:r>
            <a:r>
              <a:rPr lang="zh-TW" altLang="en-US" sz="3600" b="1" dirty="0">
                <a:solidFill>
                  <a:srgbClr val="7030A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搭建知識橋梁（跨界力）</a:t>
            </a:r>
            <a:endParaRPr lang="en-US" altLang="zh-TW" sz="3600" b="1" dirty="0">
              <a:solidFill>
                <a:srgbClr val="7030A0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  <a:p>
            <a:pPr marL="274638" lvl="1" indent="0">
              <a:lnSpc>
                <a:spcPct val="150000"/>
              </a:lnSpc>
              <a:buNone/>
            </a:pPr>
            <a:r>
              <a:rPr lang="en-US" altLang="zh-TW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(1)</a:t>
            </a: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分科治學，資訊和知識的碎片化。</a:t>
            </a:r>
            <a:endParaRPr lang="en-US" altLang="zh-TW" sz="2400" b="1" dirty="0">
              <a:solidFill>
                <a:schemeClr val="tx1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  <a:p>
            <a:pPr marL="274638" lvl="1" indent="0">
              <a:lnSpc>
                <a:spcPct val="150000"/>
              </a:lnSpc>
              <a:buNone/>
            </a:pPr>
            <a:r>
              <a:rPr lang="en-US" altLang="zh-TW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(2)</a:t>
            </a: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在熟悉的領域嘗試接觸新的專業，廣加涉獵新知，</a:t>
            </a:r>
            <a:r>
              <a:rPr lang="zh-TW" altLang="en-US" sz="2400" b="1" dirty="0" smtClean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吸收不同</a:t>
            </a: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觀點。</a:t>
            </a:r>
            <a:endParaRPr lang="en-US" altLang="zh-TW" sz="2400" b="1" dirty="0">
              <a:solidFill>
                <a:schemeClr val="tx1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  <a:p>
            <a:pPr marL="274638" lvl="1" indent="0">
              <a:lnSpc>
                <a:spcPct val="150000"/>
              </a:lnSpc>
              <a:buNone/>
            </a:pPr>
            <a:r>
              <a:rPr lang="en-US" altLang="zh-TW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(3)</a:t>
            </a: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跨領域的觸類旁通，建立基礎框架，將資訊和技能</a:t>
            </a:r>
            <a:r>
              <a:rPr lang="zh-TW" altLang="en-US" sz="2400" b="1" dirty="0" smtClean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相互類比</a:t>
            </a: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，</a:t>
            </a:r>
            <a:r>
              <a:rPr lang="zh-TW" altLang="en-US" sz="2400" b="1" dirty="0" smtClean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學習</a:t>
            </a:r>
            <a:endParaRPr lang="en-US" altLang="zh-TW" sz="2400" b="1" dirty="0" smtClean="0">
              <a:solidFill>
                <a:schemeClr val="tx1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  <a:p>
            <a:pPr marL="274638" lvl="1" indent="0">
              <a:lnSpc>
                <a:spcPct val="150000"/>
              </a:lnSpc>
              <a:buNone/>
            </a:pPr>
            <a:r>
              <a:rPr lang="zh-TW" altLang="en-US" sz="2400" dirty="0">
                <a:latin typeface="細明體_HKSCS" panose="02020500000000000000" pitchFamily="18" charset="-120"/>
                <a:ea typeface="細明體_HKSCS" panose="02020500000000000000" pitchFamily="18" charset="-120"/>
              </a:rPr>
              <a:t> </a:t>
            </a:r>
            <a:r>
              <a:rPr lang="zh-TW" altLang="en-US" sz="2400" dirty="0" smtClean="0">
                <a:latin typeface="細明體_HKSCS" panose="02020500000000000000" pitchFamily="18" charset="-120"/>
                <a:ea typeface="細明體_HKSCS" panose="02020500000000000000" pitchFamily="18" charset="-120"/>
              </a:rPr>
              <a:t>   </a:t>
            </a:r>
            <a:r>
              <a:rPr lang="zh-TW" altLang="en-US" sz="2400" b="1" dirty="0" smtClean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遷移</a:t>
            </a: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，往後學習新知更易上手。</a:t>
            </a:r>
            <a:endParaRPr lang="en-US" altLang="zh-TW" sz="2400" b="1" dirty="0">
              <a:solidFill>
                <a:schemeClr val="tx1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683258" y="3939902"/>
            <a:ext cx="7993508" cy="57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BB39B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0" lang="zh-TW" altLang="en-US" sz="2400" b="1" dirty="0">
                <a:solidFill>
                  <a:srgbClr val="FF0000"/>
                </a:solidFill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帶著目標做事，知識就是工具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kumimoji="0"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O'Reilly, 2019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</a:p>
        </p:txBody>
      </p:sp>
      <p:sp>
        <p:nvSpPr>
          <p:cNvPr id="8" name="矩形 7"/>
          <p:cNvSpPr/>
          <p:nvPr/>
        </p:nvSpPr>
        <p:spPr>
          <a:xfrm>
            <a:off x="971600" y="335454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資料取自    </a:t>
            </a:r>
            <a:r>
              <a:rPr lang="en-US" altLang="zh-TW" dirty="0"/>
              <a:t>http://</a:t>
            </a:r>
            <a:r>
              <a:rPr lang="en-US" altLang="zh-TW" dirty="0" err="1"/>
              <a:t>blog.17rich.com</a:t>
            </a:r>
            <a:r>
              <a:rPr lang="en-US" altLang="zh-TW" dirty="0"/>
              <a:t>/how-to-enhance-learning-</a:t>
            </a:r>
            <a:r>
              <a:rPr lang="en-US" altLang="zh-TW" dirty="0" err="1"/>
              <a:t>ability.html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763688" y="0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思</a:t>
            </a:r>
            <a:endParaRPr lang="zh-TW" altLang="en-US" sz="4800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4572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771550"/>
            <a:ext cx="8219256" cy="4248472"/>
          </a:xfrm>
        </p:spPr>
        <p:txBody>
          <a:bodyPr/>
          <a:lstStyle/>
          <a:p>
            <a:r>
              <a:rPr lang="zh-TW" altLang="en-US" sz="3000" dirty="0" smtClean="0">
                <a:solidFill>
                  <a:srgbClr val="FF0000"/>
                </a:solidFill>
              </a:rPr>
              <a:t>你看待世界的方式，會限制你的視野</a:t>
            </a:r>
            <a:endParaRPr lang="en-US" altLang="zh-TW" sz="3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</a:t>
            </a:r>
            <a:r>
              <a:rPr lang="en-US" altLang="zh-TW" sz="2400" dirty="0" smtClean="0"/>
              <a:t>--</a:t>
            </a:r>
            <a:r>
              <a:rPr lang="zh-TW" altLang="en-US" sz="2400" dirty="0" smtClean="0"/>
              <a:t>觀於大海難為水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--</a:t>
            </a:r>
            <a:r>
              <a:rPr lang="zh-TW" altLang="en-US" sz="2400" dirty="0" smtClean="0"/>
              <a:t>游於聖人之門難為藝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--</a:t>
            </a:r>
            <a:r>
              <a:rPr lang="zh-TW" altLang="en-US" sz="2400" dirty="0" smtClean="0"/>
              <a:t>夏蟲不可以言冰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sz="3000" dirty="0">
                <a:solidFill>
                  <a:srgbClr val="002060"/>
                </a:solidFill>
              </a:rPr>
              <a:t>科技帶來的真正機會，是擴展了人類的能力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539552" y="339502"/>
            <a:ext cx="8229600" cy="627534"/>
          </a:xfrm>
        </p:spPr>
        <p:txBody>
          <a:bodyPr>
            <a:noAutofit/>
          </a:bodyPr>
          <a:lstStyle/>
          <a:p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3398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611560" y="124524"/>
            <a:ext cx="7067550" cy="581948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如何擁有自學力？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55575" y="987574"/>
            <a:ext cx="8424862" cy="2430270"/>
          </a:xfrm>
        </p:spPr>
        <p:txBody>
          <a:bodyPr/>
          <a:lstStyle/>
          <a:p>
            <a:pPr marL="274638" lvl="1" indent="0">
              <a:buNone/>
            </a:pPr>
            <a:r>
              <a:rPr lang="en-US" altLang="zh-TW" sz="2800" b="1" dirty="0">
                <a:solidFill>
                  <a:srgbClr val="7030A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3.</a:t>
            </a:r>
            <a:r>
              <a:rPr lang="zh-TW" altLang="en-US" sz="2800" b="1" dirty="0">
                <a:solidFill>
                  <a:srgbClr val="7030A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建立回饋機制（反省力）</a:t>
            </a:r>
            <a:endParaRPr lang="en-US" altLang="zh-TW" sz="2800" b="1" dirty="0">
              <a:solidFill>
                <a:srgbClr val="7030A0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  <a:p>
            <a:pPr marL="274638" lvl="1" indent="0">
              <a:lnSpc>
                <a:spcPct val="150000"/>
              </a:lnSpc>
              <a:buNone/>
            </a:pPr>
            <a:r>
              <a:rPr lang="en-US" altLang="zh-TW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(1)</a:t>
            </a: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學習靠累積</a:t>
            </a:r>
            <a:r>
              <a:rPr lang="zh-TW" altLang="en-US" sz="2400" b="1" dirty="0" smtClean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，聚沙成塔</a:t>
            </a: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。</a:t>
            </a:r>
            <a:endParaRPr lang="en-US" altLang="zh-TW" sz="2400" b="1" dirty="0">
              <a:solidFill>
                <a:schemeClr val="tx1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  <a:p>
            <a:pPr marL="274638" lvl="1" indent="0">
              <a:lnSpc>
                <a:spcPct val="150000"/>
              </a:lnSpc>
              <a:buNone/>
            </a:pPr>
            <a:r>
              <a:rPr lang="en-US" altLang="zh-TW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(2)</a:t>
            </a: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知識亦是重複被驗證與總結而來，定期檢視進度，調整</a:t>
            </a:r>
            <a:endParaRPr lang="en-US" altLang="zh-TW" sz="2400" b="1" dirty="0">
              <a:solidFill>
                <a:schemeClr val="tx1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  <a:p>
            <a:pPr marL="274638" lvl="1" indent="0">
              <a:lnSpc>
                <a:spcPct val="150000"/>
              </a:lnSpc>
              <a:buNone/>
            </a:pPr>
            <a:r>
              <a:rPr lang="zh-TW" altLang="en-US" sz="2400" b="1" dirty="0">
                <a:solidFill>
                  <a:schemeClr val="tx1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   步伐，自我評估。</a:t>
            </a:r>
            <a:endParaRPr lang="en-US" altLang="zh-TW" sz="2400" b="1" dirty="0">
              <a:solidFill>
                <a:schemeClr val="tx1"/>
              </a:solidFill>
              <a:latin typeface="細明體_HKSCS" panose="02020500000000000000" pitchFamily="18" charset="-120"/>
              <a:ea typeface="細明體_HKSCS" panose="02020500000000000000" pitchFamily="18" charset="-120"/>
            </a:endParaRP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611250" y="3724981"/>
            <a:ext cx="7993508" cy="57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BB39B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0" lang="zh-TW" altLang="en-US" sz="2400" b="1" dirty="0">
                <a:solidFill>
                  <a:srgbClr val="FF0000"/>
                </a:solidFill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帶著樂趣學習，收穫更多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kumimoji="0"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O'Reilly, 2019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</a:p>
        </p:txBody>
      </p:sp>
      <p:sp>
        <p:nvSpPr>
          <p:cNvPr id="8" name="矩形 7"/>
          <p:cNvSpPr/>
          <p:nvPr/>
        </p:nvSpPr>
        <p:spPr>
          <a:xfrm>
            <a:off x="899592" y="3219822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資料取自    </a:t>
            </a:r>
            <a:r>
              <a:rPr lang="en-US" altLang="zh-TW" dirty="0"/>
              <a:t>http://</a:t>
            </a:r>
            <a:r>
              <a:rPr lang="en-US" altLang="zh-TW" dirty="0" err="1"/>
              <a:t>blog.17rich.com</a:t>
            </a:r>
            <a:r>
              <a:rPr lang="en-US" altLang="zh-TW" dirty="0"/>
              <a:t>/how-to-enhance-learning-</a:t>
            </a:r>
            <a:r>
              <a:rPr lang="en-US" altLang="zh-TW" dirty="0" err="1"/>
              <a:t>ability.html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59557" y="595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思</a:t>
            </a:r>
            <a:endParaRPr lang="zh-TW" altLang="en-US" sz="4800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336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313343" y="5954"/>
            <a:ext cx="7067550" cy="74295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     如何</a:t>
            </a:r>
            <a:r>
              <a:rPr lang="zh-TW" altLang="en-US" dirty="0">
                <a:solidFill>
                  <a:srgbClr val="0070C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擁有自學力？</a:t>
            </a: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271662" y="4371950"/>
            <a:ext cx="8569572" cy="57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BB39B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0" lang="zh-TW" altLang="en-US" sz="2200" b="1" dirty="0">
                <a:solidFill>
                  <a:srgbClr val="FF0000"/>
                </a:solidFill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隨需獲取資訊的能力，是新一代學習的關鍵</a:t>
            </a:r>
            <a:r>
              <a:rPr kumimoji="0" lang="en-US" altLang="zh-TW" sz="2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kumimoji="0" lang="en-US" altLang="zh-TW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O'Reilly, 2019</a:t>
            </a:r>
            <a:r>
              <a:rPr kumimoji="0" lang="en-US" altLang="zh-TW" sz="2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kumimoji="0" lang="zh-TW" altLang="en-US" sz="2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3116966" y="808613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/>
              <a:t>二、如何學會新技能？</a:t>
            </a:r>
          </a:p>
        </p:txBody>
      </p:sp>
      <p:sp>
        <p:nvSpPr>
          <p:cNvPr id="4" name="矩形 3"/>
          <p:cNvSpPr/>
          <p:nvPr/>
        </p:nvSpPr>
        <p:spPr>
          <a:xfrm>
            <a:off x="5866437" y="839391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三、學習的目的：解決問題</a:t>
            </a:r>
          </a:p>
        </p:txBody>
      </p:sp>
      <p:sp>
        <p:nvSpPr>
          <p:cNvPr id="5" name="矩形 4"/>
          <p:cNvSpPr/>
          <p:nvPr/>
        </p:nvSpPr>
        <p:spPr>
          <a:xfrm>
            <a:off x="271662" y="824002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一、我們為什麼要學習</a:t>
            </a:r>
            <a:r>
              <a:rPr lang="zh-TW" altLang="en-US" dirty="0">
                <a:solidFill>
                  <a:srgbClr val="CD0385"/>
                </a:solidFill>
              </a:rPr>
              <a:t>？    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437624"/>
            <a:ext cx="1778183" cy="257428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361BCDD-B7DE-4637-B9A6-F7FFB3E7C640}"/>
              </a:ext>
            </a:extLst>
          </p:cNvPr>
          <p:cNvSpPr/>
          <p:nvPr/>
        </p:nvSpPr>
        <p:spPr>
          <a:xfrm>
            <a:off x="460375" y="415201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hlinkClick r:id="rId3"/>
              </a:rPr>
              <a:t>自創思維：人生是永遠的測試版，瞬息萬變世界的新工作態度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5060ABC-CCDB-48F0-A168-4841291F2187}"/>
              </a:ext>
            </a:extLst>
          </p:cNvPr>
          <p:cNvSpPr/>
          <p:nvPr/>
        </p:nvSpPr>
        <p:spPr>
          <a:xfrm>
            <a:off x="2195736" y="1208723"/>
            <a:ext cx="668994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霍夫曼提出六大生涯策略：</a:t>
            </a:r>
          </a:p>
          <a:p>
            <a:pPr>
              <a:lnSpc>
                <a:spcPct val="150000"/>
              </a:lnSpc>
            </a:pPr>
            <a:r>
              <a:rPr lang="en-US" altLang="zh-TW" dirty="0"/>
              <a:t>1.</a:t>
            </a:r>
            <a:r>
              <a:rPr lang="zh-TW" altLang="en-US" dirty="0"/>
              <a:t>結合資產、抱負、市場實際狀況，創造獨特的競爭優勢。</a:t>
            </a:r>
          </a:p>
          <a:p>
            <a:pPr>
              <a:lnSpc>
                <a:spcPct val="150000"/>
              </a:lnSpc>
            </a:pPr>
            <a:r>
              <a:rPr lang="en-US" altLang="zh-TW" dirty="0"/>
              <a:t>2.</a:t>
            </a:r>
            <a:r>
              <a:rPr lang="zh-TW" altLang="en-US" dirty="0"/>
              <a:t>根據競爭優勢，反覆測試、調整，視實際狀況發展</a:t>
            </a:r>
            <a:r>
              <a:rPr lang="en-US" altLang="zh-TW" dirty="0"/>
              <a:t>ABZ</a:t>
            </a:r>
            <a:r>
              <a:rPr lang="zh-TW" altLang="en-US" dirty="0"/>
              <a:t>計劃。</a:t>
            </a:r>
          </a:p>
          <a:p>
            <a:pPr>
              <a:lnSpc>
                <a:spcPct val="150000"/>
              </a:lnSpc>
            </a:pPr>
            <a:r>
              <a:rPr lang="en-US" altLang="zh-TW" dirty="0"/>
              <a:t>3.</a:t>
            </a:r>
            <a:r>
              <a:rPr lang="zh-TW" altLang="en-US" dirty="0"/>
              <a:t>建立真誠、持久的人際關係，讓這些關係成為強大的專業人脈。</a:t>
            </a:r>
          </a:p>
          <a:p>
            <a:pPr>
              <a:lnSpc>
                <a:spcPct val="150000"/>
              </a:lnSpc>
            </a:pPr>
            <a:r>
              <a:rPr lang="en-US" altLang="zh-TW" dirty="0"/>
              <a:t>4.</a:t>
            </a:r>
            <a:r>
              <a:rPr lang="zh-TW" altLang="en-US" dirty="0"/>
              <a:t>運用人脈豐富資源適時採取行動，為自己發掘機會、創造機會。</a:t>
            </a:r>
          </a:p>
          <a:p>
            <a:pPr>
              <a:lnSpc>
                <a:spcPct val="150000"/>
              </a:lnSpc>
            </a:pPr>
            <a:r>
              <a:rPr lang="en-US" altLang="zh-TW" dirty="0"/>
              <a:t>5.</a:t>
            </a:r>
            <a:r>
              <a:rPr lang="zh-TW" altLang="en-US" dirty="0"/>
              <a:t>在追求專業機會時，精確評估並承擔明智的風險。</a:t>
            </a:r>
          </a:p>
          <a:p>
            <a:pPr>
              <a:lnSpc>
                <a:spcPct val="150000"/>
              </a:lnSpc>
            </a:pPr>
            <a:r>
              <a:rPr lang="en-US" altLang="zh-TW" dirty="0"/>
              <a:t>6.</a:t>
            </a:r>
            <a:r>
              <a:rPr lang="zh-TW" altLang="en-US" dirty="0"/>
              <a:t>善用人脈情報，尋找更好的機會，做出更好的生涯決定。</a:t>
            </a:r>
          </a:p>
        </p:txBody>
      </p:sp>
      <p:sp>
        <p:nvSpPr>
          <p:cNvPr id="14" name="矩形 13"/>
          <p:cNvSpPr/>
          <p:nvPr/>
        </p:nvSpPr>
        <p:spPr>
          <a:xfrm>
            <a:off x="1157476" y="-10834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思</a:t>
            </a:r>
            <a:endParaRPr lang="zh-TW" altLang="en-US" sz="4800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606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313343" y="5954"/>
            <a:ext cx="7067550" cy="74295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     如何</a:t>
            </a:r>
            <a:r>
              <a:rPr lang="zh-TW" altLang="en-US" dirty="0">
                <a:solidFill>
                  <a:srgbClr val="0070C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擁有自學力？</a:t>
            </a: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251520" y="4299942"/>
            <a:ext cx="8569572" cy="57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BB39B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傳播知識，並創造用新方法做事的空間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O'Reilly, 2019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3116966" y="808613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/>
              <a:t>二、如何學會新技能？</a:t>
            </a:r>
          </a:p>
        </p:txBody>
      </p:sp>
      <p:sp>
        <p:nvSpPr>
          <p:cNvPr id="4" name="矩形 3"/>
          <p:cNvSpPr/>
          <p:nvPr/>
        </p:nvSpPr>
        <p:spPr>
          <a:xfrm>
            <a:off x="5866437" y="839391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三、學習的目的：解決問題</a:t>
            </a:r>
          </a:p>
        </p:txBody>
      </p:sp>
      <p:sp>
        <p:nvSpPr>
          <p:cNvPr id="5" name="矩形 4"/>
          <p:cNvSpPr/>
          <p:nvPr/>
        </p:nvSpPr>
        <p:spPr>
          <a:xfrm>
            <a:off x="467544" y="814053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一、我們為什麼要學習</a:t>
            </a:r>
            <a:r>
              <a:rPr lang="zh-TW" altLang="en-US" dirty="0">
                <a:solidFill>
                  <a:srgbClr val="CD0385"/>
                </a:solidFill>
              </a:rPr>
              <a:t>？    </a:t>
            </a:r>
          </a:p>
        </p:txBody>
      </p:sp>
      <p:sp>
        <p:nvSpPr>
          <p:cNvPr id="14" name="矩形 13"/>
          <p:cNvSpPr/>
          <p:nvPr/>
        </p:nvSpPr>
        <p:spPr>
          <a:xfrm>
            <a:off x="1157476" y="-10834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思</a:t>
            </a:r>
            <a:endParaRPr lang="zh-TW" altLang="en-US" sz="4800" dirty="0">
              <a:solidFill>
                <a:srgbClr val="6699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91941" y="1255490"/>
            <a:ext cx="6390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學鋼琴的孩子很多，但其中能成為偉大鋼琴家的人只有鳳毛麟角；如同學程式的人很多，但少數能成為年薪上百萬的頂級工程師。平庸與卓越的差別不在於天賦，每位佼佼者都是「投入大量時間」、以「正確的方式練習」，才能達到頂尖的成就。</a:t>
            </a:r>
            <a:endParaRPr lang="en-US" altLang="zh-TW" dirty="0"/>
          </a:p>
          <a:p>
            <a:r>
              <a:rPr lang="zh-TW" altLang="en-US" dirty="0"/>
              <a:t>       天賦其實是人類大腦和身體的適應力，只要透過正確的練習，亦即「刻意練習」，善用大腦和身體的適應力，每個人都能改善技能，甚至創造出你本來以為自己沒有的能力，達到顛峰表現。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E49ABED-37FB-4D77-8671-92D9DA7398BE}"/>
              </a:ext>
            </a:extLst>
          </p:cNvPr>
          <p:cNvSpPr/>
          <p:nvPr/>
        </p:nvSpPr>
        <p:spPr>
          <a:xfrm>
            <a:off x="2159224" y="3521125"/>
            <a:ext cx="6682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hlinkClick r:id="rId2"/>
              </a:rPr>
              <a:t>找到天賦，不如找對方法！</a:t>
            </a:r>
            <a:endParaRPr lang="en-US" altLang="zh-TW" dirty="0">
              <a:solidFill>
                <a:srgbClr val="FF0000"/>
              </a:solidFill>
              <a:hlinkClick r:id="rId2"/>
            </a:endParaRPr>
          </a:p>
          <a:p>
            <a:r>
              <a:rPr lang="zh-TW" altLang="en-US" dirty="0">
                <a:solidFill>
                  <a:srgbClr val="FF0000"/>
                </a:solidFill>
                <a:hlinkClick r:id="rId2"/>
              </a:rPr>
              <a:t>天才與庸才之間的差別不在基因、不在天分，在「刻意練習」！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419622"/>
            <a:ext cx="1887180" cy="253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6054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611560" y="49976"/>
            <a:ext cx="7067550" cy="742950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如何擁有自學力？</a:t>
            </a: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216049" y="4443655"/>
            <a:ext cx="89644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BB39B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kumimoji="0" lang="zh-TW" altLang="en-US" sz="1600" b="1" dirty="0" smtClean="0">
                <a:solidFill>
                  <a:srgbClr val="FF0000"/>
                </a:solidFill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*找出</a:t>
            </a:r>
            <a:r>
              <a:rPr kumimoji="0" lang="zh-TW" altLang="en-US" sz="1600" b="1" dirty="0">
                <a:solidFill>
                  <a:srgbClr val="FF0000"/>
                </a:solidFill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可提高人類價值的新興領域，是新一代創業家乃至全體社會的重大挑戰 </a:t>
            </a:r>
            <a:r>
              <a:rPr kumimoji="0" lang="en-US" altLang="zh-TW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kumimoji="0" lang="en-US" altLang="zh-TW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O'Reilly, 2019</a:t>
            </a:r>
            <a:r>
              <a:rPr kumimoji="0" lang="en-US" altLang="zh-TW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kumimoji="0" lang="zh-TW" altLang="en-US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3118674" y="757483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</a:rPr>
              <a:t>二、如何學會新技能？</a:t>
            </a:r>
          </a:p>
        </p:txBody>
      </p:sp>
      <p:sp>
        <p:nvSpPr>
          <p:cNvPr id="4" name="矩形 3"/>
          <p:cNvSpPr/>
          <p:nvPr/>
        </p:nvSpPr>
        <p:spPr>
          <a:xfrm>
            <a:off x="5841827" y="793712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三、學習的目的：解決問題</a:t>
            </a:r>
          </a:p>
        </p:txBody>
      </p:sp>
      <p:sp>
        <p:nvSpPr>
          <p:cNvPr id="5" name="矩形 4"/>
          <p:cNvSpPr/>
          <p:nvPr/>
        </p:nvSpPr>
        <p:spPr>
          <a:xfrm>
            <a:off x="339626" y="788261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一、我們為什麼要學習？    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03598"/>
            <a:ext cx="1872208" cy="271830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F4E4985-F64B-441B-8581-6E29607C208E}"/>
              </a:ext>
            </a:extLst>
          </p:cNvPr>
          <p:cNvSpPr/>
          <p:nvPr/>
        </p:nvSpPr>
        <p:spPr>
          <a:xfrm>
            <a:off x="305805" y="3804692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《</a:t>
            </a:r>
            <a:r>
              <a:rPr lang="en-US" altLang="zh-TW" dirty="0">
                <a:solidFill>
                  <a:srgbClr val="FF0000"/>
                </a:solidFill>
                <a:hlinkClick r:id="rId3"/>
              </a:rPr>
              <a:t>Deep work</a:t>
            </a:r>
            <a:r>
              <a:rPr lang="zh-TW" altLang="en-US" dirty="0">
                <a:solidFill>
                  <a:srgbClr val="FF0000"/>
                </a:solidFill>
                <a:hlinkClick r:id="rId3"/>
              </a:rPr>
              <a:t>深度工作力</a:t>
            </a:r>
            <a:r>
              <a:rPr lang="en-US" altLang="zh-TW" dirty="0">
                <a:solidFill>
                  <a:srgbClr val="FF0000"/>
                </a:solidFill>
                <a:hlinkClick r:id="rId3"/>
              </a:rPr>
              <a:t>》</a:t>
            </a:r>
            <a:r>
              <a:rPr lang="zh-TW" altLang="en-US" dirty="0">
                <a:solidFill>
                  <a:srgbClr val="FF0000"/>
                </a:solidFill>
                <a:hlinkClick r:id="rId3"/>
              </a:rPr>
              <a:t>是知識經濟的殺手級應用：</a:t>
            </a:r>
          </a:p>
          <a:p>
            <a:r>
              <a:rPr lang="zh-TW" altLang="en-US" dirty="0">
                <a:solidFill>
                  <a:srgbClr val="FF0000"/>
                </a:solidFill>
                <a:hlinkClick r:id="rId3"/>
              </a:rPr>
              <a:t>只有靠高度專注，才能嫻熟一種困難的技藝，或解決一個艱深問題。</a:t>
            </a:r>
            <a:r>
              <a:rPr lang="en-US" altLang="zh-TW" dirty="0">
                <a:solidFill>
                  <a:srgbClr val="FF0000"/>
                </a:solidFill>
                <a:hlinkClick r:id="rId3"/>
              </a:rPr>
              <a:t>——《</a:t>
            </a:r>
            <a:r>
              <a:rPr lang="zh-TW" altLang="en-US" dirty="0">
                <a:solidFill>
                  <a:srgbClr val="FF0000"/>
                </a:solidFill>
                <a:hlinkClick r:id="rId3"/>
              </a:rPr>
              <a:t>經濟學人</a:t>
            </a:r>
            <a:r>
              <a:rPr lang="en-US" altLang="zh-TW" dirty="0">
                <a:solidFill>
                  <a:srgbClr val="FF0000"/>
                </a:solidFill>
              </a:rPr>
              <a:t>》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B980BAD-1779-40CA-9DB0-810DD3AD9FAD}"/>
              </a:ext>
            </a:extLst>
          </p:cNvPr>
          <p:cNvSpPr/>
          <p:nvPr/>
        </p:nvSpPr>
        <p:spPr>
          <a:xfrm>
            <a:off x="2074590" y="1044962"/>
            <a:ext cx="7056809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en-US" sz="1600" dirty="0">
                <a:solidFill>
                  <a:srgbClr val="0070C0"/>
                </a:solidFill>
              </a:rPr>
              <a:t>培養深度工作力，用最少時間創造最高價值的</a:t>
            </a:r>
            <a:r>
              <a:rPr lang="en-US" altLang="zh-TW" sz="1600" dirty="0">
                <a:solidFill>
                  <a:srgbClr val="0070C0"/>
                </a:solidFill>
              </a:rPr>
              <a:t>18</a:t>
            </a:r>
            <a:r>
              <a:rPr lang="zh-TW" altLang="en-US" sz="1600" dirty="0">
                <a:solidFill>
                  <a:srgbClr val="0070C0"/>
                </a:solidFill>
              </a:rPr>
              <a:t>個策略：</a:t>
            </a:r>
          </a:p>
          <a:p>
            <a:pPr>
              <a:lnSpc>
                <a:spcPts val="2600"/>
              </a:lnSpc>
            </a:pPr>
            <a:r>
              <a:rPr lang="en-US" altLang="zh-TW" sz="1600" dirty="0"/>
              <a:t>1.</a:t>
            </a:r>
            <a:r>
              <a:rPr lang="zh-TW" altLang="en-US" sz="1600" dirty="0"/>
              <a:t>確立你的工作哲學  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2</a:t>
            </a:r>
            <a:r>
              <a:rPr lang="en-US" altLang="zh-TW" sz="1600" dirty="0"/>
              <a:t>.</a:t>
            </a:r>
            <a:r>
              <a:rPr lang="zh-TW" altLang="en-US" sz="1600" dirty="0"/>
              <a:t>建立深度工作的</a:t>
            </a:r>
            <a:r>
              <a:rPr lang="zh-TW" altLang="en-US" sz="1600" dirty="0" smtClean="0"/>
              <a:t>儀式  </a:t>
            </a:r>
            <a:r>
              <a:rPr lang="en-US" altLang="zh-TW" sz="1600" dirty="0" smtClean="0"/>
              <a:t>3</a:t>
            </a:r>
            <a:r>
              <a:rPr lang="en-US" altLang="zh-TW" sz="1600" dirty="0"/>
              <a:t>.</a:t>
            </a:r>
            <a:r>
              <a:rPr lang="zh-TW" altLang="en-US" sz="1600" dirty="0"/>
              <a:t>大動作投入深度工作 </a:t>
            </a:r>
            <a:endParaRPr lang="en-US" altLang="zh-TW" sz="1600" dirty="0" smtClean="0"/>
          </a:p>
          <a:p>
            <a:pPr>
              <a:lnSpc>
                <a:spcPts val="2600"/>
              </a:lnSpc>
            </a:pPr>
            <a:r>
              <a:rPr lang="en-US" altLang="zh-TW" sz="1600" dirty="0" smtClean="0"/>
              <a:t>4</a:t>
            </a:r>
            <a:r>
              <a:rPr lang="en-US" altLang="zh-TW" sz="1600" dirty="0"/>
              <a:t>.</a:t>
            </a:r>
            <a:r>
              <a:rPr lang="zh-TW" altLang="en-US" sz="1600" dirty="0"/>
              <a:t>別獨自</a:t>
            </a:r>
            <a:r>
              <a:rPr lang="zh-TW" altLang="en-US" sz="1600" dirty="0" smtClean="0"/>
              <a:t>工作  </a:t>
            </a:r>
            <a:r>
              <a:rPr lang="en-US" altLang="zh-TW" sz="1600" dirty="0" smtClean="0"/>
              <a:t>5</a:t>
            </a:r>
            <a:r>
              <a:rPr lang="en-US" altLang="zh-TW" sz="1600" dirty="0"/>
              <a:t>.</a:t>
            </a:r>
            <a:r>
              <a:rPr lang="zh-TW" altLang="en-US" sz="1600" dirty="0"/>
              <a:t>像經營企業般</a:t>
            </a:r>
            <a:r>
              <a:rPr lang="zh-TW" altLang="en-US" sz="1600" dirty="0" smtClean="0"/>
              <a:t>執行  </a:t>
            </a:r>
            <a:r>
              <a:rPr lang="en-US" altLang="zh-TW" sz="1600" dirty="0"/>
              <a:t>6.</a:t>
            </a:r>
            <a:r>
              <a:rPr lang="zh-TW" altLang="en-US" sz="1600" dirty="0"/>
              <a:t>要懶惰 </a:t>
            </a:r>
            <a:r>
              <a:rPr lang="en-US" altLang="zh-TW" sz="1600" dirty="0" smtClean="0"/>
              <a:t>7</a:t>
            </a:r>
            <a:r>
              <a:rPr lang="en-US" altLang="zh-TW" sz="1600" dirty="0"/>
              <a:t>.</a:t>
            </a:r>
            <a:r>
              <a:rPr lang="zh-TW" altLang="en-US" sz="1600" dirty="0"/>
              <a:t>別逃避分心，要逃避專注 </a:t>
            </a:r>
            <a:endParaRPr lang="en-US" altLang="zh-TW" sz="1600" dirty="0"/>
          </a:p>
          <a:p>
            <a:pPr>
              <a:lnSpc>
                <a:spcPts val="2600"/>
              </a:lnSpc>
            </a:pPr>
            <a:r>
              <a:rPr lang="en-US" altLang="zh-TW" sz="1600" dirty="0" smtClean="0"/>
              <a:t>8</a:t>
            </a:r>
            <a:r>
              <a:rPr lang="en-US" altLang="zh-TW" sz="1600" dirty="0"/>
              <a:t>.</a:t>
            </a:r>
            <a:r>
              <a:rPr lang="zh-TW" altLang="en-US" sz="1600" dirty="0"/>
              <a:t>學老羅斯福那樣工作 </a:t>
            </a:r>
            <a:r>
              <a:rPr lang="en-US" altLang="zh-TW" sz="1600" dirty="0" smtClean="0"/>
              <a:t>9</a:t>
            </a:r>
            <a:r>
              <a:rPr lang="en-US" altLang="zh-TW" sz="1600" dirty="0"/>
              <a:t>.</a:t>
            </a:r>
            <a:r>
              <a:rPr lang="zh-TW" altLang="en-US" sz="1600" dirty="0"/>
              <a:t>練習生產性</a:t>
            </a:r>
            <a:r>
              <a:rPr lang="zh-TW" altLang="en-US" sz="1600" dirty="0" smtClean="0"/>
              <a:t>冥想   </a:t>
            </a:r>
            <a:r>
              <a:rPr lang="en-US" altLang="zh-TW" sz="1600" dirty="0" smtClean="0"/>
              <a:t>10</a:t>
            </a:r>
            <a:r>
              <a:rPr lang="en-US" altLang="zh-TW" sz="1600" dirty="0"/>
              <a:t>.</a:t>
            </a:r>
            <a:r>
              <a:rPr lang="zh-TW" altLang="en-US" sz="1600" dirty="0"/>
              <a:t>練習記憶一副牌 </a:t>
            </a:r>
            <a:endParaRPr lang="en-US" altLang="zh-TW" sz="1600" dirty="0"/>
          </a:p>
          <a:p>
            <a:pPr>
              <a:lnSpc>
                <a:spcPts val="2600"/>
              </a:lnSpc>
            </a:pPr>
            <a:r>
              <a:rPr lang="en-US" altLang="zh-TW" sz="1600" dirty="0" smtClean="0"/>
              <a:t>11</a:t>
            </a:r>
            <a:r>
              <a:rPr lang="en-US" altLang="zh-TW" sz="1600" dirty="0"/>
              <a:t>.</a:t>
            </a:r>
            <a:r>
              <a:rPr lang="zh-TW" altLang="en-US" sz="1600" dirty="0"/>
              <a:t>根據「重要少數法則」選擇網路</a:t>
            </a:r>
            <a:r>
              <a:rPr lang="zh-TW" altLang="en-US" sz="1600" dirty="0" smtClean="0"/>
              <a:t>工具 </a:t>
            </a:r>
            <a:r>
              <a:rPr lang="en-US" altLang="zh-TW" sz="1600" dirty="0" smtClean="0"/>
              <a:t>12</a:t>
            </a:r>
            <a:r>
              <a:rPr lang="en-US" altLang="zh-TW" sz="1600" dirty="0"/>
              <a:t>.</a:t>
            </a:r>
            <a:r>
              <a:rPr lang="zh-TW" altLang="en-US" sz="1600" dirty="0"/>
              <a:t>利用「斷線實驗」篩選社群媒體 </a:t>
            </a:r>
          </a:p>
          <a:p>
            <a:pPr>
              <a:lnSpc>
                <a:spcPts val="2600"/>
              </a:lnSpc>
            </a:pPr>
            <a:r>
              <a:rPr lang="en-US" altLang="zh-TW" sz="1600" dirty="0"/>
              <a:t>13.</a:t>
            </a:r>
            <a:r>
              <a:rPr lang="zh-TW" altLang="en-US" sz="1600" dirty="0"/>
              <a:t>別用網際網路來娛樂自己    </a:t>
            </a:r>
            <a:r>
              <a:rPr lang="en-US" altLang="zh-TW" sz="1600" dirty="0"/>
              <a:t>14.</a:t>
            </a:r>
            <a:r>
              <a:rPr lang="zh-TW" altLang="en-US" sz="1600" dirty="0"/>
              <a:t>安排工作日的每一分鐘         </a:t>
            </a:r>
            <a:endParaRPr lang="en-US" altLang="zh-TW" sz="1600" dirty="0"/>
          </a:p>
          <a:p>
            <a:pPr>
              <a:lnSpc>
                <a:spcPts val="2600"/>
              </a:lnSpc>
            </a:pPr>
            <a:r>
              <a:rPr lang="en-US" altLang="zh-TW" sz="1600" dirty="0"/>
              <a:t>15.</a:t>
            </a:r>
            <a:r>
              <a:rPr lang="zh-TW" altLang="en-US" sz="1600" dirty="0"/>
              <a:t>量化每一種活動的深度        </a:t>
            </a:r>
            <a:r>
              <a:rPr lang="en-US" altLang="zh-TW" sz="1600" dirty="0"/>
              <a:t>16.</a:t>
            </a:r>
            <a:r>
              <a:rPr lang="zh-TW" altLang="en-US" sz="1600" dirty="0"/>
              <a:t>確認淺薄工作的時間比率        </a:t>
            </a:r>
            <a:endParaRPr lang="en-US" altLang="zh-TW" sz="1600" dirty="0"/>
          </a:p>
          <a:p>
            <a:pPr>
              <a:lnSpc>
                <a:spcPts val="2600"/>
              </a:lnSpc>
            </a:pPr>
            <a:r>
              <a:rPr lang="en-US" altLang="zh-TW" sz="1600" dirty="0"/>
              <a:t>17.</a:t>
            </a:r>
            <a:r>
              <a:rPr lang="zh-TW" altLang="en-US" sz="1600" dirty="0"/>
              <a:t>在五點半前結束你的工作     </a:t>
            </a:r>
            <a:r>
              <a:rPr lang="en-US" altLang="zh-TW" sz="1600" dirty="0"/>
              <a:t>18.</a:t>
            </a:r>
            <a:r>
              <a:rPr lang="zh-TW" altLang="en-US" sz="1600" dirty="0"/>
              <a:t>讓自己難以連絡</a:t>
            </a:r>
          </a:p>
        </p:txBody>
      </p:sp>
      <p:sp>
        <p:nvSpPr>
          <p:cNvPr id="14" name="矩形 13"/>
          <p:cNvSpPr/>
          <p:nvPr/>
        </p:nvSpPr>
        <p:spPr>
          <a:xfrm>
            <a:off x="1085469" y="595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思</a:t>
            </a:r>
            <a:endParaRPr lang="zh-TW" altLang="en-US" sz="4800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3194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755576" y="120254"/>
            <a:ext cx="7067550" cy="742950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如何擁有自學力？</a:t>
            </a: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251520" y="4159151"/>
            <a:ext cx="8569572" cy="57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BB39B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0" lang="zh-TW" altLang="en-US" sz="2400" b="1" dirty="0">
                <a:solidFill>
                  <a:srgbClr val="FF0000"/>
                </a:solidFill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技術發展遙遙領先教育系統 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kumimoji="0"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O'Reilly, 2019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3059833" y="951570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/>
              <a:t>二、如何學會新技能？</a:t>
            </a:r>
          </a:p>
        </p:txBody>
      </p:sp>
      <p:sp>
        <p:nvSpPr>
          <p:cNvPr id="4" name="矩形 3"/>
          <p:cNvSpPr/>
          <p:nvPr/>
        </p:nvSpPr>
        <p:spPr>
          <a:xfrm>
            <a:off x="5796137" y="95157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三、學習的目的：解決問題</a:t>
            </a:r>
          </a:p>
        </p:txBody>
      </p:sp>
      <p:sp>
        <p:nvSpPr>
          <p:cNvPr id="5" name="矩形 4"/>
          <p:cNvSpPr/>
          <p:nvPr/>
        </p:nvSpPr>
        <p:spPr>
          <a:xfrm>
            <a:off x="395537" y="951570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一、我們為什麼要學習？    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37624"/>
            <a:ext cx="1961801" cy="213956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195737" y="1545636"/>
            <a:ext cx="63926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01 </a:t>
            </a:r>
            <a:r>
              <a:rPr lang="zh-TW" altLang="en-US" dirty="0"/>
              <a:t>拍賣史丹佛學生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－</a:t>
            </a:r>
            <a:r>
              <a:rPr lang="zh-TW" altLang="en-US" dirty="0"/>
              <a:t>買一送二</a:t>
            </a:r>
            <a:endParaRPr lang="en-US" altLang="zh-TW" dirty="0"/>
          </a:p>
          <a:p>
            <a:r>
              <a:rPr lang="zh-TW" altLang="en-US" dirty="0"/>
              <a:t>給你五美元的「種子基金」</a:t>
            </a:r>
            <a:r>
              <a:rPr lang="en-US" altLang="zh-TW" dirty="0"/>
              <a:t>……</a:t>
            </a:r>
            <a:endParaRPr lang="zh-TW" altLang="en-US" dirty="0"/>
          </a:p>
          <a:p>
            <a:endParaRPr lang="en-US" altLang="zh-TW" dirty="0"/>
          </a:p>
          <a:p>
            <a:r>
              <a:rPr lang="en-US" altLang="zh-TW" dirty="0"/>
              <a:t>03 </a:t>
            </a:r>
            <a:r>
              <a:rPr lang="zh-TW" altLang="en-US" dirty="0"/>
              <a:t>來一客蟑螂壽司吧！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－</a:t>
            </a:r>
            <a:r>
              <a:rPr lang="zh-TW" altLang="en-US" dirty="0"/>
              <a:t>把餿主意變成好點子</a:t>
            </a:r>
          </a:p>
          <a:p>
            <a:r>
              <a:rPr lang="zh-TW" altLang="en-US" dirty="0"/>
              <a:t>我要求每一組都提出「最棒的構想」和「最爛的構想」，然後</a:t>
            </a:r>
            <a:r>
              <a:rPr lang="en-US" altLang="zh-TW" dirty="0"/>
              <a:t>……</a:t>
            </a:r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B9A8964-AF04-4059-9998-F1A8DB3035B8}"/>
              </a:ext>
            </a:extLst>
          </p:cNvPr>
          <p:cNvSpPr/>
          <p:nvPr/>
        </p:nvSpPr>
        <p:spPr>
          <a:xfrm>
            <a:off x="323528" y="3813888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真希望我</a:t>
            </a:r>
            <a:r>
              <a:rPr lang="en-US" altLang="zh-TW" dirty="0">
                <a:solidFill>
                  <a:srgbClr val="FF0000"/>
                </a:solidFill>
              </a:rPr>
              <a:t>20</a:t>
            </a:r>
            <a:r>
              <a:rPr lang="zh-TW" altLang="en-US" dirty="0">
                <a:solidFill>
                  <a:srgbClr val="FF0000"/>
                </a:solidFill>
              </a:rPr>
              <a:t>歲就懂的事：史丹佛大學的創新</a:t>
            </a:r>
            <a:r>
              <a:rPr lang="en-US" altLang="zh-TW" dirty="0">
                <a:solidFill>
                  <a:srgbClr val="FF0000"/>
                </a:solidFill>
              </a:rPr>
              <a:t>X</a:t>
            </a:r>
            <a:r>
              <a:rPr lang="zh-TW" altLang="en-US" dirty="0">
                <a:solidFill>
                  <a:srgbClr val="FF0000"/>
                </a:solidFill>
              </a:rPr>
              <a:t>創意</a:t>
            </a:r>
            <a:r>
              <a:rPr lang="en-US" altLang="zh-TW" dirty="0">
                <a:solidFill>
                  <a:srgbClr val="FF0000"/>
                </a:solidFill>
              </a:rPr>
              <a:t>X</a:t>
            </a:r>
            <a:r>
              <a:rPr lang="zh-TW" altLang="en-US" dirty="0">
                <a:solidFill>
                  <a:srgbClr val="FF0000"/>
                </a:solidFill>
              </a:rPr>
              <a:t>創業震撼課程</a:t>
            </a:r>
          </a:p>
        </p:txBody>
      </p:sp>
      <p:sp>
        <p:nvSpPr>
          <p:cNvPr id="13" name="矩形 12"/>
          <p:cNvSpPr/>
          <p:nvPr/>
        </p:nvSpPr>
        <p:spPr>
          <a:xfrm>
            <a:off x="1160413" y="0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思</a:t>
            </a:r>
            <a:endParaRPr lang="zh-TW" altLang="en-US" sz="4800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249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99">
            <a:alpha val="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1526455" y="5953"/>
            <a:ext cx="7067550" cy="742950"/>
          </a:xfrm>
        </p:spPr>
        <p:txBody>
          <a:bodyPr/>
          <a:lstStyle/>
          <a:p>
            <a:r>
              <a:rPr lang="zh-TW" altLang="en-US" dirty="0">
                <a:solidFill>
                  <a:srgbClr val="CC00CC"/>
                </a:solidFill>
                <a:latin typeface="細明體_HKSCS" panose="02020500000000000000" pitchFamily="18" charset="-120"/>
                <a:ea typeface="細明體_HKSCS" panose="02020500000000000000" pitchFamily="18" charset="-120"/>
              </a:rPr>
              <a:t>如何擁有自學力？</a:t>
            </a: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251520" y="4076442"/>
            <a:ext cx="8712968" cy="8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BB39B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latin typeface="細明體_HKSCS" panose="02020500000000000000" pitchFamily="18" charset="-120"/>
                <a:ea typeface="細明體_HKSCS" panose="02020500000000000000" pitchFamily="18" charset="-120"/>
                <a:cs typeface="+mj-cs"/>
              </a:rPr>
              <a:t>新技術給企業帶來的優勢，取決於員工的訓練、工作流程的改變來適應新技術的能力 </a:t>
            </a:r>
            <a:r>
              <a:rPr kumimoji="0"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kumimoji="0"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O'Reilly, 2019</a:t>
            </a:r>
            <a:r>
              <a:rPr kumimoji="0"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kumimoji="0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3059833" y="951570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/>
              <a:t>二、如何學會新技能？</a:t>
            </a:r>
          </a:p>
        </p:txBody>
      </p:sp>
      <p:sp>
        <p:nvSpPr>
          <p:cNvPr id="4" name="矩形 3"/>
          <p:cNvSpPr/>
          <p:nvPr/>
        </p:nvSpPr>
        <p:spPr>
          <a:xfrm>
            <a:off x="5796137" y="95157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三、學習的目的：解決問題</a:t>
            </a:r>
          </a:p>
        </p:txBody>
      </p:sp>
      <p:sp>
        <p:nvSpPr>
          <p:cNvPr id="5" name="矩形 4"/>
          <p:cNvSpPr/>
          <p:nvPr/>
        </p:nvSpPr>
        <p:spPr>
          <a:xfrm>
            <a:off x="395537" y="951570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一、我們為什麼要學習？    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51680"/>
            <a:ext cx="2065932" cy="235419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0D0DCED-F749-4C98-83C2-CB0CD511D719}"/>
              </a:ext>
            </a:extLst>
          </p:cNvPr>
          <p:cNvSpPr/>
          <p:nvPr/>
        </p:nvSpPr>
        <p:spPr>
          <a:xfrm>
            <a:off x="2419573" y="1270073"/>
            <a:ext cx="6174432" cy="1705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因為，思考慣性阻礙了你，讓你看不清問題的「本質」</a:t>
            </a:r>
            <a:r>
              <a:rPr lang="zh-TW" altLang="en-US" dirty="0" smtClean="0"/>
              <a:t>！</a:t>
            </a:r>
            <a:r>
              <a:rPr lang="zh-TW" altLang="en-US" dirty="0"/>
              <a:t>　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眼睛看得到的，只是問題的結果，而非原因</a:t>
            </a:r>
            <a:r>
              <a:rPr lang="zh-TW" altLang="en-US" dirty="0" smtClean="0"/>
              <a:t>！</a:t>
            </a:r>
            <a:r>
              <a:rPr lang="zh-TW" altLang="en-US" dirty="0"/>
              <a:t>　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誤把結果當原因，不管你蒐集多少資料、花多少時間思考</a:t>
            </a:r>
            <a:r>
              <a:rPr lang="zh-TW" altLang="en-US" dirty="0" smtClean="0"/>
              <a:t>，</a:t>
            </a:r>
            <a:r>
              <a:rPr lang="zh-TW" altLang="en-US" dirty="0"/>
              <a:t>　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想破頭也無法找到正確的解決方法！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C3F7604-F4F8-4CFB-9C69-B04111C764BD}"/>
              </a:ext>
            </a:extLst>
          </p:cNvPr>
          <p:cNvSpPr/>
          <p:nvPr/>
        </p:nvSpPr>
        <p:spPr>
          <a:xfrm>
            <a:off x="2509688" y="2982380"/>
            <a:ext cx="6241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CC00CC"/>
                </a:solidFill>
              </a:rPr>
              <a:t>九個思考慣性</a:t>
            </a:r>
            <a:r>
              <a:rPr lang="zh-TW" altLang="en-US" dirty="0">
                <a:solidFill>
                  <a:srgbClr val="CC00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dirty="0">
              <a:solidFill>
                <a:srgbClr val="CC00CC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dirty="0">
                <a:solidFill>
                  <a:srgbClr val="CC00CC"/>
                </a:solidFill>
              </a:rPr>
              <a:t>1.</a:t>
            </a:r>
            <a:r>
              <a:rPr lang="zh-TW" altLang="en-US" dirty="0">
                <a:solidFill>
                  <a:srgbClr val="CC00CC"/>
                </a:solidFill>
              </a:rPr>
              <a:t>反面結論</a:t>
            </a:r>
            <a:r>
              <a:rPr lang="zh-TW" altLang="en-US" dirty="0" smtClean="0">
                <a:solidFill>
                  <a:srgbClr val="CC00CC"/>
                </a:solidFill>
              </a:rPr>
              <a:t>； </a:t>
            </a:r>
            <a:r>
              <a:rPr lang="en-US" altLang="zh-TW" dirty="0" smtClean="0">
                <a:solidFill>
                  <a:srgbClr val="CC00CC"/>
                </a:solidFill>
              </a:rPr>
              <a:t>2</a:t>
            </a:r>
            <a:r>
              <a:rPr lang="en-US" altLang="zh-TW" dirty="0">
                <a:solidFill>
                  <a:srgbClr val="CC00CC"/>
                </a:solidFill>
              </a:rPr>
              <a:t>.</a:t>
            </a:r>
            <a:r>
              <a:rPr lang="zh-TW" altLang="en-US" dirty="0">
                <a:solidFill>
                  <a:srgbClr val="CC00CC"/>
                </a:solidFill>
              </a:rPr>
              <a:t>滿足於一般性的解答</a:t>
            </a:r>
            <a:r>
              <a:rPr lang="zh-TW" altLang="en-US" dirty="0" smtClean="0">
                <a:solidFill>
                  <a:srgbClr val="CC00CC"/>
                </a:solidFill>
              </a:rPr>
              <a:t>；    </a:t>
            </a:r>
            <a:r>
              <a:rPr lang="en-US" altLang="zh-TW" dirty="0" smtClean="0">
                <a:solidFill>
                  <a:srgbClr val="CC00CC"/>
                </a:solidFill>
              </a:rPr>
              <a:t>3</a:t>
            </a:r>
            <a:r>
              <a:rPr lang="en-US" altLang="zh-TW" dirty="0">
                <a:solidFill>
                  <a:srgbClr val="CC00CC"/>
                </a:solidFill>
              </a:rPr>
              <a:t>.</a:t>
            </a:r>
            <a:r>
              <a:rPr lang="zh-TW" altLang="en-US" dirty="0">
                <a:solidFill>
                  <a:srgbClr val="CC00CC"/>
                </a:solidFill>
              </a:rPr>
              <a:t>依賴架構；</a:t>
            </a:r>
            <a:endParaRPr lang="en-US" altLang="zh-TW" dirty="0">
              <a:solidFill>
                <a:srgbClr val="CC00CC"/>
              </a:solidFill>
            </a:endParaRPr>
          </a:p>
          <a:p>
            <a:r>
              <a:rPr lang="en-US" altLang="zh-TW" dirty="0">
                <a:solidFill>
                  <a:srgbClr val="CC00CC"/>
                </a:solidFill>
              </a:rPr>
              <a:t>4.</a:t>
            </a:r>
            <a:r>
              <a:rPr lang="zh-TW" altLang="en-US" dirty="0">
                <a:solidFill>
                  <a:srgbClr val="CC00CC"/>
                </a:solidFill>
              </a:rPr>
              <a:t>順應類別</a:t>
            </a:r>
            <a:r>
              <a:rPr lang="zh-TW" altLang="en-US" dirty="0" smtClean="0">
                <a:solidFill>
                  <a:srgbClr val="CC00CC"/>
                </a:solidFill>
              </a:rPr>
              <a:t>； </a:t>
            </a:r>
            <a:r>
              <a:rPr lang="en-US" altLang="zh-TW" dirty="0" smtClean="0">
                <a:solidFill>
                  <a:srgbClr val="CC00CC"/>
                </a:solidFill>
              </a:rPr>
              <a:t>5</a:t>
            </a:r>
            <a:r>
              <a:rPr lang="en-US" altLang="zh-TW" dirty="0">
                <a:solidFill>
                  <a:srgbClr val="CC00CC"/>
                </a:solidFill>
              </a:rPr>
              <a:t>.</a:t>
            </a:r>
            <a:r>
              <a:rPr lang="zh-TW" altLang="en-US" dirty="0">
                <a:solidFill>
                  <a:srgbClr val="CC00CC"/>
                </a:solidFill>
              </a:rPr>
              <a:t>因為關鍵字而停止思考</a:t>
            </a:r>
            <a:r>
              <a:rPr lang="zh-TW" altLang="en-US" dirty="0" smtClean="0">
                <a:solidFill>
                  <a:srgbClr val="CC00CC"/>
                </a:solidFill>
              </a:rPr>
              <a:t>； </a:t>
            </a:r>
            <a:r>
              <a:rPr lang="en-US" altLang="zh-TW" dirty="0" smtClean="0">
                <a:solidFill>
                  <a:srgbClr val="CC00CC"/>
                </a:solidFill>
              </a:rPr>
              <a:t>6</a:t>
            </a:r>
            <a:r>
              <a:rPr lang="en-US" altLang="zh-TW" dirty="0">
                <a:solidFill>
                  <a:srgbClr val="CC00CC"/>
                </a:solidFill>
              </a:rPr>
              <a:t>.</a:t>
            </a:r>
            <a:r>
              <a:rPr lang="zh-TW" altLang="en-US" dirty="0">
                <a:solidFill>
                  <a:srgbClr val="CC00CC"/>
                </a:solidFill>
              </a:rPr>
              <a:t>堅持初期假設</a:t>
            </a:r>
            <a:r>
              <a:rPr lang="zh-TW" altLang="en-US" dirty="0" smtClean="0">
                <a:solidFill>
                  <a:srgbClr val="CC00CC"/>
                </a:solidFill>
              </a:rPr>
              <a:t>；</a:t>
            </a:r>
            <a:endParaRPr lang="en-US" altLang="zh-TW" dirty="0" smtClean="0">
              <a:solidFill>
                <a:srgbClr val="CC00CC"/>
              </a:solidFill>
            </a:endParaRPr>
          </a:p>
          <a:p>
            <a:r>
              <a:rPr lang="en-US" altLang="zh-TW" dirty="0" smtClean="0">
                <a:solidFill>
                  <a:srgbClr val="CC00CC"/>
                </a:solidFill>
              </a:rPr>
              <a:t>7</a:t>
            </a:r>
            <a:r>
              <a:rPr lang="en-US" altLang="zh-TW" dirty="0">
                <a:solidFill>
                  <a:srgbClr val="CC00CC"/>
                </a:solidFill>
              </a:rPr>
              <a:t>.</a:t>
            </a:r>
            <a:r>
              <a:rPr lang="zh-TW" altLang="en-US" dirty="0">
                <a:solidFill>
                  <a:srgbClr val="CC00CC"/>
                </a:solidFill>
              </a:rPr>
              <a:t>忘記了思考的目的</a:t>
            </a:r>
            <a:r>
              <a:rPr lang="zh-TW" altLang="en-US" dirty="0" smtClean="0">
                <a:solidFill>
                  <a:srgbClr val="CC00CC"/>
                </a:solidFill>
              </a:rPr>
              <a:t>； </a:t>
            </a:r>
            <a:r>
              <a:rPr lang="en-US" altLang="zh-TW" dirty="0" smtClean="0">
                <a:solidFill>
                  <a:srgbClr val="CC00CC"/>
                </a:solidFill>
              </a:rPr>
              <a:t>8</a:t>
            </a:r>
            <a:r>
              <a:rPr lang="en-US" altLang="zh-TW" dirty="0">
                <a:solidFill>
                  <a:srgbClr val="CC00CC"/>
                </a:solidFill>
              </a:rPr>
              <a:t>.</a:t>
            </a:r>
            <a:r>
              <a:rPr lang="zh-TW" altLang="en-US" dirty="0">
                <a:solidFill>
                  <a:srgbClr val="CC00CC"/>
                </a:solidFill>
              </a:rPr>
              <a:t>偏重過程</a:t>
            </a:r>
            <a:r>
              <a:rPr lang="zh-TW" altLang="en-US" dirty="0" smtClean="0">
                <a:solidFill>
                  <a:srgbClr val="CC00CC"/>
                </a:solidFill>
              </a:rPr>
              <a:t>；        </a:t>
            </a:r>
            <a:r>
              <a:rPr lang="en-US" altLang="zh-TW" dirty="0" smtClean="0">
                <a:solidFill>
                  <a:srgbClr val="CC00CC"/>
                </a:solidFill>
              </a:rPr>
              <a:t>9</a:t>
            </a:r>
            <a:r>
              <a:rPr lang="en-US" altLang="zh-TW" dirty="0">
                <a:solidFill>
                  <a:srgbClr val="CC00CC"/>
                </a:solidFill>
              </a:rPr>
              <a:t>.</a:t>
            </a:r>
            <a:r>
              <a:rPr lang="zh-TW" altLang="en-US" dirty="0">
                <a:solidFill>
                  <a:srgbClr val="CC00CC"/>
                </a:solidFill>
              </a:rPr>
              <a:t>喪失主體性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75CB6C8-4A07-46E1-BCC0-65C495511786}"/>
              </a:ext>
            </a:extLst>
          </p:cNvPr>
          <p:cNvSpPr/>
          <p:nvPr/>
        </p:nvSpPr>
        <p:spPr>
          <a:xfrm>
            <a:off x="395537" y="3705876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hlinkClick r:id="rId3"/>
              </a:rPr>
              <a:t>本質＝結構 </a:t>
            </a:r>
            <a:r>
              <a:rPr lang="en-US" altLang="zh-TW" dirty="0">
                <a:solidFill>
                  <a:srgbClr val="FF0000"/>
                </a:solidFill>
                <a:hlinkClick r:id="rId3"/>
              </a:rPr>
              <a:t>X </a:t>
            </a:r>
            <a:r>
              <a:rPr lang="zh-TW" altLang="en-US" dirty="0">
                <a:solidFill>
                  <a:srgbClr val="FF0000"/>
                </a:solidFill>
                <a:hlinkClick r:id="rId3"/>
              </a:rPr>
              <a:t>因果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1127" y="27188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6699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思</a:t>
            </a:r>
            <a:endParaRPr lang="zh-TW" altLang="en-US" sz="4800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718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標題 1"/>
          <p:cNvSpPr>
            <a:spLocks noGrp="1"/>
          </p:cNvSpPr>
          <p:nvPr>
            <p:ph type="title" idx="4294967295"/>
          </p:nvPr>
        </p:nvSpPr>
        <p:spPr>
          <a:xfrm>
            <a:off x="273576" y="130573"/>
            <a:ext cx="8368481" cy="412626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zh-TW" altLang="en-US" sz="3600" dirty="0" smtClean="0"/>
              <a:t>擅學者特質</a:t>
            </a:r>
            <a:r>
              <a:rPr lang="en-US" altLang="zh-TW" sz="3600" dirty="0" smtClean="0"/>
              <a:t>-</a:t>
            </a:r>
            <a:r>
              <a:rPr lang="zh-TW" altLang="en-US" sz="3600" dirty="0" smtClean="0"/>
              <a:t> </a:t>
            </a:r>
            <a:r>
              <a:rPr lang="zh-TW" altLang="en-US" sz="2800" dirty="0" smtClean="0"/>
              <a:t>永不</a:t>
            </a:r>
            <a:r>
              <a:rPr lang="zh-TW" altLang="en-US" sz="2800" dirty="0"/>
              <a:t>懈怠的學習，就是替自己最好的加值</a:t>
            </a:r>
          </a:p>
        </p:txBody>
      </p:sp>
      <p:sp>
        <p:nvSpPr>
          <p:cNvPr id="17411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Gill Sans MT" pitchFamily="34" charset="0"/>
            </a:endParaRPr>
          </a:p>
        </p:txBody>
      </p:sp>
      <p:sp>
        <p:nvSpPr>
          <p:cNvPr id="17412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Gill Sans MT" pitchFamily="34" charset="0"/>
            </a:endParaRPr>
          </a:p>
        </p:txBody>
      </p:sp>
      <p:sp>
        <p:nvSpPr>
          <p:cNvPr id="17413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Gill Sans MT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7975" y="771550"/>
            <a:ext cx="84854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1.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企圖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心</a:t>
            </a:r>
            <a:r>
              <a:rPr lang="zh-TW" altLang="en-US" sz="2000" dirty="0">
                <a:latin typeface="+mn-ea"/>
                <a:ea typeface="+mn-ea"/>
              </a:rPr>
              <a:t>：聚焦在學習經驗中的正面事情，像是從學習中可以有什麼</a:t>
            </a:r>
            <a:r>
              <a:rPr lang="zh-TW" altLang="en-US" sz="2000" dirty="0" smtClean="0">
                <a:latin typeface="+mn-ea"/>
                <a:ea typeface="+mn-ea"/>
              </a:rPr>
              <a:t>收穫，</a:t>
            </a:r>
            <a:endParaRPr lang="en-US" altLang="zh-TW" sz="2000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+mn-ea"/>
              </a:rPr>
              <a:t> </a:t>
            </a:r>
            <a:r>
              <a:rPr lang="zh-TW" altLang="en-US" sz="2000" dirty="0" smtClean="0">
                <a:latin typeface="+mn-ea"/>
              </a:rPr>
              <a:t>         </a:t>
            </a:r>
            <a:r>
              <a:rPr lang="zh-TW" altLang="en-US" sz="2000" dirty="0" smtClean="0">
                <a:latin typeface="+mn-ea"/>
                <a:ea typeface="+mn-ea"/>
              </a:rPr>
              <a:t>並</a:t>
            </a:r>
            <a:r>
              <a:rPr lang="zh-TW" altLang="en-US" sz="2000" dirty="0">
                <a:latin typeface="+mn-ea"/>
                <a:ea typeface="+mn-ea"/>
              </a:rPr>
              <a:t>想像著</a:t>
            </a:r>
            <a:r>
              <a:rPr lang="zh-TW" altLang="en-US" sz="2000" dirty="0" smtClean="0">
                <a:latin typeface="+mn-ea"/>
                <a:ea typeface="+mn-ea"/>
              </a:rPr>
              <a:t>我們</a:t>
            </a:r>
            <a:r>
              <a:rPr lang="zh-TW" altLang="en-US" sz="2000" dirty="0">
                <a:latin typeface="+mn-ea"/>
                <a:ea typeface="+mn-ea"/>
              </a:rPr>
              <a:t>獲得那些報償之後有多快樂</a:t>
            </a:r>
            <a:r>
              <a:rPr lang="zh-TW" altLang="en-US" sz="2000" dirty="0" smtClean="0">
                <a:latin typeface="+mn-ea"/>
                <a:ea typeface="+mn-ea"/>
              </a:rPr>
              <a:t>。</a:t>
            </a:r>
            <a:r>
              <a:rPr lang="en-US" altLang="zh-TW" sz="2000" dirty="0" smtClean="0">
                <a:solidFill>
                  <a:srgbClr val="FF0000"/>
                </a:solidFill>
                <a:latin typeface="+mn-ea"/>
                <a:ea typeface="+mn-ea"/>
              </a:rPr>
              <a:t>(</a:t>
            </a:r>
            <a:r>
              <a:rPr lang="zh-TW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想像力</a:t>
            </a:r>
            <a:r>
              <a:rPr lang="en-US" altLang="zh-TW" sz="2000" dirty="0" smtClean="0">
                <a:solidFill>
                  <a:srgbClr val="FF0000"/>
                </a:solidFill>
                <a:latin typeface="+mn-ea"/>
                <a:ea typeface="+mn-ea"/>
              </a:rPr>
              <a:t>)</a:t>
            </a:r>
            <a:endParaRPr lang="zh-TW" altLang="en-US" sz="2000" dirty="0">
              <a:solidFill>
                <a:srgbClr val="FF000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2.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自我覺察</a:t>
            </a:r>
            <a:r>
              <a:rPr lang="zh-TW" altLang="en-US" sz="2000" dirty="0">
                <a:latin typeface="+mn-ea"/>
                <a:ea typeface="+mn-ea"/>
              </a:rPr>
              <a:t>：接受自己的觀點通常會有偏誤或缺陷，然後努力變得更</a:t>
            </a:r>
            <a:r>
              <a:rPr lang="zh-TW" altLang="en-US" sz="2000" dirty="0" smtClean="0">
                <a:latin typeface="+mn-ea"/>
                <a:ea typeface="+mn-ea"/>
              </a:rPr>
              <a:t>客觀，</a:t>
            </a:r>
            <a:endParaRPr lang="en-US" altLang="zh-TW" sz="2000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+mn-ea"/>
              </a:rPr>
              <a:t> </a:t>
            </a:r>
            <a:r>
              <a:rPr lang="zh-TW" altLang="en-US" sz="2000" dirty="0" smtClean="0">
                <a:latin typeface="+mn-ea"/>
              </a:rPr>
              <a:t>           </a:t>
            </a:r>
            <a:r>
              <a:rPr lang="zh-TW" altLang="en-US" sz="2000" dirty="0" smtClean="0">
                <a:latin typeface="+mn-ea"/>
                <a:ea typeface="+mn-ea"/>
              </a:rPr>
              <a:t>以</a:t>
            </a:r>
            <a:r>
              <a:rPr lang="zh-TW" altLang="en-US" sz="2000" dirty="0">
                <a:latin typeface="+mn-ea"/>
                <a:ea typeface="+mn-ea"/>
              </a:rPr>
              <a:t>更開放</a:t>
            </a:r>
            <a:r>
              <a:rPr lang="zh-TW" altLang="en-US" sz="2000" dirty="0" smtClean="0">
                <a:latin typeface="+mn-ea"/>
                <a:ea typeface="+mn-ea"/>
              </a:rPr>
              <a:t>的態度</a:t>
            </a:r>
            <a:r>
              <a:rPr lang="zh-TW" altLang="en-US" sz="2000" dirty="0">
                <a:latin typeface="+mn-ea"/>
                <a:ea typeface="+mn-ea"/>
              </a:rPr>
              <a:t>去傾聽他人意見，並採取行動</a:t>
            </a:r>
            <a:r>
              <a:rPr lang="zh-TW" altLang="en-US" sz="2000" dirty="0" smtClean="0">
                <a:latin typeface="+mn-ea"/>
                <a:ea typeface="+mn-ea"/>
              </a:rPr>
              <a:t>。</a:t>
            </a:r>
            <a:r>
              <a:rPr lang="en-US" altLang="zh-TW" sz="2000" dirty="0" smtClean="0">
                <a:solidFill>
                  <a:srgbClr val="FF0000"/>
                </a:solidFill>
                <a:latin typeface="+mn-ea"/>
                <a:ea typeface="+mn-ea"/>
              </a:rPr>
              <a:t>(</a:t>
            </a:r>
            <a:r>
              <a:rPr lang="zh-TW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反省力</a:t>
            </a:r>
            <a:r>
              <a:rPr lang="en-US" altLang="zh-TW" sz="2000" dirty="0" smtClean="0">
                <a:solidFill>
                  <a:srgbClr val="FF0000"/>
                </a:solidFill>
                <a:latin typeface="+mn-ea"/>
                <a:ea typeface="+mn-ea"/>
              </a:rPr>
              <a:t>)</a:t>
            </a:r>
            <a:endParaRPr lang="zh-TW" altLang="en-US" sz="2000" dirty="0">
              <a:solidFill>
                <a:srgbClr val="FF000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3.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好奇心</a:t>
            </a:r>
            <a:r>
              <a:rPr lang="zh-TW" altLang="en-US" sz="2000" dirty="0">
                <a:latin typeface="+mn-ea"/>
                <a:ea typeface="+mn-ea"/>
              </a:rPr>
              <a:t>：在思考感興趣的事物時，使用「如何</a:t>
            </a:r>
            <a:r>
              <a:rPr lang="en-US" altLang="zh-TW" sz="2000" dirty="0">
                <a:latin typeface="+mn-ea"/>
                <a:ea typeface="+mn-ea"/>
              </a:rPr>
              <a:t>……</a:t>
            </a:r>
            <a:r>
              <a:rPr lang="zh-TW" altLang="en-US" sz="2000" dirty="0">
                <a:latin typeface="+mn-ea"/>
                <a:ea typeface="+mn-ea"/>
              </a:rPr>
              <a:t>？為什麼</a:t>
            </a:r>
            <a:r>
              <a:rPr lang="en-US" altLang="zh-TW" sz="2000" dirty="0">
                <a:latin typeface="+mn-ea"/>
                <a:ea typeface="+mn-ea"/>
              </a:rPr>
              <a:t>……</a:t>
            </a:r>
            <a:r>
              <a:rPr lang="zh-TW" altLang="en-US" sz="2000" dirty="0">
                <a:latin typeface="+mn-ea"/>
                <a:ea typeface="+mn-ea"/>
              </a:rPr>
              <a:t>？</a:t>
            </a:r>
            <a:r>
              <a:rPr lang="zh-TW" altLang="en-US" sz="2000" dirty="0" smtClean="0">
                <a:latin typeface="+mn-ea"/>
                <a:ea typeface="+mn-ea"/>
              </a:rPr>
              <a:t>我想</a:t>
            </a:r>
            <a:endParaRPr lang="en-US" altLang="zh-TW" sz="2000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+mn-ea"/>
              </a:rPr>
              <a:t> </a:t>
            </a:r>
            <a:r>
              <a:rPr lang="zh-TW" altLang="en-US" sz="2000" dirty="0" smtClean="0">
                <a:latin typeface="+mn-ea"/>
              </a:rPr>
              <a:t>         </a:t>
            </a:r>
            <a:r>
              <a:rPr lang="zh-TW" altLang="en-US" sz="2000" dirty="0" smtClean="0">
                <a:latin typeface="+mn-ea"/>
                <a:ea typeface="+mn-ea"/>
              </a:rPr>
              <a:t>知道</a:t>
            </a:r>
            <a:r>
              <a:rPr lang="en-US" altLang="zh-TW" sz="2000" dirty="0">
                <a:latin typeface="+mn-ea"/>
                <a:ea typeface="+mn-ea"/>
              </a:rPr>
              <a:t>……</a:t>
            </a:r>
            <a:r>
              <a:rPr lang="zh-TW" altLang="en-US" sz="2000" dirty="0" smtClean="0">
                <a:latin typeface="+mn-ea"/>
                <a:ea typeface="+mn-ea"/>
              </a:rPr>
              <a:t>？」的</a:t>
            </a:r>
            <a:r>
              <a:rPr lang="zh-TW" altLang="en-US" sz="2000" dirty="0">
                <a:latin typeface="+mn-ea"/>
                <a:ea typeface="+mn-ea"/>
              </a:rPr>
              <a:t>語言，讓自己保持求知的動力</a:t>
            </a:r>
            <a:r>
              <a:rPr lang="zh-TW" altLang="en-US" sz="2000" dirty="0" smtClean="0">
                <a:latin typeface="+mn-ea"/>
                <a:ea typeface="+mn-ea"/>
              </a:rPr>
              <a:t>。</a:t>
            </a:r>
            <a:endParaRPr lang="zh-TW" altLang="en-US" sz="2000" dirty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4.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接受自己有弱點</a:t>
            </a:r>
            <a:r>
              <a:rPr lang="zh-TW" altLang="en-US" sz="2000" dirty="0">
                <a:latin typeface="+mn-ea"/>
                <a:ea typeface="+mn-ea"/>
              </a:rPr>
              <a:t>：在學習新技能的初期階段，預期錯誤會發生，並</a:t>
            </a:r>
            <a:r>
              <a:rPr lang="zh-TW" altLang="en-US" sz="2000" dirty="0" smtClean="0">
                <a:latin typeface="+mn-ea"/>
                <a:ea typeface="+mn-ea"/>
              </a:rPr>
              <a:t>讓自</a:t>
            </a:r>
            <a:endParaRPr lang="en-US" altLang="zh-TW" sz="2000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+mn-ea"/>
              </a:rPr>
              <a:t> </a:t>
            </a:r>
            <a:r>
              <a:rPr lang="zh-TW" altLang="en-US" sz="2000" dirty="0" smtClean="0">
                <a:latin typeface="+mn-ea"/>
              </a:rPr>
              <a:t>                 </a:t>
            </a:r>
            <a:r>
              <a:rPr lang="zh-TW" altLang="en-US" sz="2000" dirty="0" smtClean="0">
                <a:latin typeface="+mn-ea"/>
                <a:ea typeface="+mn-ea"/>
              </a:rPr>
              <a:t>己</a:t>
            </a:r>
            <a:r>
              <a:rPr lang="zh-TW" altLang="en-US" sz="2000" dirty="0">
                <a:latin typeface="+mn-ea"/>
                <a:ea typeface="+mn-ea"/>
              </a:rPr>
              <a:t>從中學習</a:t>
            </a:r>
            <a:r>
              <a:rPr lang="zh-TW" altLang="en-US" sz="2000" dirty="0" smtClean="0">
                <a:latin typeface="+mn-ea"/>
                <a:ea typeface="+mn-ea"/>
              </a:rPr>
              <a:t>。</a:t>
            </a:r>
            <a:r>
              <a:rPr lang="en-US" altLang="zh-TW" sz="2000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2000" dirty="0" smtClean="0">
                <a:solidFill>
                  <a:srgbClr val="FF0000"/>
                </a:solidFill>
                <a:latin typeface="+mn-ea"/>
              </a:rPr>
              <a:t>跨</a:t>
            </a:r>
            <a:r>
              <a:rPr lang="zh-TW" altLang="en-US" sz="2000" dirty="0">
                <a:solidFill>
                  <a:srgbClr val="FF0000"/>
                </a:solidFill>
                <a:latin typeface="+mn-ea"/>
              </a:rPr>
              <a:t>界</a:t>
            </a:r>
            <a:r>
              <a:rPr lang="zh-TW" altLang="en-US" sz="2000" dirty="0" smtClean="0">
                <a:solidFill>
                  <a:srgbClr val="FF0000"/>
                </a:solidFill>
                <a:latin typeface="+mn-ea"/>
              </a:rPr>
              <a:t>力</a:t>
            </a:r>
            <a:r>
              <a:rPr lang="en-US" altLang="zh-TW" sz="2000" dirty="0" smtClean="0">
                <a:solidFill>
                  <a:srgbClr val="FF0000"/>
                </a:solidFill>
                <a:latin typeface="+mn-ea"/>
              </a:rPr>
              <a:t>)</a:t>
            </a:r>
            <a:endParaRPr lang="zh-TW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0777" y="4422709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資料來源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dirty="0" smtClean="0"/>
              <a:t>哈佛</a:t>
            </a:r>
            <a:r>
              <a:rPr lang="zh-TW" altLang="en-US" dirty="0"/>
              <a:t>商業評論數位版文章</a:t>
            </a:r>
          </a:p>
        </p:txBody>
      </p:sp>
      <p:sp>
        <p:nvSpPr>
          <p:cNvPr id="7" name="矩形 6"/>
          <p:cNvSpPr/>
          <p:nvPr/>
        </p:nvSpPr>
        <p:spPr>
          <a:xfrm>
            <a:off x="3923928" y="4490581"/>
            <a:ext cx="5112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/>
              <a:t>https://</a:t>
            </a:r>
            <a:r>
              <a:rPr lang="en-US" altLang="zh-TW" sz="1400" dirty="0" err="1"/>
              <a:t>www.hbrtaiwan.com</a:t>
            </a:r>
            <a:r>
              <a:rPr lang="en-US" altLang="zh-TW" sz="1400" dirty="0"/>
              <a:t>/</a:t>
            </a:r>
            <a:r>
              <a:rPr lang="en-US" altLang="zh-TW" sz="1400" dirty="0" err="1"/>
              <a:t>article_content_AR0004886.html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5652943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 smtClean="0"/>
              <a:t>呼應學習大趨勢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755576" y="915566"/>
            <a:ext cx="4040188" cy="479822"/>
          </a:xfrm>
        </p:spPr>
        <p:txBody>
          <a:bodyPr>
            <a:noAutofit/>
          </a:bodyPr>
          <a:lstStyle/>
          <a:p>
            <a:r>
              <a:rPr lang="zh-TW" altLang="zh-TW" sz="2400" dirty="0">
                <a:solidFill>
                  <a:srgbClr val="FF0000"/>
                </a:solidFill>
              </a:rPr>
              <a:t>聯合國教科文組織</a:t>
            </a:r>
            <a:r>
              <a:rPr lang="zh-TW" altLang="en-US" sz="2400" dirty="0">
                <a:solidFill>
                  <a:srgbClr val="FF0000"/>
                </a:solidFill>
              </a:rPr>
              <a:t>   </a:t>
            </a:r>
            <a:r>
              <a:rPr lang="zh-TW" altLang="en-US" sz="2400" dirty="0" smtClean="0">
                <a:solidFill>
                  <a:srgbClr val="FF0000"/>
                </a:solidFill>
              </a:rPr>
              <a:t>     </a:t>
            </a:r>
            <a:r>
              <a:rPr lang="en-US" altLang="zh-TW" sz="2400" dirty="0" smtClean="0">
                <a:solidFill>
                  <a:srgbClr val="00B050"/>
                </a:solidFill>
              </a:rPr>
              <a:t>&amp;</a:t>
            </a:r>
            <a:r>
              <a:rPr lang="zh-TW" altLang="en-US" sz="2400" dirty="0" smtClean="0"/>
              <a:t> 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107504" y="1419622"/>
            <a:ext cx="4608512" cy="3528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五大學習</a:t>
            </a:r>
            <a:r>
              <a:rPr lang="zh-TW" altLang="en-US" sz="2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支柱</a:t>
            </a:r>
            <a:endParaRPr lang="en-US" altLang="zh-TW" sz="2400" dirty="0" smtClean="0">
              <a:latin typeface="華康中黑體(P)" panose="020B0500000000000000" pitchFamily="34" charset="-120"/>
              <a:ea typeface="華康中黑體(P)" panose="020B0500000000000000" pitchFamily="34" charset="-120"/>
            </a:endParaRPr>
          </a:p>
          <a:p>
            <a:r>
              <a:rPr lang="zh-TW" altLang="zh-TW" sz="2400" dirty="0" smtClean="0"/>
              <a:t>學習</a:t>
            </a:r>
            <a:r>
              <a:rPr lang="zh-TW" altLang="zh-TW" sz="2400" dirty="0"/>
              <a:t>動手做</a:t>
            </a:r>
            <a:r>
              <a:rPr lang="zh-TW" altLang="zh-TW" sz="1900" dirty="0"/>
              <a:t>（</a:t>
            </a:r>
            <a:r>
              <a:rPr lang="en-US" altLang="zh-TW" sz="1900" dirty="0"/>
              <a:t>learning to do</a:t>
            </a:r>
            <a:r>
              <a:rPr lang="zh-TW" altLang="zh-TW" sz="1900" dirty="0"/>
              <a:t>）</a:t>
            </a:r>
            <a:endParaRPr lang="en-US" altLang="zh-TW" sz="1900" dirty="0"/>
          </a:p>
          <a:p>
            <a:r>
              <a:rPr lang="zh-TW" altLang="zh-TW" sz="2400" dirty="0"/>
              <a:t>學習知的能力</a:t>
            </a:r>
            <a:r>
              <a:rPr lang="zh-TW" altLang="zh-TW" sz="1900" dirty="0"/>
              <a:t>（</a:t>
            </a:r>
            <a:r>
              <a:rPr lang="en-US" altLang="zh-TW" sz="1900" dirty="0"/>
              <a:t>learning to know</a:t>
            </a:r>
            <a:r>
              <a:rPr lang="zh-TW" altLang="zh-TW" sz="1900" dirty="0"/>
              <a:t>）</a:t>
            </a:r>
            <a:endParaRPr lang="en-US" altLang="zh-TW" sz="1900" dirty="0"/>
          </a:p>
          <a:p>
            <a:r>
              <a:rPr lang="zh-TW" altLang="zh-TW" sz="2400" dirty="0"/>
              <a:t>學習與他人相處</a:t>
            </a:r>
            <a:r>
              <a:rPr lang="zh-TW" altLang="zh-TW" sz="1700" dirty="0"/>
              <a:t>（</a:t>
            </a:r>
            <a:r>
              <a:rPr lang="en-US" altLang="zh-TW" sz="1700" dirty="0"/>
              <a:t>learning to </a:t>
            </a:r>
            <a:endParaRPr lang="en-US" altLang="zh-TW" sz="1700" dirty="0" smtClean="0"/>
          </a:p>
          <a:p>
            <a:pPr marL="0" indent="0">
              <a:buNone/>
            </a:pPr>
            <a:r>
              <a:rPr lang="zh-TW" altLang="en-US" sz="1700" dirty="0" smtClean="0"/>
              <a:t>                       </a:t>
            </a:r>
            <a:r>
              <a:rPr lang="en-US" altLang="zh-TW" sz="1700" dirty="0" smtClean="0"/>
              <a:t>live </a:t>
            </a:r>
            <a:r>
              <a:rPr lang="en-US" altLang="zh-TW" sz="1700" dirty="0"/>
              <a:t>together</a:t>
            </a:r>
            <a:r>
              <a:rPr lang="zh-TW" altLang="zh-TW" sz="1700" dirty="0"/>
              <a:t>）</a:t>
            </a:r>
            <a:endParaRPr lang="en-US" altLang="zh-TW" sz="1700" dirty="0"/>
          </a:p>
          <a:p>
            <a:r>
              <a:rPr lang="zh-TW" altLang="zh-TW" sz="2400" dirty="0"/>
              <a:t>學習自我實現</a:t>
            </a:r>
            <a:r>
              <a:rPr lang="zh-TW" altLang="zh-TW" sz="1700" dirty="0"/>
              <a:t>（</a:t>
            </a:r>
            <a:r>
              <a:rPr lang="en-US" altLang="zh-TW" sz="1700" dirty="0"/>
              <a:t>learning to be</a:t>
            </a:r>
            <a:r>
              <a:rPr lang="zh-TW" altLang="zh-TW" sz="1700" dirty="0"/>
              <a:t>）</a:t>
            </a:r>
            <a:endParaRPr lang="en-US" altLang="zh-TW" sz="1700" dirty="0"/>
          </a:p>
          <a:p>
            <a:r>
              <a:rPr lang="zh-TW" altLang="zh-TW" sz="2400" dirty="0"/>
              <a:t>學會改變 </a:t>
            </a:r>
            <a:r>
              <a:rPr lang="zh-TW" altLang="zh-TW" sz="1600" dirty="0"/>
              <a:t>（</a:t>
            </a:r>
            <a:r>
              <a:rPr lang="en-US" altLang="zh-TW" sz="1600" dirty="0"/>
              <a:t>learning to change</a:t>
            </a:r>
            <a:r>
              <a:rPr lang="zh-TW" altLang="zh-TW" sz="1600" dirty="0"/>
              <a:t>）</a:t>
            </a:r>
            <a:endParaRPr lang="zh-TW" altLang="en-US" sz="1600" dirty="0"/>
          </a:p>
          <a:p>
            <a:pPr marL="0" indent="0">
              <a:buNone/>
            </a:pPr>
            <a:endParaRPr lang="en-US" altLang="zh-TW" dirty="0" smtClean="0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3"/>
          </p:nvPr>
        </p:nvSpPr>
        <p:spPr>
          <a:xfrm>
            <a:off x="4644008" y="843558"/>
            <a:ext cx="4392488" cy="695846"/>
          </a:xfrm>
        </p:spPr>
        <p:txBody>
          <a:bodyPr>
            <a:normAutofit fontScale="47500" lnSpcReduction="20000"/>
          </a:bodyPr>
          <a:lstStyle/>
          <a:p>
            <a:endParaRPr lang="en-US" altLang="zh-TW" dirty="0" smtClean="0"/>
          </a:p>
          <a:p>
            <a:r>
              <a:rPr lang="zh-TW" altLang="en-US" sz="5100" dirty="0" smtClean="0"/>
              <a:t>      </a:t>
            </a:r>
            <a:r>
              <a:rPr lang="en-US" altLang="zh-TW" sz="5100" dirty="0" smtClean="0">
                <a:solidFill>
                  <a:srgbClr val="FF0000"/>
                </a:solidFill>
              </a:rPr>
              <a:t>2002 </a:t>
            </a:r>
            <a:r>
              <a:rPr lang="zh-TW" altLang="zh-TW" sz="5100" dirty="0">
                <a:solidFill>
                  <a:srgbClr val="FF0000"/>
                </a:solidFill>
              </a:rPr>
              <a:t>年歐盟會議</a:t>
            </a:r>
            <a:endParaRPr lang="en-US" altLang="zh-TW" sz="5100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4"/>
          </p:nvPr>
        </p:nvSpPr>
        <p:spPr>
          <a:xfrm>
            <a:off x="4932040" y="1419622"/>
            <a:ext cx="4041775" cy="3600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sz="2800" dirty="0"/>
              <a:t>八大關鍵</a:t>
            </a:r>
            <a:r>
              <a:rPr lang="zh-TW" altLang="en-US" sz="2800" dirty="0" smtClean="0"/>
              <a:t>能力</a:t>
            </a:r>
            <a:endParaRPr lang="en-US" altLang="zh-TW" sz="2800" dirty="0" smtClean="0"/>
          </a:p>
          <a:p>
            <a:r>
              <a:rPr lang="zh-TW" altLang="zh-TW" sz="2400" dirty="0" smtClean="0"/>
              <a:t>母語</a:t>
            </a:r>
            <a:r>
              <a:rPr lang="zh-TW" altLang="zh-TW" sz="2400" dirty="0"/>
              <a:t>溝通能力</a:t>
            </a:r>
            <a:r>
              <a:rPr lang="zh-TW" altLang="zh-TW" sz="2400" dirty="0" smtClean="0"/>
              <a:t>、</a:t>
            </a:r>
            <a:endParaRPr lang="en-US" altLang="zh-TW" sz="2400" dirty="0" smtClean="0"/>
          </a:p>
          <a:p>
            <a:r>
              <a:rPr lang="zh-TW" altLang="zh-TW" sz="2400" dirty="0" smtClean="0"/>
              <a:t>外語</a:t>
            </a:r>
            <a:r>
              <a:rPr lang="zh-TW" altLang="zh-TW" sz="2400" dirty="0"/>
              <a:t>溝通能力</a:t>
            </a:r>
            <a:r>
              <a:rPr lang="zh-TW" altLang="zh-TW" sz="2400" dirty="0" smtClean="0"/>
              <a:t>、</a:t>
            </a:r>
            <a:endParaRPr lang="en-US" altLang="zh-TW" sz="2400" dirty="0" smtClean="0"/>
          </a:p>
          <a:p>
            <a:r>
              <a:rPr lang="zh-TW" altLang="zh-TW" sz="2400" dirty="0" smtClean="0"/>
              <a:t>數學</a:t>
            </a:r>
            <a:r>
              <a:rPr lang="zh-TW" altLang="zh-TW" sz="2400" dirty="0"/>
              <a:t>素養與科學基本能力</a:t>
            </a:r>
            <a:r>
              <a:rPr lang="zh-TW" altLang="zh-TW" sz="2400" dirty="0" smtClean="0"/>
              <a:t>、</a:t>
            </a:r>
            <a:endParaRPr lang="en-US" altLang="zh-TW" sz="2400" dirty="0" smtClean="0"/>
          </a:p>
          <a:p>
            <a:r>
              <a:rPr lang="zh-TW" altLang="zh-TW" sz="2400" dirty="0" smtClean="0">
                <a:solidFill>
                  <a:srgbClr val="0070C0"/>
                </a:solidFill>
              </a:rPr>
              <a:t>數位</a:t>
            </a:r>
            <a:r>
              <a:rPr lang="zh-TW" altLang="zh-TW" sz="2400" dirty="0">
                <a:solidFill>
                  <a:srgbClr val="0070C0"/>
                </a:solidFill>
              </a:rPr>
              <a:t>能力</a:t>
            </a:r>
            <a:r>
              <a:rPr lang="zh-TW" altLang="zh-TW" sz="2400" dirty="0"/>
              <a:t>、 </a:t>
            </a:r>
            <a:endParaRPr lang="en-US" altLang="zh-TW" sz="2400" dirty="0" smtClean="0"/>
          </a:p>
          <a:p>
            <a:r>
              <a:rPr lang="zh-TW" altLang="zh-TW" sz="2400" dirty="0" smtClean="0">
                <a:solidFill>
                  <a:srgbClr val="0070C0"/>
                </a:solidFill>
              </a:rPr>
              <a:t>學習</a:t>
            </a:r>
            <a:r>
              <a:rPr lang="zh-TW" altLang="zh-TW" sz="2400" dirty="0">
                <a:solidFill>
                  <a:srgbClr val="0070C0"/>
                </a:solidFill>
              </a:rPr>
              <a:t>如何學習之能力</a:t>
            </a:r>
            <a:r>
              <a:rPr lang="zh-TW" altLang="zh-TW" sz="2400" dirty="0" smtClean="0"/>
              <a:t>、</a:t>
            </a:r>
            <a:endParaRPr lang="en-US" altLang="zh-TW" sz="2400" dirty="0" smtClean="0"/>
          </a:p>
          <a:p>
            <a:r>
              <a:rPr lang="zh-TW" altLang="zh-TW" sz="2400" dirty="0" smtClean="0"/>
              <a:t>人際</a:t>
            </a:r>
            <a:r>
              <a:rPr lang="zh-TW" altLang="zh-TW" sz="2400" dirty="0"/>
              <a:t>與公民能力</a:t>
            </a:r>
            <a:r>
              <a:rPr lang="zh-TW" altLang="zh-TW" sz="2400" dirty="0" smtClean="0"/>
              <a:t>、</a:t>
            </a:r>
            <a:endParaRPr lang="en-US" altLang="zh-TW" sz="2400" dirty="0" smtClean="0"/>
          </a:p>
          <a:p>
            <a:r>
              <a:rPr lang="zh-TW" altLang="zh-TW" sz="2400" dirty="0" smtClean="0">
                <a:solidFill>
                  <a:srgbClr val="0070C0"/>
                </a:solidFill>
              </a:rPr>
              <a:t>企業</a:t>
            </a:r>
            <a:r>
              <a:rPr lang="zh-TW" altLang="zh-TW" sz="2400" dirty="0">
                <a:solidFill>
                  <a:srgbClr val="0070C0"/>
                </a:solidFill>
              </a:rPr>
              <a:t>與創新能力</a:t>
            </a:r>
            <a:r>
              <a:rPr lang="zh-TW" altLang="zh-TW" sz="2400" dirty="0" smtClean="0"/>
              <a:t>，</a:t>
            </a:r>
            <a:endParaRPr lang="en-US" altLang="zh-TW" sz="2400" dirty="0" smtClean="0"/>
          </a:p>
          <a:p>
            <a:r>
              <a:rPr lang="zh-TW" altLang="zh-TW" sz="2400" dirty="0" smtClean="0"/>
              <a:t>以及</a:t>
            </a:r>
            <a:r>
              <a:rPr lang="zh-TW" altLang="zh-TW" sz="2400" dirty="0"/>
              <a:t>文化表現能力</a:t>
            </a:r>
          </a:p>
          <a:p>
            <a:pPr marL="0" indent="0">
              <a:buNone/>
            </a:pPr>
            <a:r>
              <a:rPr lang="en-US" altLang="zh-TW" sz="2400" dirty="0"/>
              <a:t>Commission of the European Communities.(2005)</a:t>
            </a:r>
            <a:endParaRPr lang="zh-TW" altLang="en-US" sz="2400" dirty="0"/>
          </a:p>
          <a:p>
            <a:pPr marL="0" indent="0">
              <a:buNone/>
            </a:pPr>
            <a:endParaRPr lang="zh-TW" altLang="en-US" sz="24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53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1475656" y="330487"/>
            <a:ext cx="7380312" cy="74295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zh-TW" altLang="en-US" sz="2400" dirty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由</a:t>
            </a:r>
            <a:r>
              <a:rPr lang="en-US" altLang="zh-TW" sz="2400" dirty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OECD </a:t>
            </a:r>
            <a:r>
              <a:rPr lang="zh-TW" altLang="en-US" sz="2400" dirty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對技術人才培育之</a:t>
            </a:r>
            <a:r>
              <a:rPr lang="zh-TW" altLang="en-US" sz="2400" dirty="0" smtClean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倡議談</a:t>
            </a:r>
            <a:r>
              <a:rPr lang="zh-TW" altLang="en-US" sz="2400" dirty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技術型高中培育職場學習力</a:t>
            </a: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D60A6E0-F969-46B7-A3BE-D5D479E20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3" t="13753" r="37333" b="4667"/>
          <a:stretch/>
        </p:blipFill>
        <p:spPr>
          <a:xfrm>
            <a:off x="1208" y="1059582"/>
            <a:ext cx="3515884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6901D5-25EC-4006-8C16-089C1B37E23D}"/>
              </a:ext>
            </a:extLst>
          </p:cNvPr>
          <p:cNvSpPr/>
          <p:nvPr/>
        </p:nvSpPr>
        <p:spPr>
          <a:xfrm>
            <a:off x="3419872" y="941814"/>
            <a:ext cx="547260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 err="1"/>
              <a:t>Organisation</a:t>
            </a:r>
            <a:r>
              <a:rPr lang="en-US" altLang="zh-TW" dirty="0"/>
              <a:t> for Economic </a:t>
            </a:r>
            <a:r>
              <a:rPr lang="en-US" altLang="zh-TW" dirty="0" smtClean="0"/>
              <a:t>Cooperation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Development</a:t>
            </a:r>
            <a:r>
              <a:rPr lang="zh-TW" altLang="en-US" dirty="0" smtClean="0"/>
              <a:t>   經濟</a:t>
            </a:r>
            <a:r>
              <a:rPr lang="zh-TW" altLang="en-US" dirty="0"/>
              <a:t>合作與發展組織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 smtClean="0"/>
              <a:t>結</a:t>
            </a:r>
            <a:r>
              <a:rPr lang="zh-TW" altLang="en-US" dirty="0"/>
              <a:t>論如下：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（一）核心職能成為</a:t>
            </a:r>
            <a:r>
              <a:rPr lang="en-US" altLang="zh-TW" dirty="0" smtClean="0"/>
              <a:t>VET</a:t>
            </a:r>
            <a:r>
              <a:rPr lang="zh-TW" altLang="en-US" dirty="0" smtClean="0"/>
              <a:t>機構</a:t>
            </a:r>
            <a:r>
              <a:rPr lang="zh-TW" altLang="en-US" dirty="0"/>
              <a:t>培育技術人力之基礎。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FF0000"/>
                </a:solidFill>
              </a:rPr>
              <a:t>（二）學習力為培育高層次及異質人才之要件。</a:t>
            </a:r>
            <a:endParaRPr lang="en-US" altLang="zh-TW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dirty="0"/>
              <a:t>（三）暢通、便捷參與</a:t>
            </a:r>
            <a:r>
              <a:rPr lang="en-US" altLang="zh-TW" dirty="0" smtClean="0"/>
              <a:t>VET</a:t>
            </a:r>
            <a:r>
              <a:rPr lang="zh-TW" altLang="en-US" dirty="0" smtClean="0"/>
              <a:t>機構</a:t>
            </a:r>
            <a:r>
              <a:rPr lang="zh-TW" altLang="en-US" dirty="0"/>
              <a:t>之學習進路，成為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           厚植職場經濟實力之優先工程。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（四）營造產業合作交流機制，以靈活反映產業訊息、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           彌補或提升多元專業師資之能量。</a:t>
            </a:r>
          </a:p>
        </p:txBody>
      </p:sp>
      <p:sp>
        <p:nvSpPr>
          <p:cNvPr id="2" name="矩形 1"/>
          <p:cNvSpPr/>
          <p:nvPr/>
        </p:nvSpPr>
        <p:spPr>
          <a:xfrm>
            <a:off x="3995936" y="4774168"/>
            <a:ext cx="4083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Vocational Educational </a:t>
            </a:r>
            <a:r>
              <a:rPr lang="en-US" altLang="zh-TW" dirty="0" smtClean="0"/>
              <a:t>Training</a:t>
            </a:r>
            <a:r>
              <a:rPr lang="zh-TW" altLang="en-US" dirty="0" smtClean="0"/>
              <a:t>；</a:t>
            </a:r>
            <a:r>
              <a:rPr lang="en-US" altLang="zh-TW" dirty="0" smtClean="0"/>
              <a:t>VET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774676" y="139304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</a:rPr>
              <a:t>用</a:t>
            </a:r>
            <a:endParaRPr lang="zh-TW" altLang="en-US" sz="3200" b="1" dirty="0">
              <a:solidFill>
                <a:srgbClr val="FF0000"/>
              </a:solidFill>
              <a:latin typeface="華康中黑體(P)" panose="020B0500000000000000" pitchFamily="34" charset="-120"/>
              <a:ea typeface="華康中黑體(P)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34400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443260" y="5953"/>
            <a:ext cx="8352928" cy="74295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zh-TW" altLang="en-US" sz="2400" dirty="0" smtClean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由</a:t>
            </a:r>
            <a:r>
              <a:rPr lang="en-US" altLang="zh-TW" sz="2400" dirty="0" smtClean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OECD </a:t>
            </a:r>
            <a:r>
              <a:rPr lang="zh-TW" altLang="en-US" sz="2400" dirty="0" smtClean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對技術人才培育之倡議談技術型高中培育職場學習力</a:t>
            </a:r>
            <a:endParaRPr lang="zh-TW" altLang="en-US" sz="2400" dirty="0">
              <a:solidFill>
                <a:srgbClr val="0070C0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B8CEE55-49AF-41ED-905C-63A775091AE3}"/>
              </a:ext>
            </a:extLst>
          </p:cNvPr>
          <p:cNvSpPr/>
          <p:nvPr/>
        </p:nvSpPr>
        <p:spPr>
          <a:xfrm>
            <a:off x="307975" y="77155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/>
              <a:t>1.OECD</a:t>
            </a:r>
            <a:r>
              <a:rPr lang="zh-TW" altLang="en-US" sz="2800" dirty="0"/>
              <a:t>「</a:t>
            </a:r>
            <a:r>
              <a:rPr lang="zh-TW" altLang="en-US" sz="2800" dirty="0">
                <a:solidFill>
                  <a:srgbClr val="FF0000"/>
                </a:solidFill>
              </a:rPr>
              <a:t>為工作而學</a:t>
            </a:r>
            <a:r>
              <a:rPr lang="zh-TW" altLang="en-US" sz="2800" dirty="0"/>
              <a:t>」與「</a:t>
            </a:r>
            <a:r>
              <a:rPr lang="zh-TW" altLang="en-US" sz="2800" dirty="0">
                <a:solidFill>
                  <a:srgbClr val="FF0000"/>
                </a:solidFill>
              </a:rPr>
              <a:t>超越學校的技能</a:t>
            </a:r>
            <a:r>
              <a:rPr lang="zh-TW" altLang="en-US" sz="2800" dirty="0"/>
              <a:t>」。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037FEC1-1AE5-486B-898E-A10EF7C0955C}"/>
              </a:ext>
            </a:extLst>
          </p:cNvPr>
          <p:cNvSpPr/>
          <p:nvPr/>
        </p:nvSpPr>
        <p:spPr>
          <a:xfrm>
            <a:off x="539552" y="1203598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(1)《</a:t>
            </a:r>
            <a:r>
              <a:rPr lang="zh-TW" altLang="en-US" sz="2400" dirty="0"/>
              <a:t>為工作而學</a:t>
            </a:r>
            <a:r>
              <a:rPr lang="en-US" altLang="zh-TW" sz="2400" dirty="0"/>
              <a:t>》</a:t>
            </a:r>
            <a:r>
              <a:rPr lang="zh-TW" altLang="en-US" sz="2400" dirty="0"/>
              <a:t>關注銜接職場之核心職能價值</a:t>
            </a:r>
          </a:p>
        </p:txBody>
      </p:sp>
      <p:graphicFrame>
        <p:nvGraphicFramePr>
          <p:cNvPr id="7" name="資料庫圖表 6">
            <a:extLst>
              <a:ext uri="{FF2B5EF4-FFF2-40B4-BE49-F238E27FC236}">
                <a16:creationId xmlns:a16="http://schemas.microsoft.com/office/drawing/2014/main" id="{0303AE5B-CE56-460F-8445-A49DE079D5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457598"/>
              </p:ext>
            </p:extLst>
          </p:nvPr>
        </p:nvGraphicFramePr>
        <p:xfrm>
          <a:off x="1187624" y="1665263"/>
          <a:ext cx="7128792" cy="3336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48355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0"/>
            <a:ext cx="7202328" cy="744141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獨特 珍貴</a:t>
            </a:r>
            <a:r>
              <a:rPr lang="zh-TW" altLang="en-US" dirty="0"/>
              <a:t>：人文世代的競爭力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80453D-F484-44B2-AA24-54DB490DB23F}"/>
              </a:ext>
            </a:extLst>
          </p:cNvPr>
          <p:cNvSpPr/>
          <p:nvPr/>
        </p:nvSpPr>
        <p:spPr>
          <a:xfrm>
            <a:off x="251520" y="987574"/>
            <a:ext cx="5184576" cy="38346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b="1" dirty="0">
                <a:latin typeface="+mj-ea"/>
                <a:ea typeface="+mj-ea"/>
              </a:rPr>
              <a:t>一</a:t>
            </a:r>
            <a:r>
              <a:rPr lang="zh-TW" altLang="en-US" b="1" dirty="0" smtClean="0">
                <a:latin typeface="+mj-ea"/>
                <a:ea typeface="+mj-ea"/>
              </a:rPr>
              <a:t>、打造</a:t>
            </a:r>
            <a:r>
              <a:rPr lang="zh-TW" altLang="en-US" b="1" dirty="0" smtClean="0"/>
              <a:t>珍惜</a:t>
            </a:r>
            <a:r>
              <a:rPr lang="zh-TW" altLang="en-US" b="1" dirty="0"/>
              <a:t>每個</a:t>
            </a:r>
            <a:r>
              <a:rPr lang="zh-TW" altLang="en-US" sz="2400" b="1" dirty="0">
                <a:solidFill>
                  <a:srgbClr val="FF0000"/>
                </a:solidFill>
              </a:rPr>
              <a:t>靈魂</a:t>
            </a:r>
            <a:r>
              <a:rPr lang="zh-TW" altLang="en-US" b="1" dirty="0"/>
              <a:t>的學校</a:t>
            </a:r>
            <a:br>
              <a:rPr lang="zh-TW" altLang="en-US" b="1" dirty="0"/>
            </a:br>
            <a:r>
              <a:rPr lang="zh-TW" altLang="en-US" b="1" dirty="0" smtClean="0"/>
              <a:t>二、在</a:t>
            </a:r>
            <a:r>
              <a:rPr lang="zh-TW" altLang="en-US" b="1" dirty="0"/>
              <a:t>瞬息萬變的世界、</a:t>
            </a:r>
            <a:r>
              <a:rPr lang="zh-TW" altLang="en-US" sz="2400" b="1" dirty="0">
                <a:solidFill>
                  <a:srgbClr val="7030A0"/>
                </a:solidFill>
              </a:rPr>
              <a:t>多元價值</a:t>
            </a:r>
            <a:r>
              <a:rPr lang="zh-TW" altLang="en-US" b="1" dirty="0"/>
              <a:t>的</a:t>
            </a:r>
            <a:r>
              <a:rPr lang="zh-TW" altLang="en-US" b="1" dirty="0" smtClean="0"/>
              <a:t>年代</a:t>
            </a:r>
            <a:r>
              <a:rPr lang="zh-TW" altLang="en-US" b="1" dirty="0"/>
              <a:t/>
            </a:r>
            <a:br>
              <a:rPr lang="zh-TW" altLang="en-US" b="1" dirty="0"/>
            </a:br>
            <a:r>
              <a:rPr lang="zh-TW" altLang="en-US" b="1" dirty="0" smtClean="0"/>
              <a:t>三、不同</a:t>
            </a:r>
            <a:r>
              <a:rPr lang="zh-TW" altLang="en-US" b="1" dirty="0"/>
              <a:t>世代、不同領域，如何</a:t>
            </a:r>
            <a:r>
              <a:rPr lang="zh-TW" altLang="en-US" sz="2400" b="1" dirty="0">
                <a:solidFill>
                  <a:srgbClr val="3333FF"/>
                </a:solidFill>
              </a:rPr>
              <a:t>站穩腳步</a:t>
            </a:r>
            <a:r>
              <a:rPr lang="zh-TW" altLang="en-US" b="1" dirty="0"/>
              <a:t>，</a:t>
            </a:r>
            <a:br>
              <a:rPr lang="zh-TW" altLang="en-US" b="1" dirty="0"/>
            </a:br>
            <a:r>
              <a:rPr lang="zh-TW" altLang="en-US" b="1" dirty="0" smtClean="0"/>
              <a:t>四、打造</a:t>
            </a:r>
            <a:r>
              <a:rPr lang="en-US" altLang="zh-TW" b="1" dirty="0"/>
              <a:t>AI</a:t>
            </a:r>
            <a:r>
              <a:rPr lang="zh-TW" altLang="en-US" b="1" dirty="0"/>
              <a:t>都</a:t>
            </a:r>
            <a:r>
              <a:rPr lang="zh-TW" altLang="en-US" b="1" dirty="0" smtClean="0"/>
              <a:t>無法取代</a:t>
            </a:r>
            <a:r>
              <a:rPr lang="zh-TW" altLang="en-US" b="1" dirty="0"/>
              <a:t>的</a:t>
            </a:r>
            <a:r>
              <a:rPr lang="zh-TW" altLang="en-US" sz="2400" b="1" dirty="0" smtClean="0">
                <a:solidFill>
                  <a:srgbClr val="990099"/>
                </a:solidFill>
              </a:rPr>
              <a:t>競爭力。</a:t>
            </a:r>
            <a:r>
              <a:rPr lang="zh-TW" altLang="en-US" b="1" dirty="0"/>
              <a:t/>
            </a:r>
            <a:br>
              <a:rPr lang="zh-TW" altLang="en-US" b="1" dirty="0"/>
            </a:br>
            <a:r>
              <a:rPr lang="zh-TW" altLang="en-US" b="1" dirty="0" smtClean="0"/>
              <a:t>五、擁有</a:t>
            </a:r>
            <a:r>
              <a:rPr lang="zh-TW" altLang="en-US" sz="2400" b="1" dirty="0">
                <a:solidFill>
                  <a:srgbClr val="CC0099"/>
                </a:solidFill>
              </a:rPr>
              <a:t>深厚的人文底蘊</a:t>
            </a:r>
            <a:r>
              <a:rPr lang="zh-TW" altLang="en-US" b="1" dirty="0"/>
              <a:t>是重要關鍵</a:t>
            </a:r>
            <a:r>
              <a:rPr lang="zh-TW" altLang="en-US" b="1" dirty="0" smtClean="0"/>
              <a:t>。</a:t>
            </a:r>
            <a:endParaRPr lang="en-US" altLang="zh-TW" b="1" dirty="0" smtClean="0"/>
          </a:p>
          <a:p>
            <a:pPr>
              <a:lnSpc>
                <a:spcPts val="5000"/>
              </a:lnSpc>
            </a:pPr>
            <a:endParaRPr lang="en-US" altLang="zh-TW" b="1" dirty="0">
              <a:latin typeface="+mj-ea"/>
              <a:ea typeface="+mj-ea"/>
            </a:endParaRPr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335097A7-01E8-4CFA-8B83-17CC881B6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1630183"/>
              </p:ext>
            </p:extLst>
          </p:nvPr>
        </p:nvGraphicFramePr>
        <p:xfrm>
          <a:off x="5796136" y="1132083"/>
          <a:ext cx="3203848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群組 6"/>
          <p:cNvGrpSpPr/>
          <p:nvPr/>
        </p:nvGrpSpPr>
        <p:grpSpPr>
          <a:xfrm>
            <a:off x="6351484" y="1533483"/>
            <a:ext cx="773507" cy="889088"/>
            <a:chOff x="627356" y="846140"/>
            <a:chExt cx="773507" cy="889088"/>
          </a:xfrm>
        </p:grpSpPr>
        <p:sp>
          <p:nvSpPr>
            <p:cNvPr id="9" name="六邊形 8"/>
            <p:cNvSpPr/>
            <p:nvPr/>
          </p:nvSpPr>
          <p:spPr>
            <a:xfrm rot="5400000">
              <a:off x="569566" y="903930"/>
              <a:ext cx="889088" cy="77350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66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六邊形 4"/>
            <p:cNvSpPr/>
            <p:nvPr/>
          </p:nvSpPr>
          <p:spPr>
            <a:xfrm>
              <a:off x="747894" y="979170"/>
              <a:ext cx="532431" cy="611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1800" b="1" kern="1200" dirty="0" smtClean="0"/>
                <a:t>人文素養</a:t>
              </a:r>
              <a:endParaRPr lang="zh-TW" altLang="en-US" sz="1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49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460376" y="392068"/>
            <a:ext cx="8272536" cy="74295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zh-TW" altLang="en-US" sz="2400" dirty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由</a:t>
            </a:r>
            <a:r>
              <a:rPr lang="en-US" altLang="zh-TW" sz="2400" dirty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OECD </a:t>
            </a:r>
            <a:r>
              <a:rPr lang="zh-TW" altLang="en-US" sz="2400" dirty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對技術人才培育之</a:t>
            </a:r>
            <a:r>
              <a:rPr lang="zh-TW" altLang="en-US" sz="2400" dirty="0" smtClean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倡議談</a:t>
            </a:r>
            <a:r>
              <a:rPr lang="zh-TW" altLang="en-US" sz="2400" dirty="0">
                <a:solidFill>
                  <a:srgbClr val="0070C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技術型高中培育職場學習力</a:t>
            </a: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B8CEE55-49AF-41ED-905C-63A775091AE3}"/>
              </a:ext>
            </a:extLst>
          </p:cNvPr>
          <p:cNvSpPr/>
          <p:nvPr/>
        </p:nvSpPr>
        <p:spPr>
          <a:xfrm>
            <a:off x="307975" y="1131590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1.OECD</a:t>
            </a:r>
            <a:r>
              <a:rPr lang="zh-TW" altLang="en-US" sz="2400" dirty="0"/>
              <a:t>「</a:t>
            </a:r>
            <a:r>
              <a:rPr lang="zh-TW" altLang="en-US" sz="2400" dirty="0">
                <a:solidFill>
                  <a:srgbClr val="FF0000"/>
                </a:solidFill>
              </a:rPr>
              <a:t>為工作而學</a:t>
            </a:r>
            <a:r>
              <a:rPr lang="zh-TW" altLang="en-US" sz="2400" dirty="0"/>
              <a:t>」與「</a:t>
            </a:r>
            <a:r>
              <a:rPr lang="zh-TW" altLang="en-US" sz="2400" dirty="0">
                <a:solidFill>
                  <a:srgbClr val="FF0000"/>
                </a:solidFill>
              </a:rPr>
              <a:t>超越學校的技能</a:t>
            </a:r>
            <a:r>
              <a:rPr lang="zh-TW" altLang="en-US" sz="2400" dirty="0"/>
              <a:t>」。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93DE043-FE9F-42A1-9704-24F12392F547}"/>
              </a:ext>
            </a:extLst>
          </p:cNvPr>
          <p:cNvSpPr/>
          <p:nvPr/>
        </p:nvSpPr>
        <p:spPr>
          <a:xfrm>
            <a:off x="454323" y="1582649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(2)《</a:t>
            </a:r>
            <a:r>
              <a:rPr lang="zh-TW" altLang="en-US" sz="2400" dirty="0"/>
              <a:t>超越學校的技能</a:t>
            </a:r>
            <a:r>
              <a:rPr lang="en-US" altLang="zh-TW" sz="2400" dirty="0"/>
              <a:t>》</a:t>
            </a:r>
            <a:r>
              <a:rPr lang="zh-TW" altLang="en-US" sz="2400" dirty="0"/>
              <a:t>關注培育高層次人才之進路價值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4017"/>
              </p:ext>
            </p:extLst>
          </p:nvPr>
        </p:nvGraphicFramePr>
        <p:xfrm>
          <a:off x="523999" y="2139702"/>
          <a:ext cx="8208912" cy="2471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434">
                  <a:extLst>
                    <a:ext uri="{9D8B030D-6E8A-4147-A177-3AD203B41FA5}">
                      <a16:colId xmlns:a16="http://schemas.microsoft.com/office/drawing/2014/main" val="500627733"/>
                    </a:ext>
                  </a:extLst>
                </a:gridCol>
                <a:gridCol w="3050466">
                  <a:extLst>
                    <a:ext uri="{9D8B030D-6E8A-4147-A177-3AD203B41FA5}">
                      <a16:colId xmlns:a16="http://schemas.microsoft.com/office/drawing/2014/main" val="2442653162"/>
                    </a:ext>
                  </a:extLst>
                </a:gridCol>
                <a:gridCol w="3596012">
                  <a:extLst>
                    <a:ext uri="{9D8B030D-6E8A-4147-A177-3AD203B41FA5}">
                      <a16:colId xmlns:a16="http://schemas.microsoft.com/office/drawing/2014/main" val="3910153306"/>
                    </a:ext>
                  </a:extLst>
                </a:gridCol>
              </a:tblGrid>
              <a:tr h="539888">
                <a:tc gridSpan="3">
                  <a:txBody>
                    <a:bodyPr/>
                    <a:lstStyle/>
                    <a:p>
                      <a:r>
                        <a:rPr lang="zh-TW" altLang="en-US" sz="1200" dirty="0" smtClean="0"/>
                        <a:t>                      </a:t>
                      </a:r>
                      <a:r>
                        <a:rPr lang="en-US" altLang="zh-TW" sz="1200" dirty="0" smtClean="0"/>
                        <a:t>《</a:t>
                      </a:r>
                      <a:r>
                        <a:rPr lang="zh-TW" altLang="en-US" sz="1200" dirty="0" smtClean="0"/>
                        <a:t>為工作而學</a:t>
                      </a:r>
                      <a:r>
                        <a:rPr lang="en-US" altLang="zh-TW" sz="1200" dirty="0" smtClean="0"/>
                        <a:t>》</a:t>
                      </a:r>
                      <a:r>
                        <a:rPr lang="zh-TW" altLang="en-US" sz="1200" dirty="0" smtClean="0"/>
                        <a:t>                                  </a:t>
                      </a:r>
                      <a:r>
                        <a:rPr lang="en-US" altLang="zh-TW" sz="1200" dirty="0" smtClean="0"/>
                        <a:t>《</a:t>
                      </a:r>
                      <a:r>
                        <a:rPr lang="zh-TW" altLang="en-US" sz="1200" dirty="0" smtClean="0"/>
                        <a:t>超越學校的技能</a:t>
                      </a:r>
                      <a:r>
                        <a:rPr lang="en-US" altLang="zh-TW" sz="1200" dirty="0" smtClean="0"/>
                        <a:t>》</a:t>
                      </a:r>
                      <a:endParaRPr lang="zh-TW" altLang="en-US" sz="1200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131909"/>
                  </a:ext>
                </a:extLst>
              </a:tr>
              <a:tr h="539888">
                <a:tc gridSpan="3">
                  <a:txBody>
                    <a:bodyPr/>
                    <a:lstStyle/>
                    <a:p>
                      <a:r>
                        <a:rPr lang="zh-TW" altLang="en-US" sz="1200" dirty="0" smtClean="0"/>
                        <a:t>目的                 對準職場能力                                   培育高層次技術人力</a:t>
                      </a:r>
                      <a:endParaRPr lang="zh-TW" altLang="en-US" sz="1200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67589"/>
                  </a:ext>
                </a:extLst>
              </a:tr>
              <a:tr h="851988">
                <a:tc>
                  <a:txBody>
                    <a:bodyPr/>
                    <a:lstStyle/>
                    <a:p>
                      <a:r>
                        <a:rPr kumimoji="0" lang="zh-TW" alt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學習的內涵</a:t>
                      </a:r>
                      <a:endParaRPr lang="zh-TW" alt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有效學習：職場核心能力</a:t>
                      </a:r>
                      <a:endParaRPr lang="zh-TW" alt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職場學習力：強調普通能力和專業能力是培育高層次技術人力之基礎</a:t>
                      </a:r>
                      <a:endParaRPr lang="zh-TW" alt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592031300"/>
                  </a:ext>
                </a:extLst>
              </a:tr>
              <a:tr h="539888">
                <a:tc gridSpan="3">
                  <a:txBody>
                    <a:bodyPr/>
                    <a:lstStyle/>
                    <a:p>
                      <a:r>
                        <a:rPr lang="zh-TW" altLang="en-US" sz="1200" dirty="0" smtClean="0"/>
                        <a:t>人才培育策略                 形塑職能，提供靈活、簡易的參與學習路徑</a:t>
                      </a:r>
                      <a:endParaRPr lang="zh-TW" altLang="en-US" sz="1200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763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9839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824396" y="5953"/>
            <a:ext cx="7067550" cy="742950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思 考 總 結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07975" y="909961"/>
            <a:ext cx="8100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 smtClean="0"/>
              <a:t>       掌握「</a:t>
            </a:r>
            <a:r>
              <a:rPr lang="zh-TW" altLang="en-US" sz="2400" dirty="0"/>
              <a:t>學習」真正的</a:t>
            </a:r>
            <a:r>
              <a:rPr lang="zh-TW" altLang="en-US" sz="2400" dirty="0" smtClean="0"/>
              <a:t>核心，將自己所了解的運用到現實生活中，那才是學習。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460375" y="2427734"/>
            <a:ext cx="81983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 smtClean="0"/>
              <a:t>知識並</a:t>
            </a:r>
            <a:r>
              <a:rPr lang="zh-TW" altLang="en-US" sz="3600" dirty="0"/>
              <a:t>非</a:t>
            </a:r>
            <a:r>
              <a:rPr lang="zh-TW" altLang="en-US" sz="3600" dirty="0" smtClean="0"/>
              <a:t>全盤</a:t>
            </a:r>
            <a:r>
              <a:rPr lang="zh-TW" altLang="en-US" sz="3600" dirty="0"/>
              <a:t>吸收</a:t>
            </a:r>
            <a:r>
              <a:rPr lang="zh-TW" altLang="en-US" sz="3600" dirty="0" smtClean="0"/>
              <a:t>，</a:t>
            </a:r>
            <a:endParaRPr lang="en-US" altLang="zh-TW" sz="3600" dirty="0" smtClean="0"/>
          </a:p>
          <a:p>
            <a:pPr>
              <a:lnSpc>
                <a:spcPct val="150000"/>
              </a:lnSpc>
            </a:pPr>
            <a:r>
              <a:rPr lang="zh-TW" altLang="en-US" sz="3600" dirty="0" smtClean="0"/>
              <a:t>而是</a:t>
            </a:r>
            <a:r>
              <a:rPr lang="zh-TW" altLang="en-US" sz="3600" dirty="0"/>
              <a:t>「</a:t>
            </a:r>
            <a:r>
              <a:rPr lang="en-US" altLang="zh-TW" sz="3600" dirty="0">
                <a:solidFill>
                  <a:srgbClr val="FF0000"/>
                </a:solidFill>
              </a:rPr>
              <a:t>30</a:t>
            </a:r>
            <a:r>
              <a:rPr lang="en-US" altLang="zh-TW" sz="3600" dirty="0" smtClean="0">
                <a:solidFill>
                  <a:srgbClr val="FF0000"/>
                </a:solidFill>
              </a:rPr>
              <a:t>%</a:t>
            </a:r>
            <a:r>
              <a:rPr lang="en-US" altLang="zh-TW" sz="3600" dirty="0" smtClean="0"/>
              <a:t>(</a:t>
            </a:r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吸收</a:t>
            </a:r>
            <a:r>
              <a:rPr lang="en-US" altLang="zh-TW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)+</a:t>
            </a:r>
            <a:r>
              <a:rPr lang="en-US" altLang="zh-TW" sz="3600" dirty="0" smtClean="0">
                <a:solidFill>
                  <a:srgbClr val="008000"/>
                </a:solidFill>
              </a:rPr>
              <a:t>70</a:t>
            </a:r>
            <a:r>
              <a:rPr lang="en-US" altLang="zh-TW" sz="3600" dirty="0">
                <a:solidFill>
                  <a:srgbClr val="008000"/>
                </a:solidFill>
              </a:rPr>
              <a:t>%</a:t>
            </a:r>
            <a:r>
              <a:rPr lang="zh-TW" altLang="en-US" sz="3600" dirty="0" smtClean="0"/>
              <a:t>創造</a:t>
            </a:r>
            <a:r>
              <a:rPr lang="en-US" altLang="zh-TW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(</a:t>
            </a:r>
            <a:r>
              <a:rPr lang="zh-TW" altLang="en-US" sz="3600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思考</a:t>
            </a:r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批判</a:t>
            </a:r>
            <a:r>
              <a:rPr lang="en-US" altLang="zh-TW" sz="3600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)</a:t>
            </a:r>
            <a:r>
              <a:rPr lang="zh-TW" altLang="en-US" sz="3600" dirty="0" smtClean="0"/>
              <a:t>」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890801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755576" y="28600"/>
            <a:ext cx="7067550" cy="742950"/>
          </a:xfrm>
        </p:spPr>
        <p:txBody>
          <a:bodyPr>
            <a:normAutofit fontScale="90000"/>
          </a:bodyPr>
          <a:lstStyle/>
          <a:p>
            <a:r>
              <a:rPr lang="zh-TW" altLang="en-US" sz="44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叮  嚀</a:t>
            </a:r>
            <a:endParaRPr lang="zh-TW" altLang="en-US" sz="44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18435" name="AutoShape 2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6" name="AutoShape 6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7" name="AutoShape 8" descr="data:image/jpeg;base64,/9j/4AAQSkZJRgABAQAAAQABAAD/2wCEAAkGBxQQEhUUExMWExUUGBgaFhYXEhkYGRcbGBMXGBoXGhcYKCggICElHhUYIjEiJjUsOi4uGCAzODMsNyotOisBCgoKDg0OGxAQGyskICQsLCw0LCwsNCwsLCwsLCwsLCwsLCwsLCwsLCwsLCwsLCwsLCwsLCwsLCwsLCwsLCwsLP/AABEIAMIBAwMBIgACEQEDEQH/xAAbAAEAAgMBAQAAAAAAAAAAAAAAAwUBBAYCB//EAD8QAAIBAwIDBAgFAwMCBwEAAAECEQADEgQhBRMxIkFRYQYyUmJxkZLRFBUjQoGTsdIzocFy8CQ0Q4KiwvEW/8QAGAEBAAMBAAAAAAAAAAAAAAAAAAECAwT/xAAgEQEBAAICAwEAAwAAAAAAAAAAAQIRAxITIVFBIjFC/9oADAMBAAIRAxEAPwD7jSlKBSlKBSlKBSlKBSlKBSlKBSvFu6rCVIYSRIMiQYIkeBBH8UW6pYqGBYAErIkAzBI/g/I0HuvN24FBJMACSa8veVSAWALTiCQC0CTA76qOJ6rNsR6qnf3mB/sD/v8ACpk2rll1m2LfEWFzNpwOxX2V7j8R1PxPWBV2DNc3W/wnVYnlnp+z+5X/AJHlI7hVssWXHybuqtqUqHVatLQyuOtsTEuwUT1iT8D8qo3TUqO3fVvVZT3bMD1E/wBt6koFKUoFKUoFKUoFKUoFKUoFKUoFKUoFKUoFKUoFKUoFKUoFch6e2WY2Ctu44RgS1uzzGQ821gwB2PaCmN/Vk7Dbr6UHC8O0pOk1GnZL12T2hgFB5zFWUiQX2Jdp7mEjKVEXotaupxBnawyfiEvE5YFlFm8loZNMw2WW0kwvUTXf1Dq9QLalj/A8T3AUFF6UXSt7TFQTibpYqpYqptMoMKDuTsPPxiube9qSrlc1aTFvk7LbIXHBz2S4EmO12iVIgCL48wklmUk7nsn5DfoOlYh/FfpP3rSYuXPk3VPqgxuaZgbxRb7kzbMgHTXVUlccoybGWHf8DWqL+qYYzdVgm7CyNnGriVJUqTy9xEiACK6KH8V+k/ekP4r9J+9TpTszw/VX2vFDcudk24mzmrqSxuEuICkyQJO3LWAxnKy9IwYtkC92XYzaRHKn8PdUFlYMSJYDsgnIrO01X2bjowYFTHUYkZDvWZ/7IFdHYuh1DKZBrPKadPHn2jkeE6S/Z1Vl2sk88Hnncraflvcd1jYDmOyCZMMYMV2VKVDQpSlApSlApSlApSlApSlApSlApSlApSlApSlApSlApSlByeq9M8BcIsMcHuIAXALC2dQDcgAwk6Zt99m8iK3+PcfOnzC2i7LbLAnZcpUIp74OXrLIGJBgxOrqvRBWzK3WV3W6k4grF661xyU9rtsoYRAMDvnf4xwEahsjcddkUqD2IW6twnHxOOO+3fBig2+E8QXUWVujYNPUERBIO7ASJB7XQ9RIINVmr1PNaf2j1B/9v5/t4Sa84cm0umBBCCHIETvIWPMEE/Y7RzV8Z+uflz/zFTr+Mm1fFrANIskAN225t57ZxSN8AmZ90E7RW0vFbJiLgOUY7GWyyxKiJYHBoIkHEmo9RwlHvC+WYOoQLGMDA3PETuLzqfI7Qa17fAFVLaC4wS1iFWEgqtt0CPt24Dg7/utoeoM29sv4pBxy21yyloi4LzEFlJhR+HN9TMQSVxMSDDg1L+bIqB7jBQeYeyHYRbLZE9kEQFkyBBkb1pcL9G00/JC3XIskFQ2JkjTDTbmOmABgR2t/Ktm5wdWt8s3GiLwnsz+tOXdG2Rj/AHmns/i2bfErTPy1eWOWwViOwQH7UY9kkA77EgdatOH6rltB9Rj9LePwPQ/wfGub4VwhrN0uWVgeb1G4DurAJAGM4gvucmAO3ddGD4U1tMvW7i347xA6bT3bwXPlIz45YziJiYMVXcZ9Im09x1WzzFRVkh4Ys9u+yoqgEzNlBvH+qCOm/s2xq7FzS3GYZoVyUjIoRBgtIyExvPUHxrY1fBFuXhd5jqRhIGMFra3QjQQdxzifMongZydcu5tJwTiR1KZ4YRse1PaHrR5DxO/XYRvY1WcK4KmmuXHQseYEEFpACFyI85uNJ6naZirOiSlKUClKUClKUClKUClKUClKUClKUClKUClKUGJ7qzXCel1vUNeulLfMFu0GtpBlgeaXBdVMBuUIUZGYkHMYRcbUDSaJEFy/b072luPbsOxZbarbLBROQJIMCZI6GDQd9buBtwQdyNjO4JBHxBBH8VrcR1fLXb1m2Uf3Y+Qn+w765v0MY6cXkuXGcg81/wBNUVGuXLjMIBLG4zFmIPu7Anfcu3S7Fm6nu8B3D/vvJq2M2z5M+sQ8le8AnvJAJJ8SaxyU6YrPwFS1y/HbeoW7evWA+f4a9atwhPbW2l2y8N2fXa6vmSB3Vo5pNuja0g3KqB5gUFpJIxWR1EDb41ynEb+ovNqUIvcrmLyANORkAulYgyswCbsE9e1v2RFxqrt0G8UDf6tncWtxbJQXCu3agZe0Rv4AVG09VpyF9lfpFYa0gEkKAOpIAFamgN5gSzALm0ZWjmyBzBMFYMbDbuB760E/Efh7vMLs6dhf00bmYOYvBVWO2CsiIGO0danaNLvkL7K/SKchfZX6RVBx7VapTdFgOxKPyotgBWGldkJLqVZTcj9ykNAxImdLiXE9XGp5S3thcNg/hzBjR6dlWChJJuvdidjiwJ2AMbTMa6xFAMpCsu4IAkfGO4+HeJrotFqRcWeh6MPA94/5+BFcnpR+veOJAYWoJQgGFbvI6iR8KstNqDabLqOjDxHiPMfcVGU2tx59bqr+5cCiWIUDqSYHzNeTfWYyWSJAkdPH4edaHGzNpXUFmVla2VDsFYggOy292UBiSvf02ma5O7wQfp2RbvG2LdpVuG1DraTTau087dl4uMIAH+uAB1jN1O9RwdwQQd9j3Hoa9VzvohbuWxctPaK4FYcycvWGIJ2IVVXdYHb6TNdFQKUpQKUpQKUpQKUpQKUpQKUpQKUpQKVFqb4tiTJ7oHUk1qpxZGtNcXt4CWRCruDEhYQkSdu/voN+lVvDOK89iOTcQYqwZsYYMAdoJ3BkfxPQic8W1cDBTBI3I/av3O4H8nwoi2SbrR4nq2uNCgFF8WIluhOwOw6Dzk+BrUl/ZX6z/jUgEVmtpNOPLLtdopf2V+s/40l/ZX6z/jUXEdaLKqxUtk9tAFiZuOEB7RAiSKxpuI27iqwcDKeyxAYYlgwI8QUYH/pNEaTZP7K/Wf8AGkv7K/Wf8ajXiFoiRdtkDqeYsDqes+630nwr3+Lt5Fc0yEyuYkQATI694+dBmX9lfrP+NJf2V+s/41Dc4laUoDcWbjYLDAywtm5H0qT8vGvZ11qcebbyHUcxZEEA7T4so+JHjQe5f2V+s/40l/ZX6z/jUX5hbzRM1LXFZkAYGQpUEj+XFek1awWJCgMVkusGDHUHbfuO/lQe5f2V+s/40l/ZX6z/AI1hNXbLYh0LeyHBPSenXoZqaiG1wfVspwcAKfUIYmD7PQbHqP5HhV3XMkTVzw3V8wQ3rL18x3N/P9wfKs8o6eLPfqt2lQavUcsAhWckgAKJ695PcB3mqIemNo20ucu7hctJcBxXbOxdvKh3icbR6SJdNzO1WzpKVpcJ4kupti4gYKQp7QjcqCR5xMEjae/Y1u0ClKUClKUClKUClKUClKUClKUFL6UcC/G2blsPgWtXrYOIO92y1sZHriMsoESQu+28nEuFNcsXrYusTdkrkfU2XsKRBxlSd5jIjpAq2rDsACSYA3JPdQcZwv0ebh1wXFwcEkAliGCvZtK1tVggy2mtGZhVWAojfekkkkySZJ8T/wB7fACvWrutdfLIgdFEDYeJnvPX5CocD7Z+Q+1aYzTl5c93US0qLA+2fkPtTA+2fkPtVmSDimjN5VAYKVuW7klcgeXcDxAI64xNV9ngATIBlKuQzZKSeYLj3CwAIG7uWAPqmes7W+B9s/IfamB9s/Ifamky2KDh3o01i/zluqzC3y8TbIWObeuZetM/rAf+0+1stei+FsWxcVlAI/UtZhgdCmlAcZDL1Mj0kGNutX+B9s/IfamB9s/Ifao1E9qqV4Ncm2eaDyr/ADUDBmhTpXsYZscm3uM8k+70ANTajhRZHUMvbvLdMp1xuI2PWZhAA43BgjpVhgfbPyH2pgfbPyH2qdHaqjQcEa01huYrGyNQp7Ddpb963c72JkcuJJM5T3Qdg8LbJHzUtbvPdUFNu3bdMTuTIFw9oeERvW/gfbPyH2pgfbPyH2po7VS6H0dNprZ5oPLvc2OWRM6L8Nh6xgblh4CF7pq/qLA+2fkPtTA+2fkPtRFu/wC0tZtuVIZeo/3Hep8j9j3VDgfbPyH2pgfbPyH2oS6XeqQ6i2pRgBMsrKCriCDbcGYE9Y71+NU+n9FmTlDnBhbW3kWtSXuWtPdshm33B5iGJ/8ASiTkYm4dqDabtNKN60gdk9A23yPlB7q6GsrNOzDLtNqngXCDpjc/ULq5lVP7d2JPxOQBPfgOlW1KVCxSlKBSlKBSlKBSlKBSlKCu49q2s2HdCikAgM52UnZTj+7tEdmRPjVfw/id25qboBVraaey25wUuz6iXGzHFgi7yQAARM1e6jTrcXF1V1kGGUESrBgYPgQCPMCobHD0S49xQQzqiN2mjG3ngApOKxzG6ATO9Bxtv0yi9bU3kckrb5Qjttd1ARZZMsWWUA6BpuSFABHScU1WRwHQet5nqF/jqf4HjUHEeF6a0FCWLauCpTFAuODBg23cpAIHSYqACKvjP1jy569RmlKVdzFVHHNQ6NaCXOWCLxYwCOxZLDIHuBEmI+NW9Q3tMjwXRWKzjkoMT1iaJl0q7HFHObG2+Q0+nucmV2a4boxECcpSDu0wsCZmXS8Y5rFLaZFQGftFYBuMg9dQcuw5KmCIHiK3rmjtsWLW1YuArkqCWUEkK3iASYHdJrx+XWtv01kTBjftEEye+SATPeB4VHtO4rl4/IUi0xyXKFJYgc4227KgsYALQATA6VJa42GZBiAr4RczlCzOylFaIyEKcWxJygAkEVtnhVmSeUknvx9/OR4Q5LCOhJIrK8NtAgi0gK4gEKP2klfjBZiJ6FiR1p7N4tPS8SJKoAXd31UB3AAFi+UIyVeklABEwdySCT54bx8X2TFCEu+oxbtf+Xt3xKRt2bkdeoqwPD7UY8tIlmgKBu5JY7d7SZ8ZM9a9Lo7YIYW1BBJBCiQSoUkHxxAHwEU9m4ruJ6wrdZc2tqtkNKpkSz3cAYgyFx6e/v3VI3FGBP6Qx5vKU83cvmqgxjssFjMz2YAM1vXtKjkFlDFehImNwflKqY8VB7hWDpEIK4LBOREdWmcvjIBnxFDcVdr0gDMycsgpdtWm7W2Vy89qQY3AKT5g9xBFTcD4z+JVGww5lm1eXtZdm7lAOwgjHf47HrWz+WWZB5SAggg4iQVZnU/EMzGfFm8TXnhPCreltrbtLAVVQExkVScQSOsSfmT1Jp7L103qUpUqsVZcJ1X/AKbd3qHxHs/Ef2+BqurHwMEbg+B8aiza+GfWtTTcVuFrdjmuz3Pw7PdDWnUJdXUEYMAB2m0rL0bZ1g9Y1vR30hvudO+puqqaqzpXUBRs1y1bUr5Z3XIHXaAI610vDtHYe2VFlF9UOoUQCnqx5DYr4eVbh4falTy0lSCvZAghQoPyVR/7R4CsnZLts0pSgUpSgUpSgUpSgVFY1COJRlYe6wPeR3eYI/g1Wel1kNpL0z2ULqFiWZQWQCe/ILEb5ARvVT6GcMwF9u0NQGwzusWaOVbKlkBgCSWgRMk7Emg6sXlJxyGUExImAYJjyO1Y1F4IpY9B/v4AeZO1cbwvhj2tTYhrhzTVM8hrchNXbZSwQquZN+4xP7yx2gDG412q5rbeovq+Z6Fv+B/J76mTaueXWba14cxi7TkfB2AAHRRBHSf7nvrxyB4t/Uf71LStXHbai5A8W/qP96cgeLf1H+9S0ohFyB4t/Uf71G2AYKXhj0U3Wk/ATNbNUvEOHG/qIOQtmyAzAdSt8OFDHYHYGRuOogwQTFryB4t/Uf705A8W/qP96pA18KpLXmZr91T2FAW2HvG2SFTKCq2xI3lhJAmPPAb+odbf4jmrcwsmBaAVp0683M44q3NNzaRsiQNzMbT1v1duir1YiSAJuMNyYA69STFeuQPFv6j/AHqi4eLqWACLmY1TFptzKNrnYn1dwbZyyHlBqW/d1EXo5guA3AoW2CgSRg6swhmCjLGSc2IOw2bOq45A8W/qP96wltWEhiR4i4x6GD3+IqPhxYgksWGRxytm2QsDYhtzvO5A+HeeXtNqNPaYjNFttqrtxWUDIjX823btlgAebZN4bEwSvQ02THbrTZHi39RvvXm0qOJViwPQi6xB/kGmmVhbUOZbHtd+8bx/PSuU9H9FesjTlluWrf4bTW7wVCX5tqw4YlACQO1bXICTywPVG7ZJv9dXgsxkZAmOY0wZAMT02Pyr1yB4t/Uf71Rc3Vcq8SGW8dHbKRbUxfxvFgDBBMm32SSB3d9afEuIX7b3FNxrdtReYXCgOKL+GIuNAJKjK+Nh8SIBptMxtdTyB4t/Uf705A8W/qP96kHzrNSoi5A8W/qP96cgeLf1H+9S0oM6V+U2Sye5hkTI8p7x1Hy76v21KBMyyhInIkAQe+TXP1Npb4UFGGSk5KD3ODkB/LAEe98arlP1vxZ/lWi8UsHGL1o57JFxe0ZiF33322rYt3lYSrBgZggg9DB6eBrkrSX7Sac27d0XnXSm5+mnLJfUZajLbJGC3LzH1R2hEnapfRLRPprrWRacWcJS48kgArihOyycnJAEgruT2azdDq6UpQKUpQKVVekvGRorDXipbEr2QJJl1Xb51jgXGfxRudgpgwABBkg21JkxjIcusAmQoMwRQW1KruGcVF+7qLYWPw9wW5ynObNu4THdBcr8UP8AGxrtVy1nqx2UeJ+3eaFumlxnWEfpqCZHbII2HhuRuf7eEiqvmH2G+a/es3mYKxAzeCQCccmjYFt4k7eX8VXWONrDNdxtBTeg5lpWxda3cc7DFVKgknYB13rWTTkzyuV2sOYfYb5r96cw+w3zX71COI2yYy3mIxbc5skDbftKwMdINa3D+NpeuXE6Y3FRD2ouZaa3qJBIABxuHs9YQmpU1W/zD7DfNfvTmH2G+a/etHiPF+SzLiCLaLcuktjijXCkjYgnsuYkeqB37R3uOqDahGIuXrlkko4Km3avOWCYy29gj+Zps61Zcw+w3zX705h9hvmv3rVucZsKpY3AFAJLQcYAViQ0QYDA7f8ABqROI2ycQTlAOJtuCAzlFJBEgFlYAmJg0NX4m5h9hvmv3pzD7DfNfvXjUajFkUCWckDwAClix/gRA7yO6SNO/wAct2je5xFtLLKMySZmzzTsBtCg+PQ0NN/mH2G+a/enMPsN81+9Vy+kmlJI56ggsDIYAFbZuMCSIEICx8hXvU8atrsvbYPbRkhgycy7bSWESu10MAYkd/fTZq/G9zD7DfNfvQufYb/4fetccRQZFmAi4yCMmJKqWIiJmFYwJ2HWsfmlvJ1kjBbbFsWxIulgmJjtSVgRMkgDehps8w+w3zX705h9hvmv3pZvq65KZEsPDdSVIM7gggg/Cq3hnHVu2rVxlw5tm3dCgtcMPbNwiFWTiB17/KhpZcw+w3zX71hmnrbJjp6m3+9eLWuts2CuC3b2335bBXg9DizAGOhMGs/jEywy7U4kQTDYZ4kjbLHtR1gjxFB75h9hvmv3pzD7DfNfvUXDNUb1sOVxDbqJJOPcTIEHyEjzNRaLiYe0lxhhmzKFEuSQzCBAk7IT06A+FDTa5h9hvmv3pzD7DfNfvWoeNWApfmjBVLloJXFVRy0gQYW4p27jXs8VtAgFipOIGVt19d8E3YAdpth491DV+NjmH2G+a/ejOTtg3zX71pDjFtULuyqA14SubACy7ByxxGMBTlOwIMEgSZvx6sxS2Q1yHgQ2JKNiwzAI2Y4nrB7p2oaroOEa03BiwIZfGO0Pa2+R8/iKsa5XRarNUupIkBlnzHqsP9jXSaXUC4oYfyO8HvBrPKadXHnuaqalctxT0tNl768sNymuIq5gM7pok1Q67AEPh8YPftm56TXFuBDaB/UuW2YMQgYBihkjYEC3PWOZ3471aOopSlBXcc4SNVbwJx84kbgg7fAkSIO/gSDHw/g3Ia6UusBeOTLinZfEJmpjbsqgggjsz1LE2tKClucBtW+W9t305s5SyMP1FZi7rd5gYPLEsWPalmIILNOvqL5uNkdu5R4D7nqf4HdV5qtOLgxaYkHYkdNx0rX/ACq3731tVsbIz5MblNRUVV/kluQQzSDe37JkX7vNddxHrQQeojrua6v8qt+99bU/KrfvfW1W7RlOHKOR/IEzD8y5kpyU/pyDkxmcZOzum89lj3wals8HRbhuZuzG7zjJXd/ww0/cOmA6ePltXU/lVv3vran5Vb9762qO0T4s/rm9Xw1LrZEkSFV4gZqr5qrGJgEnpGzN41G3CFLKxd+xde6o7MBrlu6jftkiLz9fKuo/KrfvfW1Pyq3731tU9oeLL64+36O21ttaDOEYRHYncCTljMmCd+9j5Rtazha3biXGZpQqVjEQVbLZoyGXRgCAwEHaum/KrfvfW1RajRWbYydsFlRLXSBLMFUST1LEADvJAp2h4svqm1GnyKtMMhlT8VKkEd4IPzAPdVdxX0dtalbquzxeMtiyiP0Ws7SD+1j/ADXX/lVv3vran5Vb9762p2hOLKfrg/8A+J00sSbrZM7EF1gl7JtHooPqsenfvVjc4IrGeZcBJtliBbGXKuLcSRjAhlPSPWbyjq/yq3731tUNjR2LmQR88GKPjdnFgASrQdjDAwfEVHaHjz+ucucHVgRm4yuNcPqEEshQiCpECZHgQDUd3gSMILuRhZX9nXT3Dct3PV9YMZI6GBtEz1v5Vb9762qv4hf0WnYJf1Nuy7CVW5qQjMJiQGIJ32qe0PFl9adiyEWJnr1gdTPQACqk+jVvkrZzuYogtqZSVVVCpBx2ZQJDjtAkma7L8qt+99bU/KrfvfW1O0JxZT9c3oOGJZJwJgl2xMbG4+b7xkZYk7kxkfKMHhi8wvLb3BcKyMc1tC2G3Ejsqu0xKzHWel/KrfvfW1RW9HYYsqvk1sgOBdJKEqGAYA7EqwO/cQadoeLL6p9FpxaRUBJCiAWif5gAVXjgKRbGdw8pi1ucDizZhjGMGVusu8wDtB3rqNNorN1Fe22aMAVZbpZWB6EMDBHnUv5Vb9762p2h4snHar0bt3FdWuXIdLiN/pzjcUKwyxn9u3h8K29dwpbzZMzyDZOxWJs3heU9O9hv5eFdN+VW/e+tqflVv3vranaHiz+uQvej1trT2i1zG5+Jy3Wf/FFjcg49xdo8O+aaHhVy1cduYO0bhHYBjO5mMR+2B13IY9qB0rr/AMqt+99bU/KrfvfW1R2h48/qj01gW0VF9VAFEmTAEbk7k+ffW1o9Tymn9p9by97+O/y+Aqy/KrfvfW1Pyq3731tS5QnFlLtrcQ4Bb1DObj3GDq4C5wEztcoshAyU4luhiXY9ekOt9F7d6y9p3uEOWZmlcsncMW6RMAKNtl2HUzc6eyEUKswNhJn+N6kqjoYUQIpWaUClKUClKUClKUClKUClKUCqD0401y7pCLVtrrre0z4LjkRb1dm40ZECcUJ3Iq/pQfP/AEs/Has2msWtVYtqLqsgKi5zItm3di3ftgrGYGTEA9UIgjXvaLiJ1meN8L21dhePLdfwTqrhOcUUm6EOK2xiZ7bA19FvPipIBaATiOpgTA8zVba49aNsXCSAXKREkMFLGcZ6BWM+AoOI1HAtcLKYPqzdt6G0y/8AjHk6vml3D9uGMMRDSsGO4RPxHg2tvX7ktqVtF9aym3qnt9bGl/D+owMZrcgdAQZ2O/Wp6RWuxmGTO0tzeOzmdlMT2upPgBWH9KNMFZi5CqcSeW+x+XgCfgp8KD57reJ301di1du3jqXv8P7KatVVbMWDfR9MrhmJdbrM4RhifWCgiut4/wAAu6rWPDm1ZuaPku/LR8srr5IA3Q4tMwRvVsPSCw2ZXJnto7leWwaEYqRuOs93fNRH0qsDHLIE9RgTjKkgn4wPPtCQN4DmLtu6dZd0enu3Ht2LYvnHUSUc6VtNb0rAGVBKi9iYE71p6/hXEFXSraXVFrdvTM138WzEub4fUrcBvKNlkQUuBg0LiBXbL6S2MlVcjzASDy2AMGB1Ekkggf8ASem0+rnpFa5Rupk4UIdkYSHYqGG0kSrdPZNBxOu4FryLzI+qzZOIMoGrcDmLqgdEFXOAMC3ZEA9G7hW/xXQ6w6m65XU3NPzgwt2NTynYfgbKoVOaQgvLcyWRLMCQRNdJc9KdOrYsWBgz2CQCMZWR1O56T6jeU3dBSehOifT8P0tq6uFy3Ztq6yDDKoBEjarulKBSlKBSlKBSlKBSlKBSlKBSlKBSlKDW1euS0UDmDcbFdiZPhtUCcc05mL9rbc/qL0kDLr0lgJ6b1Fxq9iU/Se5Cu4KOVxxKDeCJBy3G/Toe7n0/DEy1i8oYMuDMMDiUlz2p6KoyYwFSDA2oOobitoEduQQDkASgBJAJcdkSVIEnrXrS8StXTFu4jkjIBWBldu0PFdxuNq5k8WsXBbV9NdhkW2QMoEqMUIBggZsAW3nGPWFWNq3p7OoUJbVJsgrdFyMu2SLYJ2OwJ69PKgsBxqzMNcCGWH6nYnEw0ZxMHwqa5xG0pAa6gJiAXUE5TjsT3wY8Yqn4wiZ4XNNzbZZd1JyGQuuWjboy9xntiK1r2usutq4LBxuAnAsyt+myW4FtZUnFyT4qkHYbBf2+K2WEretsApaRcUjEGC0g9J2mvNvi9lpi6kAxJYAE4K/ZJ2IxdTI8a5/U67T2WJ/C3Axm25GxUAcyRDbwSjZL0BBkQKnuNbdFKaRiyGLav2TBDJsQTH+iBv4KfCgujxaxuOda26/qrttO+/lUR4hpe+5ZHbGxdB298dj+6FJHkKostLmEfS3JkDtQVQMxQBe16hPQL8Y7Jid30hRbp08nVXMWU45ZY3AchlB2Rl7M5bRPcF7Y1Nl5wa20AMQpUwCux293/aoPxWnZGYYOoY5FFDgMFLNljMECTv4+dVVy6lm6xWyJJINzmuxuKli1BOxLGLhnc7WZkkbbRhFFrkpDcs3UyYgMxAxmCD6vfEhd+ooJrOo0li2MWtopAABIyPMOYBB7UnPKD4k17u67SQzM9iB2XJZNt2MN4dWO/vHxqjFy0RcYadRiRtz2AJD4AQo2Hugft74FZfU2oSLNrt7nK8wK5C25ZSR6i9iYiMWgbGgvtRrNMolmtQFPepJBDSAOpkBth13r03ENOhIN2ypX1gXQFYaNxO25+ZrlRftSs6TbATN1+xipi2Qd5jt7A7HIjqa6rUcIs3QQ9sMGgmZ65l/4OTMf5oILWv0bSA9kYsFIOI7WxA3/AOkR/wBPlWzY4vZdSy3UYKdyGG3bKSfLIETXi5wWwwg2wQSSRJgyIIIndSNsekCIisrweyARhMiDLs0jMvuSTvkSZoPY4rZJUc1O16vbEN2iux6HcEQPCvH5zp9v1rZyJAi4p6ZAyQdt0Yb94jrWb3CLL45WwcGyXrsxJM/GWb6iOhNeLHA7CLituFgjHJo3VlOxMTDsJ8DQehxmwQCLqNMgKrBmJESAqySRPQV61XFbVskMxBHgjH91tYkCJm8nz8jEY4LaD22UFOXMKpgNO8N3mCZHnU9zh9tspHrTO5HXCYI3H+mp+IoNSz6R6Z4xuSCWAIVoOABbeI2Bq1quPBLEQEAG+wJgBlxIA6ARtHdJiJqwUR/+zQZpSlApSlApSlApSlApSlApSlArC0pQZpSlB4toB0AG5Owjc7k/yTNe6UoFYKgxt06eW0f8n50pQZrywpSgxgPAePSiKB3f99f+T86UoMuNqyKUoM0pSgUpSgUpSgUpSgUpSgUpSgUpSg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450106" y="3014472"/>
            <a:ext cx="828092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 </a:t>
            </a:r>
            <a:r>
              <a:rPr lang="zh-TW" altLang="en-US" dirty="0" smtClean="0"/>
              <a:t>       </a:t>
            </a:r>
            <a:r>
              <a:rPr lang="zh-TW" altLang="en-US" dirty="0" smtClean="0">
                <a:solidFill>
                  <a:srgbClr val="FF0000"/>
                </a:solidFill>
              </a:rPr>
              <a:t>二十一</a:t>
            </a:r>
            <a:r>
              <a:rPr lang="zh-TW" altLang="en-US" dirty="0">
                <a:solidFill>
                  <a:srgbClr val="FF0000"/>
                </a:solidFill>
              </a:rPr>
              <a:t>世紀教育孩子，只要強化他「聽說讀寫」的四種基本功，再培養他邏輯思考的能力就</a:t>
            </a:r>
            <a:r>
              <a:rPr lang="zh-TW" altLang="en-US" dirty="0" smtClean="0">
                <a:solidFill>
                  <a:srgbClr val="FF0000"/>
                </a:solidFill>
              </a:rPr>
              <a:t>行，一個</a:t>
            </a:r>
            <a:r>
              <a:rPr lang="zh-TW" altLang="en-US" dirty="0">
                <a:solidFill>
                  <a:srgbClr val="FF0000"/>
                </a:solidFill>
              </a:rPr>
              <a:t>會溝通，會思考，又有學習新東西能力的孩子，未來的</a:t>
            </a:r>
            <a:r>
              <a:rPr lang="zh-TW" altLang="en-US" dirty="0" smtClean="0">
                <a:solidFill>
                  <a:srgbClr val="FF0000"/>
                </a:solidFill>
              </a:rPr>
              <a:t>世界就是</a:t>
            </a:r>
            <a:r>
              <a:rPr lang="zh-TW" altLang="en-US" dirty="0">
                <a:solidFill>
                  <a:srgbClr val="FF0000"/>
                </a:solidFill>
              </a:rPr>
              <a:t>他</a:t>
            </a:r>
            <a:r>
              <a:rPr lang="zh-TW" altLang="en-US" dirty="0" smtClean="0">
                <a:solidFill>
                  <a:srgbClr val="FF0000"/>
                </a:solidFill>
              </a:rPr>
              <a:t>的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洪蘭，</a:t>
            </a:r>
            <a:r>
              <a:rPr lang="en-US" altLang="zh-TW" dirty="0" smtClean="0">
                <a:solidFill>
                  <a:srgbClr val="FF0000"/>
                </a:solidFill>
              </a:rPr>
              <a:t>2020)</a:t>
            </a:r>
            <a:r>
              <a:rPr lang="zh-TW" altLang="en-US" dirty="0" smtClean="0">
                <a:solidFill>
                  <a:srgbClr val="FF0000"/>
                </a:solidFill>
              </a:rPr>
              <a:t>。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提升學力    解放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競爭力</a:t>
            </a:r>
            <a:b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800" b="1" dirty="0">
              <a:solidFill>
                <a:srgbClr val="7030A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1224" y="771550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 smtClean="0">
                <a:latin typeface="+mn-ea"/>
              </a:rPr>
              <a:t>1.</a:t>
            </a:r>
            <a:r>
              <a:rPr lang="zh-TW" altLang="en-US" sz="2400" b="1" dirty="0" smtClean="0">
                <a:latin typeface="+mn-ea"/>
              </a:rPr>
              <a:t>知識不是力量，要能吸收、轉化、活用才是力量。</a:t>
            </a:r>
            <a:endParaRPr lang="en-US" altLang="zh-TW" sz="2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latin typeface="+mn-ea"/>
              </a:rPr>
              <a:t>2.</a:t>
            </a:r>
            <a:r>
              <a:rPr lang="zh-TW" altLang="en-US" sz="2400" b="1" dirty="0">
                <a:latin typeface="+mn-ea"/>
              </a:rPr>
              <a:t>保持學習的敏捷性</a:t>
            </a:r>
            <a:r>
              <a:rPr lang="zh-TW" altLang="en-US" sz="2400" b="1" dirty="0" smtClean="0">
                <a:latin typeface="+mn-ea"/>
              </a:rPr>
              <a:t>，透</a:t>
            </a:r>
            <a:r>
              <a:rPr lang="zh-TW" altLang="en-US" sz="2400" b="1" dirty="0">
                <a:latin typeface="+mn-ea"/>
              </a:rPr>
              <a:t>過</a:t>
            </a:r>
            <a:r>
              <a:rPr lang="zh-TW" altLang="en-US" sz="2400" b="1" dirty="0" smtClean="0">
                <a:latin typeface="+mn-ea"/>
              </a:rPr>
              <a:t>連結</a:t>
            </a:r>
            <a:r>
              <a:rPr lang="zh-TW" altLang="en-US" sz="2400" b="1" dirty="0">
                <a:latin typeface="+mn-ea"/>
              </a:rPr>
              <a:t>不同的經驗</a:t>
            </a:r>
            <a:r>
              <a:rPr lang="zh-TW" altLang="en-US" sz="2400" b="1" dirty="0" smtClean="0">
                <a:latin typeface="+mn-ea"/>
              </a:rPr>
              <a:t>，拋棄</a:t>
            </a:r>
            <a:r>
              <a:rPr lang="zh-TW" altLang="en-US" sz="2400" b="1" dirty="0">
                <a:latin typeface="+mn-ea"/>
              </a:rPr>
              <a:t>過時的</a:t>
            </a:r>
            <a:r>
              <a:rPr lang="zh-TW" altLang="en-US" sz="2400" b="1" dirty="0" smtClean="0">
                <a:latin typeface="+mn-ea"/>
              </a:rPr>
              <a:t>觀點</a:t>
            </a:r>
            <a:endParaRPr lang="en-US" altLang="zh-TW" sz="2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latin typeface="+mn-ea"/>
              </a:rPr>
              <a:t> </a:t>
            </a:r>
            <a:r>
              <a:rPr lang="zh-TW" altLang="en-US" sz="2400" b="1" dirty="0" smtClean="0">
                <a:latin typeface="+mn-ea"/>
              </a:rPr>
              <a:t>  或方法。</a:t>
            </a:r>
            <a:endParaRPr lang="en-US" altLang="zh-TW" sz="2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latin typeface="+mn-ea"/>
              </a:rPr>
              <a:t>3.</a:t>
            </a:r>
            <a:r>
              <a:rPr lang="zh-TW" altLang="en-US" sz="2400" b="1" dirty="0" smtClean="0">
                <a:latin typeface="+mn-ea"/>
              </a:rPr>
              <a:t>會思考比會讀書更重要；能使用方法比懂很多方法重要。</a:t>
            </a:r>
            <a:endParaRPr lang="zh-TW" altLang="en-US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59336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ortal.stpi.narl.org.tw/index/image/235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9822"/>
            <a:ext cx="3203848" cy="17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86261" y="87473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</a:rPr>
              <a:t>未來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地圖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483768" y="0"/>
            <a:ext cx="3501082" cy="627534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3200" dirty="0" smtClean="0">
                <a:solidFill>
                  <a:srgbClr val="0000FF"/>
                </a:solidFill>
                <a:latin typeface="+mj-ea"/>
              </a:rPr>
              <a:t>  </a:t>
            </a:r>
            <a:r>
              <a:rPr lang="zh-TW" altLang="en-US" sz="2700" dirty="0" smtClean="0">
                <a:solidFill>
                  <a:srgbClr val="0000FF"/>
                </a:solidFill>
                <a:latin typeface="+mj-ea"/>
              </a:rPr>
              <a:t>關鍵</a:t>
            </a:r>
            <a:r>
              <a:rPr lang="en-US" altLang="zh-TW" sz="2700" dirty="0" smtClean="0">
                <a:solidFill>
                  <a:srgbClr val="0000FF"/>
                </a:solidFill>
                <a:latin typeface="+mj-ea"/>
              </a:rPr>
              <a:t>5</a:t>
            </a:r>
            <a:r>
              <a:rPr lang="zh-TW" altLang="en-US" sz="2700" dirty="0" smtClean="0">
                <a:solidFill>
                  <a:srgbClr val="0000FF"/>
                </a:solidFill>
                <a:latin typeface="新細明體"/>
                <a:ea typeface="新細明體"/>
              </a:rPr>
              <a:t>：</a:t>
            </a:r>
            <a:r>
              <a:rPr lang="zh-TW" altLang="en-US" sz="2700" dirty="0">
                <a:solidFill>
                  <a:srgbClr val="0000FF"/>
                </a:solidFill>
                <a:latin typeface="+mj-ea"/>
              </a:rPr>
              <a:t>知識就是工具</a:t>
            </a:r>
            <a:endParaRPr lang="zh-TW" altLang="en-US" sz="2700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323528" y="987574"/>
            <a:ext cx="8229600" cy="4298116"/>
          </a:xfrm>
        </p:spPr>
        <p:txBody>
          <a:bodyPr/>
          <a:lstStyle/>
          <a:p>
            <a:r>
              <a:rPr lang="zh-TW" altLang="en-US" sz="2400" u="sng" dirty="0">
                <a:solidFill>
                  <a:srgbClr val="009900"/>
                </a:solidFill>
                <a:latin typeface="+mj-ea"/>
              </a:rPr>
              <a:t>霍華德．加德納</a:t>
            </a:r>
            <a:r>
              <a:rPr lang="en-US" altLang="zh-TW" sz="2400" u="sng" dirty="0">
                <a:solidFill>
                  <a:srgbClr val="009900"/>
                </a:solidFill>
                <a:latin typeface="+mj-ea"/>
              </a:rPr>
              <a:t>(Howard Gardner)</a:t>
            </a:r>
            <a:r>
              <a:rPr lang="zh-TW" altLang="en-US" sz="2400" dirty="0">
                <a:latin typeface="+mj-ea"/>
              </a:rPr>
              <a:t>為哈佛</a:t>
            </a:r>
            <a:r>
              <a:rPr lang="zh-TW" altLang="en-US" sz="2400" dirty="0" smtClean="0">
                <a:latin typeface="+mj-ea"/>
              </a:rPr>
              <a:t>大學教育</a:t>
            </a:r>
            <a:r>
              <a:rPr lang="zh-TW" altLang="en-US" sz="2400" dirty="0">
                <a:latin typeface="+mj-ea"/>
              </a:rPr>
              <a:t>研究所教授，他提出</a:t>
            </a:r>
            <a:r>
              <a:rPr lang="zh-TW" altLang="en-US" sz="2400" u="sng" dirty="0">
                <a:solidFill>
                  <a:srgbClr val="7030A0"/>
                </a:solidFill>
                <a:latin typeface="+mj-ea"/>
              </a:rPr>
              <a:t>多元智能</a:t>
            </a:r>
            <a:r>
              <a:rPr lang="en-US" altLang="zh-TW" sz="2400" u="sng" dirty="0">
                <a:solidFill>
                  <a:srgbClr val="7030A0"/>
                </a:solidFill>
                <a:latin typeface="+mj-ea"/>
              </a:rPr>
              <a:t>(multiple </a:t>
            </a:r>
            <a:r>
              <a:rPr lang="en-US" altLang="zh-TW" sz="2400" u="sng" dirty="0" smtClean="0">
                <a:solidFill>
                  <a:srgbClr val="7030A0"/>
                </a:solidFill>
                <a:latin typeface="+mj-ea"/>
              </a:rPr>
              <a:t>intelligences</a:t>
            </a:r>
            <a:r>
              <a:rPr lang="en-US" altLang="zh-TW" sz="2400" u="sng" dirty="0">
                <a:solidFill>
                  <a:srgbClr val="7030A0"/>
                </a:solidFill>
                <a:latin typeface="+mj-ea"/>
              </a:rPr>
              <a:t>)</a:t>
            </a:r>
            <a:r>
              <a:rPr lang="zh-TW" altLang="en-US" sz="2400" u="sng" dirty="0">
                <a:solidFill>
                  <a:srgbClr val="7030A0"/>
                </a:solidFill>
                <a:latin typeface="+mj-ea"/>
              </a:rPr>
              <a:t>理論</a:t>
            </a:r>
            <a:r>
              <a:rPr lang="zh-TW" altLang="en-US" sz="2400" dirty="0">
                <a:latin typeface="+mj-ea"/>
              </a:rPr>
              <a:t>，認為每個人的智能組成光譜不同，</a:t>
            </a:r>
            <a:r>
              <a:rPr lang="zh-TW" altLang="en-US" sz="2400" u="sng" dirty="0">
                <a:solidFill>
                  <a:srgbClr val="FF0000"/>
                </a:solidFill>
                <a:latin typeface="+mj-ea"/>
              </a:rPr>
              <a:t>任何人都可以透過自己的優勢智能，去學習其他面向的智能</a:t>
            </a:r>
            <a:r>
              <a:rPr lang="zh-TW" altLang="en-US" sz="2400" dirty="0">
                <a:latin typeface="+mj-ea"/>
              </a:rPr>
              <a:t>。</a:t>
            </a:r>
          </a:p>
          <a:p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455368" y="3435846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i="1" dirty="0">
                <a:solidFill>
                  <a:srgbClr val="0000FF"/>
                </a:solidFill>
              </a:rPr>
              <a:t>透過教育，我們希望培養學子面對未來的關鍵能力</a:t>
            </a:r>
            <a:r>
              <a:rPr lang="zh-TW" altLang="en-US" sz="2800" b="1" i="1" dirty="0">
                <a:solidFill>
                  <a:srgbClr val="0000FF"/>
                </a:solidFill>
                <a:latin typeface="Times New Roman"/>
                <a:cs typeface="Times New Roman"/>
              </a:rPr>
              <a:t>◦</a:t>
            </a:r>
            <a:endParaRPr lang="zh-TW" altLang="en-US" sz="2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2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843558"/>
            <a:ext cx="8953053" cy="3726414"/>
          </a:xfrm>
        </p:spPr>
        <p:txBody>
          <a:bodyPr>
            <a:noAutofit/>
          </a:bodyPr>
          <a:lstStyle/>
          <a:p>
            <a:r>
              <a:rPr lang="zh-TW" altLang="en-US" sz="1600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r>
              <a:rPr lang="en-US" altLang="zh-TW" sz="1600" dirty="0" smtClean="0">
                <a:solidFill>
                  <a:srgbClr val="FF0000"/>
                </a:solidFill>
                <a:latin typeface="+mj-ea"/>
                <a:ea typeface="+mj-ea"/>
              </a:rPr>
              <a:t>2002</a:t>
            </a:r>
            <a:r>
              <a:rPr lang="zh-TW" altLang="en-US" sz="1600" dirty="0">
                <a:solidFill>
                  <a:srgbClr val="FF0000"/>
                </a:solidFill>
                <a:latin typeface="+mj-ea"/>
                <a:ea typeface="+mj-ea"/>
              </a:rPr>
              <a:t>年由許多國際級企業，包含蘋果、思科、微軟、</a:t>
            </a:r>
            <a:r>
              <a:rPr lang="zh-TW" altLang="en-US" sz="1600" dirty="0" smtClean="0">
                <a:solidFill>
                  <a:srgbClr val="FF0000"/>
                </a:solidFill>
                <a:latin typeface="+mj-ea"/>
                <a:ea typeface="+mj-ea"/>
              </a:rPr>
              <a:t>戴爾</a:t>
            </a:r>
            <a:r>
              <a:rPr lang="zh-TW" altLang="en-US" sz="1600" dirty="0">
                <a:solidFill>
                  <a:srgbClr val="FF0000"/>
                </a:solidFill>
                <a:latin typeface="+mj-ea"/>
                <a:ea typeface="+mj-ea"/>
              </a:rPr>
              <a:t>電腦等公司，與美國教育部共同創立了</a:t>
            </a:r>
            <a:r>
              <a:rPr lang="en-US" altLang="zh-TW" sz="1600" dirty="0">
                <a:solidFill>
                  <a:srgbClr val="FF0000"/>
                </a:solidFill>
                <a:latin typeface="+mj-ea"/>
                <a:ea typeface="+mj-ea"/>
              </a:rPr>
              <a:t>21</a:t>
            </a:r>
            <a:r>
              <a:rPr lang="zh-TW" altLang="en-US" sz="1600" dirty="0">
                <a:solidFill>
                  <a:srgbClr val="FF0000"/>
                </a:solidFill>
                <a:latin typeface="+mj-ea"/>
                <a:ea typeface="+mj-ea"/>
              </a:rPr>
              <a:t>世紀關鍵</a:t>
            </a:r>
            <a:r>
              <a:rPr lang="zh-TW" altLang="en-US" sz="1600" dirty="0" smtClean="0">
                <a:solidFill>
                  <a:srgbClr val="FF0000"/>
                </a:solidFill>
                <a:latin typeface="+mj-ea"/>
                <a:ea typeface="+mj-ea"/>
              </a:rPr>
              <a:t>能力</a:t>
            </a:r>
            <a:r>
              <a:rPr lang="zh-TW" altLang="en-US" sz="1600" dirty="0">
                <a:solidFill>
                  <a:srgbClr val="FF0000"/>
                </a:solidFill>
                <a:latin typeface="+mj-ea"/>
                <a:ea typeface="+mj-ea"/>
              </a:rPr>
              <a:t>聯盟</a:t>
            </a:r>
            <a:r>
              <a:rPr lang="en-US" altLang="zh-TW" sz="1600" dirty="0">
                <a:latin typeface="+mj-ea"/>
                <a:ea typeface="+mj-ea"/>
              </a:rPr>
              <a:t>(Partnership for 21st century skills</a:t>
            </a:r>
            <a:r>
              <a:rPr lang="zh-TW" altLang="en-US" sz="1600" dirty="0">
                <a:latin typeface="+mj-ea"/>
                <a:ea typeface="+mj-ea"/>
              </a:rPr>
              <a:t>，</a:t>
            </a:r>
            <a:r>
              <a:rPr lang="en-US" altLang="zh-TW" sz="1600" dirty="0">
                <a:latin typeface="+mj-ea"/>
                <a:ea typeface="+mj-ea"/>
              </a:rPr>
              <a:t>P21)</a:t>
            </a:r>
            <a:r>
              <a:rPr lang="zh-TW" altLang="en-US" sz="1600" dirty="0">
                <a:latin typeface="+mj-ea"/>
                <a:ea typeface="+mj-ea"/>
              </a:rPr>
              <a:t>，</a:t>
            </a:r>
            <a:r>
              <a:rPr lang="zh-TW" altLang="en-US" sz="1600" dirty="0">
                <a:solidFill>
                  <a:srgbClr val="0000FF"/>
                </a:solidFill>
                <a:latin typeface="+mj-ea"/>
                <a:ea typeface="+mj-ea"/>
              </a:rPr>
              <a:t>提倡教育</a:t>
            </a:r>
            <a:r>
              <a:rPr lang="zh-TW" altLang="en-US" sz="1600" dirty="0" smtClean="0">
                <a:solidFill>
                  <a:srgbClr val="0000FF"/>
                </a:solidFill>
                <a:latin typeface="+mj-ea"/>
                <a:ea typeface="+mj-ea"/>
              </a:rPr>
              <a:t>革新與</a:t>
            </a:r>
            <a:r>
              <a:rPr lang="zh-TW" altLang="en-US" sz="1600" dirty="0">
                <a:solidFill>
                  <a:srgbClr val="0000FF"/>
                </a:solidFill>
                <a:latin typeface="+mj-ea"/>
                <a:ea typeface="+mj-ea"/>
              </a:rPr>
              <a:t>投入研究以發展新世紀的學習架構，該聯盟</a:t>
            </a:r>
            <a:r>
              <a:rPr lang="en-US" altLang="zh-TW" sz="1600" dirty="0">
                <a:solidFill>
                  <a:srgbClr val="0000FF"/>
                </a:solidFill>
                <a:latin typeface="+mj-ea"/>
                <a:ea typeface="+mj-ea"/>
              </a:rPr>
              <a:t>2008</a:t>
            </a:r>
            <a:r>
              <a:rPr lang="zh-TW" altLang="en-US" sz="1600" dirty="0">
                <a:solidFill>
                  <a:srgbClr val="0000FF"/>
                </a:solidFill>
                <a:latin typeface="+mj-ea"/>
                <a:ea typeface="+mj-ea"/>
              </a:rPr>
              <a:t>年</a:t>
            </a:r>
            <a:r>
              <a:rPr lang="zh-TW" altLang="en-US" sz="1600" dirty="0" smtClean="0">
                <a:solidFill>
                  <a:srgbClr val="0000FF"/>
                </a:solidFill>
                <a:latin typeface="+mj-ea"/>
                <a:ea typeface="+mj-ea"/>
              </a:rPr>
              <a:t>在教育</a:t>
            </a:r>
            <a:r>
              <a:rPr lang="zh-TW" altLang="en-US" sz="1600" dirty="0">
                <a:solidFill>
                  <a:srgbClr val="0000FF"/>
                </a:solidFill>
                <a:latin typeface="+mj-ea"/>
                <a:ea typeface="+mj-ea"/>
              </a:rPr>
              <a:t>研究與創新中心</a:t>
            </a:r>
            <a:r>
              <a:rPr lang="en-US" altLang="zh-TW" sz="1600" dirty="0">
                <a:latin typeface="+mj-ea"/>
                <a:ea typeface="+mj-ea"/>
              </a:rPr>
              <a:t>(Centre for Educational Research </a:t>
            </a:r>
            <a:r>
              <a:rPr lang="en-US" altLang="zh-TW" sz="1600" dirty="0" smtClean="0">
                <a:latin typeface="+mj-ea"/>
                <a:ea typeface="+mj-ea"/>
              </a:rPr>
              <a:t>and</a:t>
            </a:r>
            <a:r>
              <a:rPr lang="zh-TW" altLang="en-US" sz="1600" dirty="0" smtClean="0">
                <a:latin typeface="+mj-ea"/>
                <a:ea typeface="+mj-ea"/>
              </a:rPr>
              <a:t> </a:t>
            </a:r>
            <a:r>
              <a:rPr lang="en-US" altLang="zh-TW" sz="1600" dirty="0" smtClean="0">
                <a:latin typeface="+mj-ea"/>
                <a:ea typeface="+mj-ea"/>
              </a:rPr>
              <a:t>Innovation</a:t>
            </a:r>
            <a:r>
              <a:rPr lang="en-US" altLang="zh-TW" sz="1600" dirty="0">
                <a:latin typeface="+mj-ea"/>
                <a:ea typeface="+mj-ea"/>
              </a:rPr>
              <a:t>, CERI)</a:t>
            </a:r>
            <a:r>
              <a:rPr lang="zh-TW" altLang="en-US" sz="1600" dirty="0">
                <a:latin typeface="+mj-ea"/>
                <a:ea typeface="+mj-ea"/>
              </a:rPr>
              <a:t>於經濟合作暨發展組織</a:t>
            </a:r>
            <a:r>
              <a:rPr lang="en-US" altLang="zh-TW" sz="1600" dirty="0">
                <a:latin typeface="+mj-ea"/>
                <a:ea typeface="+mj-ea"/>
              </a:rPr>
              <a:t>(</a:t>
            </a:r>
            <a:r>
              <a:rPr lang="en-US" altLang="zh-TW" sz="1600" dirty="0" err="1">
                <a:latin typeface="+mj-ea"/>
                <a:ea typeface="+mj-ea"/>
              </a:rPr>
              <a:t>Organisation</a:t>
            </a:r>
            <a:r>
              <a:rPr lang="en-US" altLang="zh-TW" sz="1600" dirty="0">
                <a:latin typeface="+mj-ea"/>
                <a:ea typeface="+mj-ea"/>
              </a:rPr>
              <a:t> </a:t>
            </a:r>
            <a:r>
              <a:rPr lang="en-US" altLang="zh-TW" sz="1600" dirty="0" smtClean="0">
                <a:latin typeface="+mj-ea"/>
                <a:ea typeface="+mj-ea"/>
              </a:rPr>
              <a:t>for</a:t>
            </a:r>
            <a:r>
              <a:rPr lang="zh-TW" altLang="en-US" sz="1600" dirty="0" smtClean="0">
                <a:latin typeface="+mj-ea"/>
                <a:ea typeface="+mj-ea"/>
              </a:rPr>
              <a:t> </a:t>
            </a:r>
            <a:r>
              <a:rPr lang="en-US" altLang="zh-TW" sz="1600" dirty="0" smtClean="0">
                <a:latin typeface="+mj-ea"/>
                <a:ea typeface="+mj-ea"/>
              </a:rPr>
              <a:t>Economic </a:t>
            </a:r>
            <a:r>
              <a:rPr lang="en-US" altLang="zh-TW" sz="1600" dirty="0">
                <a:latin typeface="+mj-ea"/>
                <a:ea typeface="+mj-ea"/>
              </a:rPr>
              <a:t>Co-operation and Development, OECD)</a:t>
            </a:r>
            <a:r>
              <a:rPr lang="zh-TW" altLang="en-US" sz="1600" dirty="0">
                <a:solidFill>
                  <a:srgbClr val="009900"/>
                </a:solidFill>
                <a:latin typeface="+mj-ea"/>
                <a:ea typeface="+mj-ea"/>
              </a:rPr>
              <a:t>總部辦理</a:t>
            </a:r>
            <a:r>
              <a:rPr lang="zh-TW" altLang="en-US" sz="1600" dirty="0" smtClean="0">
                <a:solidFill>
                  <a:srgbClr val="009900"/>
                </a:solidFill>
                <a:latin typeface="+mj-ea"/>
                <a:ea typeface="+mj-ea"/>
              </a:rPr>
              <a:t>的</a:t>
            </a:r>
            <a:endParaRPr lang="en-US" altLang="zh-TW" sz="1600" dirty="0" smtClean="0">
              <a:solidFill>
                <a:srgbClr val="009900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+mj-ea"/>
              </a:rPr>
              <a:t> </a:t>
            </a:r>
            <a:r>
              <a:rPr lang="zh-TW" altLang="en-US" sz="2400" dirty="0" smtClean="0">
                <a:latin typeface="+mj-ea"/>
              </a:rPr>
              <a:t>未來</a:t>
            </a:r>
            <a:r>
              <a:rPr lang="zh-TW" altLang="en-US" sz="2400" dirty="0">
                <a:latin typeface="+mj-ea"/>
              </a:rPr>
              <a:t>人才所需的三大</a:t>
            </a:r>
            <a:r>
              <a:rPr lang="zh-TW" altLang="en-US" sz="2400" dirty="0" smtClean="0">
                <a:latin typeface="+mj-ea"/>
              </a:rPr>
              <a:t>面向</a:t>
            </a:r>
            <a:r>
              <a:rPr lang="zh-TW" altLang="en-US" sz="2400" dirty="0">
                <a:latin typeface="+mj-ea"/>
              </a:rPr>
              <a:t>關鍵能力：</a:t>
            </a:r>
            <a:endParaRPr lang="en-US" altLang="zh-TW" sz="2400" dirty="0">
              <a:latin typeface="+mj-ea"/>
            </a:endParaRPr>
          </a:p>
          <a:p>
            <a:r>
              <a:rPr lang="zh-TW" altLang="en-US" sz="2800" dirty="0">
                <a:solidFill>
                  <a:srgbClr val="FF3300"/>
                </a:solidFill>
                <a:latin typeface="+mj-ea"/>
              </a:rPr>
              <a:t>學習與創新的</a:t>
            </a:r>
            <a:r>
              <a:rPr lang="zh-TW" altLang="en-US" sz="2800" dirty="0" smtClean="0">
                <a:solidFill>
                  <a:srgbClr val="FF3300"/>
                </a:solidFill>
                <a:latin typeface="+mj-ea"/>
              </a:rPr>
              <a:t>能力 </a:t>
            </a:r>
            <a:r>
              <a:rPr lang="en-US" altLang="zh-TW" sz="2000" dirty="0" smtClean="0">
                <a:solidFill>
                  <a:srgbClr val="FF3300"/>
                </a:solidFill>
                <a:latin typeface="+mj-ea"/>
              </a:rPr>
              <a:t>(</a:t>
            </a:r>
            <a:r>
              <a:rPr lang="en-US" altLang="zh-TW" sz="2000" dirty="0">
                <a:solidFill>
                  <a:srgbClr val="FF3300"/>
                </a:solidFill>
                <a:latin typeface="+mj-ea"/>
              </a:rPr>
              <a:t>learning &amp; innovation skills</a:t>
            </a:r>
            <a:r>
              <a:rPr lang="en-US" altLang="zh-TW" sz="2000" dirty="0" smtClean="0">
                <a:solidFill>
                  <a:srgbClr val="FF3300"/>
                </a:solidFill>
                <a:latin typeface="+mj-ea"/>
              </a:rPr>
              <a:t>)</a:t>
            </a:r>
            <a:endParaRPr lang="en-US" altLang="zh-TW" sz="2800" dirty="0">
              <a:latin typeface="+mj-ea"/>
            </a:endParaRPr>
          </a:p>
          <a:p>
            <a:r>
              <a:rPr lang="zh-TW" altLang="en-US" sz="2800" dirty="0">
                <a:solidFill>
                  <a:srgbClr val="0000FF"/>
                </a:solidFill>
                <a:latin typeface="+mj-ea"/>
              </a:rPr>
              <a:t>數位素養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</a:rPr>
              <a:t>能力 </a:t>
            </a:r>
            <a:r>
              <a:rPr lang="en-US" altLang="zh-TW" sz="2000" dirty="0" smtClean="0">
                <a:solidFill>
                  <a:srgbClr val="0000FF"/>
                </a:solidFill>
                <a:latin typeface="+mj-ea"/>
              </a:rPr>
              <a:t>(</a:t>
            </a:r>
            <a:r>
              <a:rPr lang="en-US" altLang="zh-TW" sz="2000" dirty="0">
                <a:solidFill>
                  <a:srgbClr val="0000FF"/>
                </a:solidFill>
                <a:latin typeface="+mj-ea"/>
              </a:rPr>
              <a:t>information, media &amp; technology skills</a:t>
            </a:r>
            <a:r>
              <a:rPr lang="en-US" altLang="zh-TW" sz="2000" dirty="0" smtClean="0">
                <a:solidFill>
                  <a:srgbClr val="0000FF"/>
                </a:solidFill>
                <a:latin typeface="+mj-ea"/>
              </a:rPr>
              <a:t>)</a:t>
            </a:r>
          </a:p>
          <a:p>
            <a:r>
              <a:rPr lang="zh-TW" altLang="en-US" sz="2800" dirty="0" smtClean="0">
                <a:solidFill>
                  <a:srgbClr val="009900"/>
                </a:solidFill>
                <a:latin typeface="+mj-ea"/>
              </a:rPr>
              <a:t>生活</a:t>
            </a:r>
            <a:r>
              <a:rPr lang="zh-TW" altLang="en-US" sz="2800" dirty="0">
                <a:solidFill>
                  <a:srgbClr val="009900"/>
                </a:solidFill>
                <a:latin typeface="+mj-ea"/>
              </a:rPr>
              <a:t>與工作的</a:t>
            </a:r>
            <a:r>
              <a:rPr lang="zh-TW" altLang="en-US" sz="2800" dirty="0" smtClean="0">
                <a:solidFill>
                  <a:srgbClr val="009900"/>
                </a:solidFill>
                <a:latin typeface="+mj-ea"/>
              </a:rPr>
              <a:t>能力 </a:t>
            </a:r>
            <a:r>
              <a:rPr lang="en-US" altLang="zh-TW" sz="2000" dirty="0" smtClean="0">
                <a:solidFill>
                  <a:srgbClr val="009900"/>
                </a:solidFill>
                <a:latin typeface="+mj-ea"/>
              </a:rPr>
              <a:t>(life </a:t>
            </a:r>
            <a:r>
              <a:rPr lang="en-US" altLang="zh-TW" sz="2000" dirty="0">
                <a:solidFill>
                  <a:srgbClr val="009900"/>
                </a:solidFill>
                <a:latin typeface="+mj-ea"/>
              </a:rPr>
              <a:t>&amp; career skills</a:t>
            </a:r>
            <a:r>
              <a:rPr lang="en-US" altLang="zh-TW" sz="2000" dirty="0" smtClean="0">
                <a:solidFill>
                  <a:srgbClr val="009900"/>
                </a:solidFill>
                <a:latin typeface="+mj-ea"/>
              </a:rPr>
              <a:t>)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1470"/>
            <a:ext cx="896448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22952">
              <a:lnSpc>
                <a:spcPct val="120000"/>
              </a:lnSpc>
            </a:pPr>
            <a:r>
              <a:rPr lang="zh-TW" altLang="en-US" sz="1600" b="1" dirty="0">
                <a:solidFill>
                  <a:srgbClr val="009900"/>
                </a:solidFill>
                <a:latin typeface="華康中黑體"/>
              </a:rPr>
              <a:t>「</a:t>
            </a:r>
            <a:r>
              <a:rPr lang="en-US" altLang="zh-TW" sz="1600" b="1" dirty="0">
                <a:solidFill>
                  <a:srgbClr val="009900"/>
                </a:solidFill>
                <a:latin typeface="華康中黑體"/>
              </a:rPr>
              <a:t>21</a:t>
            </a:r>
            <a:r>
              <a:rPr lang="zh-TW" altLang="en-US" sz="1600" b="1" dirty="0">
                <a:solidFill>
                  <a:srgbClr val="009900"/>
                </a:solidFill>
                <a:latin typeface="華康中黑體"/>
              </a:rPr>
              <a:t>世紀的學習研究，創新和政策</a:t>
            </a:r>
            <a:r>
              <a:rPr lang="en-US" altLang="zh-TW" sz="1600" b="1" dirty="0">
                <a:solidFill>
                  <a:prstClr val="black"/>
                </a:solidFill>
                <a:latin typeface="華康中黑體"/>
              </a:rPr>
              <a:t>(21ST century learning: research ,</a:t>
            </a:r>
            <a:r>
              <a:rPr lang="en-US" altLang="zh-TW" sz="1600" b="1" dirty="0" err="1">
                <a:solidFill>
                  <a:prstClr val="black"/>
                </a:solidFill>
                <a:latin typeface="華康中黑體"/>
              </a:rPr>
              <a:t>innovationand</a:t>
            </a:r>
            <a:r>
              <a:rPr lang="en-US" altLang="zh-TW" sz="1600" b="1" dirty="0">
                <a:solidFill>
                  <a:prstClr val="black"/>
                </a:solidFill>
                <a:latin typeface="華康中黑體"/>
              </a:rPr>
              <a:t> policy)</a:t>
            </a:r>
            <a:r>
              <a:rPr lang="zh-TW" altLang="en-US" sz="1600" b="1" dirty="0" smtClean="0">
                <a:solidFill>
                  <a:prstClr val="black"/>
                </a:solidFill>
                <a:latin typeface="華康中黑體"/>
              </a:rPr>
              <a:t>」 </a:t>
            </a:r>
            <a:endParaRPr lang="en-US" altLang="zh-TW" sz="1600" b="1" dirty="0" smtClean="0">
              <a:solidFill>
                <a:prstClr val="black"/>
              </a:solidFill>
              <a:latin typeface="華康中黑體"/>
            </a:endParaRPr>
          </a:p>
          <a:p>
            <a:pPr lvl="0" defTabSz="822952">
              <a:lnSpc>
                <a:spcPct val="120000"/>
              </a:lnSpc>
            </a:pPr>
            <a:r>
              <a:rPr lang="zh-TW" altLang="en-US" sz="1600" b="1" dirty="0">
                <a:solidFill>
                  <a:prstClr val="black"/>
                </a:solidFill>
                <a:latin typeface="華康中黑體"/>
              </a:rPr>
              <a:t> </a:t>
            </a:r>
            <a:r>
              <a:rPr lang="zh-TW" altLang="en-US" sz="1600" b="1" dirty="0" smtClean="0">
                <a:solidFill>
                  <a:prstClr val="black"/>
                </a:solidFill>
                <a:latin typeface="華康中黑體"/>
              </a:rPr>
              <a:t> </a:t>
            </a:r>
            <a:r>
              <a:rPr lang="zh-TW" altLang="en-US" sz="1600" b="1" dirty="0" smtClean="0">
                <a:solidFill>
                  <a:srgbClr val="009900"/>
                </a:solidFill>
                <a:latin typeface="華康中黑體"/>
              </a:rPr>
              <a:t>國際</a:t>
            </a:r>
            <a:r>
              <a:rPr lang="zh-TW" altLang="en-US" sz="1600" b="1" dirty="0">
                <a:solidFill>
                  <a:srgbClr val="009900"/>
                </a:solidFill>
                <a:latin typeface="華康中黑體"/>
              </a:rPr>
              <a:t>會議</a:t>
            </a:r>
            <a:r>
              <a:rPr lang="zh-TW" altLang="en-US" sz="1600" b="1" dirty="0">
                <a:solidFill>
                  <a:prstClr val="black"/>
                </a:solidFill>
                <a:latin typeface="Times New Roman"/>
                <a:cs typeface="Times New Roman"/>
              </a:rPr>
              <a:t>◦</a:t>
            </a:r>
            <a:endParaRPr lang="en-US" altLang="zh-TW" sz="16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209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411510"/>
            <a:ext cx="8280920" cy="34409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800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一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就學習面向：</a:t>
            </a:r>
          </a:p>
          <a:p>
            <a:pPr marL="0" indent="0">
              <a:buNone/>
            </a:pPr>
            <a:r>
              <a:rPr lang="en-US" altLang="zh-TW" sz="2400" dirty="0">
                <a:latin typeface="+mj-ea"/>
                <a:ea typeface="+mj-ea"/>
              </a:rPr>
              <a:t>1.</a:t>
            </a:r>
            <a:r>
              <a:rPr lang="zh-TW" altLang="en-US" sz="2400" dirty="0">
                <a:latin typeface="+mj-ea"/>
                <a:ea typeface="+mj-ea"/>
              </a:rPr>
              <a:t>學習內容的難易調適</a:t>
            </a:r>
          </a:p>
          <a:p>
            <a:pPr marL="0" indent="0">
              <a:buNone/>
            </a:pPr>
            <a:r>
              <a:rPr lang="en-US" altLang="zh-TW" sz="2400" dirty="0">
                <a:latin typeface="+mj-ea"/>
                <a:ea typeface="+mj-ea"/>
              </a:rPr>
              <a:t>2.</a:t>
            </a:r>
            <a:r>
              <a:rPr lang="zh-TW" altLang="en-US" sz="2400" dirty="0">
                <a:latin typeface="+mj-ea"/>
                <a:ea typeface="+mj-ea"/>
              </a:rPr>
              <a:t>學習方式的自主實踐</a:t>
            </a:r>
          </a:p>
          <a:p>
            <a:pPr marL="0" indent="0">
              <a:buNone/>
            </a:pPr>
            <a:r>
              <a:rPr lang="en-US" altLang="zh-TW" sz="2400" dirty="0">
                <a:latin typeface="+mj-ea"/>
                <a:ea typeface="+mj-ea"/>
              </a:rPr>
              <a:t>3.</a:t>
            </a:r>
            <a:r>
              <a:rPr lang="zh-TW" altLang="en-US" sz="2400" dirty="0">
                <a:latin typeface="+mj-ea"/>
                <a:ea typeface="+mj-ea"/>
              </a:rPr>
              <a:t>虛實交錯的同儕</a:t>
            </a:r>
            <a:r>
              <a:rPr lang="zh-TW" altLang="en-US" sz="2400" dirty="0" smtClean="0">
                <a:latin typeface="+mj-ea"/>
                <a:ea typeface="+mj-ea"/>
              </a:rPr>
              <a:t>互動</a:t>
            </a:r>
            <a:endParaRPr lang="en-US" altLang="zh-TW" sz="2400" dirty="0" smtClean="0">
              <a:latin typeface="+mj-ea"/>
              <a:ea typeface="+mj-ea"/>
            </a:endParaRPr>
          </a:p>
          <a:p>
            <a:pPr marL="0" indent="0">
              <a:buNone/>
            </a:pPr>
            <a:endParaRPr lang="zh-TW" altLang="en-US" sz="24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二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就教學面向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:</a:t>
            </a:r>
            <a:endParaRPr lang="zh-TW" altLang="en-US" sz="28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zh-TW" sz="2400" dirty="0">
                <a:latin typeface="+mj-ea"/>
                <a:ea typeface="+mj-ea"/>
              </a:rPr>
              <a:t>1.</a:t>
            </a:r>
            <a:r>
              <a:rPr lang="zh-TW" altLang="en-US" sz="2400" dirty="0">
                <a:latin typeface="+mj-ea"/>
                <a:ea typeface="+mj-ea"/>
              </a:rPr>
              <a:t>多元資源豐富教學內容</a:t>
            </a:r>
          </a:p>
          <a:p>
            <a:pPr marL="0" indent="0">
              <a:buNone/>
            </a:pPr>
            <a:r>
              <a:rPr lang="en-US" altLang="zh-TW" sz="2400" dirty="0">
                <a:latin typeface="+mj-ea"/>
                <a:ea typeface="+mj-ea"/>
              </a:rPr>
              <a:t>2.</a:t>
            </a:r>
            <a:r>
              <a:rPr lang="zh-TW" altLang="en-US" sz="2400" dirty="0">
                <a:latin typeface="+mj-ea"/>
                <a:ea typeface="+mj-ea"/>
              </a:rPr>
              <a:t>即時評量發展適性教學</a:t>
            </a:r>
          </a:p>
          <a:p>
            <a:pPr marL="0" indent="0">
              <a:buNone/>
            </a:pPr>
            <a:r>
              <a:rPr lang="en-US" altLang="zh-TW" sz="2400" dirty="0">
                <a:latin typeface="+mj-ea"/>
                <a:ea typeface="+mj-ea"/>
              </a:rPr>
              <a:t>3.</a:t>
            </a:r>
            <a:r>
              <a:rPr lang="zh-TW" altLang="en-US" sz="2400" dirty="0">
                <a:latin typeface="+mj-ea"/>
                <a:ea typeface="+mj-ea"/>
              </a:rPr>
              <a:t>技術發展帶動交流回饋</a:t>
            </a:r>
          </a:p>
          <a:p>
            <a:endParaRPr lang="zh-TW" altLang="en-US" sz="2800" dirty="0">
              <a:latin typeface="+mj-ea"/>
              <a:ea typeface="+mj-ea"/>
            </a:endParaRPr>
          </a:p>
        </p:txBody>
      </p:sp>
      <p:pic>
        <p:nvPicPr>
          <p:cNvPr id="2052" name="Picture 4" descr="資訊科技中文教學應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9582"/>
            <a:ext cx="460851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8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249492"/>
            <a:ext cx="8568952" cy="3260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solidFill>
                  <a:srgbClr val="0000FF"/>
                </a:solidFill>
                <a:latin typeface="+mj-ea"/>
                <a:ea typeface="+mj-ea"/>
              </a:rPr>
              <a:t>二、衝擊背後的問題與隱憂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一</a:t>
            </a: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學習環境的數位落差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二</a:t>
            </a: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教學技能的與時俱進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三</a:t>
            </a:r>
            <a:r>
              <a:rPr lang="en-US" altLang="zh-TW" sz="2400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網路世界的真假莫辨</a:t>
            </a:r>
          </a:p>
          <a:p>
            <a:endParaRPr lang="zh-TW" altLang="en-US" sz="2800" dirty="0">
              <a:latin typeface="+mj-ea"/>
              <a:ea typeface="+mj-ea"/>
            </a:endParaRPr>
          </a:p>
        </p:txBody>
      </p:sp>
      <p:sp>
        <p:nvSpPr>
          <p:cNvPr id="5" name="AutoShape 2" descr="iClass 中學資訊科技教科書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4" descr="iClass 中學資訊科技教科書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6" descr="iClass 中學資訊科技教科書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10" descr="iClass 中學資訊科技教科書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12" descr="iClass 中學資訊科技教科書"/>
          <p:cNvSpPr>
            <a:spLocks noChangeAspect="1" noChangeArrowheads="1"/>
          </p:cNvSpPr>
          <p:nvPr/>
        </p:nvSpPr>
        <p:spPr bwMode="auto">
          <a:xfrm>
            <a:off x="765175" y="3488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AutoShape 14" descr="iClass 中學資訊科技教科書"/>
          <p:cNvSpPr>
            <a:spLocks noChangeAspect="1" noChangeArrowheads="1"/>
          </p:cNvSpPr>
          <p:nvPr/>
        </p:nvSpPr>
        <p:spPr bwMode="auto">
          <a:xfrm>
            <a:off x="917575" y="4631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本港電子教學嘆慢板勢現貧富數碼鴻溝｜即時新聞｜港澳｜on.cc東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9662"/>
            <a:ext cx="4067944" cy="31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문자로 등·하교 확인, 교과서 대신 개인 태블릿PC로 수업 - 중앙일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0" y="2643758"/>
            <a:ext cx="4520704" cy="218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7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51470"/>
            <a:ext cx="7520940" cy="6480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</a:rPr>
              <a:t>省  思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059582"/>
            <a:ext cx="8640960" cy="25047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教育的核心是人才培育</a:t>
            </a:r>
            <a:r>
              <a:rPr lang="zh-TW" altLang="en-US" sz="2800" dirty="0">
                <a:latin typeface="+mj-ea"/>
                <a:ea typeface="+mj-ea"/>
              </a:rPr>
              <a:t>，</a:t>
            </a:r>
            <a:r>
              <a:rPr lang="zh-TW" altLang="en-US" sz="2800" dirty="0">
                <a:solidFill>
                  <a:srgbClr val="009900"/>
                </a:solidFill>
                <a:latin typeface="+mj-ea"/>
                <a:ea typeface="+mj-ea"/>
              </a:rPr>
              <a:t>人才是</a:t>
            </a:r>
            <a:r>
              <a:rPr lang="zh-TW" altLang="en-US" sz="2800" dirty="0" smtClean="0">
                <a:solidFill>
                  <a:srgbClr val="009900"/>
                </a:solidFill>
                <a:latin typeface="+mj-ea"/>
                <a:ea typeface="+mj-ea"/>
              </a:rPr>
              <a:t>國家發展與</a:t>
            </a:r>
            <a:r>
              <a:rPr lang="zh-TW" altLang="en-US" sz="2800" dirty="0">
                <a:solidFill>
                  <a:srgbClr val="009900"/>
                </a:solidFill>
                <a:latin typeface="+mj-ea"/>
                <a:ea typeface="+mj-ea"/>
              </a:rPr>
              <a:t>提升國際競爭力的關鍵</a:t>
            </a:r>
            <a:r>
              <a:rPr lang="zh-TW" altLang="en-US" sz="2800" dirty="0">
                <a:latin typeface="+mj-ea"/>
                <a:ea typeface="+mj-ea"/>
              </a:rPr>
              <a:t>，完善的人才培育</a:t>
            </a:r>
            <a:r>
              <a:rPr lang="zh-TW" altLang="en-US" sz="2800" dirty="0" smtClean="0">
                <a:latin typeface="+mj-ea"/>
                <a:ea typeface="+mj-ea"/>
              </a:rPr>
              <a:t>包含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培養</a:t>
            </a:r>
            <a:r>
              <a:rPr lang="zh-TW" altLang="en-US" sz="2400" dirty="0">
                <a:latin typeface="+mj-ea"/>
                <a:ea typeface="+mj-ea"/>
              </a:rPr>
              <a:t>人民健全心智與</a:t>
            </a:r>
            <a:r>
              <a:rPr lang="zh-TW" altLang="en-US" sz="2400" dirty="0" smtClean="0">
                <a:latin typeface="+mj-ea"/>
                <a:ea typeface="+mj-ea"/>
              </a:rPr>
              <a:t>體魄</a:t>
            </a:r>
            <a:endParaRPr lang="en-US" altLang="zh-TW" sz="24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具有獨立</a:t>
            </a:r>
            <a:r>
              <a:rPr lang="zh-TW" altLang="en-US" sz="2400" dirty="0">
                <a:latin typeface="+mj-ea"/>
                <a:ea typeface="+mj-ea"/>
              </a:rPr>
              <a:t>思考及創造</a:t>
            </a:r>
            <a:r>
              <a:rPr lang="zh-TW" altLang="en-US" sz="2400" dirty="0" smtClean="0">
                <a:latin typeface="+mj-ea"/>
                <a:ea typeface="+mj-ea"/>
              </a:rPr>
              <a:t>能力</a:t>
            </a:r>
            <a:endParaRPr lang="en-US" altLang="zh-TW" sz="24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養成</a:t>
            </a:r>
            <a:r>
              <a:rPr lang="zh-TW" altLang="en-US" sz="2400" dirty="0">
                <a:latin typeface="+mj-ea"/>
                <a:ea typeface="+mj-ea"/>
              </a:rPr>
              <a:t>生活所</a:t>
            </a:r>
            <a:r>
              <a:rPr lang="zh-TW" altLang="en-US" sz="2400" dirty="0" smtClean="0">
                <a:latin typeface="+mj-ea"/>
                <a:ea typeface="+mj-ea"/>
              </a:rPr>
              <a:t>需技能</a:t>
            </a:r>
            <a:endParaRPr lang="en-US" altLang="zh-TW" sz="24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就業</a:t>
            </a:r>
            <a:r>
              <a:rPr lang="zh-TW" altLang="en-US" sz="2400" dirty="0">
                <a:latin typeface="+mj-ea"/>
                <a:ea typeface="+mj-ea"/>
              </a:rPr>
              <a:t>所需專業知</a:t>
            </a:r>
            <a:r>
              <a:rPr lang="zh-TW" altLang="en-US" sz="2400" dirty="0" smtClean="0">
                <a:latin typeface="+mj-ea"/>
                <a:ea typeface="+mj-ea"/>
              </a:rPr>
              <a:t>能</a:t>
            </a:r>
            <a:endParaRPr lang="en-US" altLang="zh-TW" sz="24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促進</a:t>
            </a:r>
            <a:r>
              <a:rPr lang="zh-TW" altLang="en-US" sz="2400" dirty="0">
                <a:latin typeface="+mj-ea"/>
                <a:ea typeface="+mj-ea"/>
              </a:rPr>
              <a:t>社會</a:t>
            </a:r>
            <a:r>
              <a:rPr lang="zh-TW" altLang="en-US" sz="2400" dirty="0" smtClean="0">
                <a:latin typeface="+mj-ea"/>
                <a:ea typeface="+mj-ea"/>
              </a:rPr>
              <a:t>與經濟發展</a:t>
            </a:r>
            <a:endParaRPr lang="zh-TW" altLang="en-US" sz="24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823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 smtClean="0"/>
              <a:t>結  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未來由自己決定</a:t>
            </a:r>
            <a:endParaRPr lang="en-US" altLang="zh-TW" sz="3200" dirty="0" smtClean="0"/>
          </a:p>
          <a:p>
            <a:pPr marL="0" indent="0">
              <a:buNone/>
            </a:pPr>
            <a:endParaRPr lang="en-US" altLang="zh-TW" sz="3200" dirty="0" smtClean="0"/>
          </a:p>
          <a:p>
            <a:r>
              <a:rPr lang="zh-TW" altLang="en-US" sz="3200" dirty="0"/>
              <a:t>預測未來的最佳方式就是自己創造未來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5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-43562"/>
            <a:ext cx="7202328" cy="744141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借 鏡 </a:t>
            </a:r>
            <a:r>
              <a:rPr lang="en-US" altLang="zh-TW" dirty="0" smtClean="0"/>
              <a:t>—</a:t>
            </a:r>
            <a:r>
              <a:rPr lang="zh-TW" altLang="en-US" dirty="0" smtClean="0"/>
              <a:t> 人生</a:t>
            </a:r>
            <a:r>
              <a:rPr lang="zh-TW" altLang="en-US" dirty="0"/>
              <a:t>的期許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DD6E-D711-4EF1-BDB1-E71F1DDA476F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712205-6607-418D-BFEC-41070CFDEEA1}"/>
              </a:ext>
            </a:extLst>
          </p:cNvPr>
          <p:cNvSpPr/>
          <p:nvPr/>
        </p:nvSpPr>
        <p:spPr>
          <a:xfrm>
            <a:off x="827584" y="861517"/>
            <a:ext cx="71392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hlinkClick r:id="rId3" action="ppaction://hlinkfile"/>
              </a:rPr>
              <a:t>泰國</a:t>
            </a:r>
            <a:r>
              <a:rPr lang="zh-TW" altLang="en-US" b="1" dirty="0"/>
              <a:t>又</a:t>
            </a:r>
            <a:r>
              <a:rPr lang="zh-TW" altLang="en-US" b="1" dirty="0">
                <a:hlinkClick r:id="rId3" action="ppaction://hlinkfile"/>
              </a:rPr>
              <a:t>一個</a:t>
            </a:r>
            <a:r>
              <a:rPr lang="zh-TW" altLang="en-US" b="1" dirty="0"/>
              <a:t>逆天廣告</a:t>
            </a:r>
            <a:r>
              <a:rPr lang="en-US" altLang="zh-TW" b="1" dirty="0"/>
              <a:t>《</a:t>
            </a:r>
            <a:r>
              <a:rPr lang="zh-TW" altLang="en-US" b="1" dirty="0"/>
              <a:t>努力一點點</a:t>
            </a:r>
            <a:r>
              <a:rPr lang="en-US" altLang="zh-TW" b="1" dirty="0"/>
              <a:t>》</a:t>
            </a:r>
            <a:r>
              <a:rPr lang="zh-TW" altLang="en-US" b="1" dirty="0"/>
              <a:t>感動了全球</a:t>
            </a:r>
            <a:r>
              <a:rPr lang="en-US" altLang="zh-TW" b="1" dirty="0"/>
              <a:t>20</a:t>
            </a:r>
            <a:r>
              <a:rPr lang="zh-TW" altLang="en-US" b="1" dirty="0"/>
              <a:t>億人！</a:t>
            </a:r>
            <a:r>
              <a:rPr lang="en-US" altLang="zh-TW" b="1" dirty="0"/>
              <a:t>.</a:t>
            </a:r>
            <a:r>
              <a:rPr lang="en-US" altLang="zh-TW" b="1" dirty="0" smtClean="0"/>
              <a:t>mp4</a:t>
            </a:r>
          </a:p>
          <a:p>
            <a:endParaRPr lang="en-US" altLang="zh-TW" b="1" dirty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/>
          </a:p>
          <a:p>
            <a:endParaRPr lang="en-US" altLang="zh-TW" b="1" dirty="0" smtClean="0"/>
          </a:p>
          <a:p>
            <a:endParaRPr lang="en-US" altLang="zh-TW" b="1" dirty="0"/>
          </a:p>
          <a:p>
            <a:endParaRPr lang="en-US" altLang="zh-TW" b="1" dirty="0" smtClean="0"/>
          </a:p>
          <a:p>
            <a:endParaRPr lang="en-US" altLang="zh-TW" b="1" dirty="0"/>
          </a:p>
          <a:p>
            <a:endParaRPr lang="en-US" altLang="zh-TW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/>
              <a:t>人類未來生活</a:t>
            </a:r>
            <a:r>
              <a:rPr lang="zh-TW" altLang="en-US" b="1" dirty="0" smtClean="0"/>
              <a:t>模式</a:t>
            </a:r>
            <a:r>
              <a:rPr lang="en-US" altLang="zh-TW" b="1" dirty="0" smtClean="0">
                <a:hlinkClick r:id="rId4" action="ppaction://hlinkfile"/>
              </a:rPr>
              <a:t>2015</a:t>
            </a:r>
            <a:r>
              <a:rPr lang="zh-TW" altLang="en-US" b="1" dirty="0" smtClean="0">
                <a:hlinkClick r:id="rId4" action="ppaction://hlinkfile"/>
              </a:rPr>
              <a:t>人類未來可能的生活方式 </a:t>
            </a:r>
            <a:r>
              <a:rPr lang="en-US" altLang="zh-TW" b="1" dirty="0" smtClean="0">
                <a:hlinkClick r:id="rId4" action="ppaction://hlinkfile"/>
              </a:rPr>
              <a:t>- </a:t>
            </a:r>
            <a:r>
              <a:rPr lang="en-US" altLang="zh-TW" b="1" dirty="0" err="1" smtClean="0">
                <a:hlinkClick r:id="rId4" action="ppaction://hlinkfile"/>
              </a:rPr>
              <a:t>YouTube.flv</a:t>
            </a:r>
            <a:endParaRPr lang="en-US" altLang="zh-TW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b="1" dirty="0"/>
          </a:p>
          <a:p>
            <a:endParaRPr lang="en-US" altLang="zh-TW" b="1" dirty="0" smtClean="0"/>
          </a:p>
          <a:p>
            <a:endParaRPr lang="en-US" altLang="zh-TW" b="1" dirty="0"/>
          </a:p>
          <a:p>
            <a:endParaRPr lang="zh-TW" alt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18210"/>
            <a:ext cx="2915816" cy="182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8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資料庫圖表 12">
            <a:extLst>
              <a:ext uri="{FF2B5EF4-FFF2-40B4-BE49-F238E27FC236}">
                <a16:creationId xmlns:a16="http://schemas.microsoft.com/office/drawing/2014/main" id="{48AAFC4D-EE3E-49E1-8E41-4E81440541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5539252"/>
              </p:ext>
            </p:extLst>
          </p:nvPr>
        </p:nvGraphicFramePr>
        <p:xfrm>
          <a:off x="323528" y="877026"/>
          <a:ext cx="8424936" cy="42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50DAE12E-7410-4958-A036-4C0AB226E4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88884"/>
            <a:ext cx="1656184" cy="97069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504" y="97075"/>
            <a:ext cx="43072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b="1" dirty="0" smtClean="0">
                <a:solidFill>
                  <a:srgbClr val="FF0000"/>
                </a:solidFill>
              </a:rPr>
              <a:t>二、未來</a:t>
            </a:r>
            <a:r>
              <a:rPr lang="zh-TW" altLang="en-US" sz="3000" b="1" dirty="0">
                <a:solidFill>
                  <a:srgbClr val="FF0000"/>
                </a:solidFill>
              </a:rPr>
              <a:t>地圖的啟示</a:t>
            </a:r>
          </a:p>
        </p:txBody>
      </p:sp>
      <p:sp>
        <p:nvSpPr>
          <p:cNvPr id="3" name="矩形 2"/>
          <p:cNvSpPr/>
          <p:nvPr/>
        </p:nvSpPr>
        <p:spPr>
          <a:xfrm>
            <a:off x="4486788" y="154141"/>
            <a:ext cx="2858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/>
              <a:t>關鍵 </a:t>
            </a:r>
            <a:r>
              <a:rPr lang="en-US" altLang="zh-TW" sz="2800" b="1" dirty="0"/>
              <a:t>1</a:t>
            </a:r>
            <a:r>
              <a:rPr lang="zh-TW" altLang="en-US" sz="2800" b="1" dirty="0"/>
              <a:t> </a:t>
            </a:r>
            <a:r>
              <a:rPr lang="en-US" altLang="zh-TW" sz="2800" b="1" dirty="0">
                <a:solidFill>
                  <a:srgbClr val="0000FF"/>
                </a:solidFill>
              </a:rPr>
              <a:t>-</a:t>
            </a:r>
            <a:r>
              <a:rPr lang="zh-TW" altLang="en-US" sz="2800" b="1" dirty="0">
                <a:solidFill>
                  <a:srgbClr val="CC00CC"/>
                </a:solidFill>
              </a:rPr>
              <a:t>平台思維</a:t>
            </a:r>
            <a:endParaRPr lang="en-US" altLang="zh-TW" sz="2800" b="1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9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8B30E5-D7B6-4699-961B-E7F15CFE3A92}"/>
              </a:ext>
            </a:extLst>
          </p:cNvPr>
          <p:cNvSpPr/>
          <p:nvPr/>
        </p:nvSpPr>
        <p:spPr>
          <a:xfrm>
            <a:off x="3881409" y="33468"/>
            <a:ext cx="1381183" cy="54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4000" b="1" dirty="0">
                <a:latin typeface="+mn-ea"/>
              </a:rPr>
              <a:t>評論</a:t>
            </a:r>
            <a:endParaRPr lang="en-US" altLang="zh-TW" sz="4000" b="1" dirty="0">
              <a:latin typeface="+mn-ea"/>
            </a:endParaRPr>
          </a:p>
        </p:txBody>
      </p:sp>
      <p:graphicFrame>
        <p:nvGraphicFramePr>
          <p:cNvPr id="13" name="資料庫圖表 12">
            <a:extLst>
              <a:ext uri="{FF2B5EF4-FFF2-40B4-BE49-F238E27FC236}">
                <a16:creationId xmlns:a16="http://schemas.microsoft.com/office/drawing/2014/main" id="{FB350214-77BA-4334-ACA1-CC5F886ADF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067023"/>
              </p:ext>
            </p:extLst>
          </p:nvPr>
        </p:nvGraphicFramePr>
        <p:xfrm>
          <a:off x="467544" y="899622"/>
          <a:ext cx="8424936" cy="42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8B16F4D5-2540-49C5-81E7-25869D1E12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2" y="0"/>
            <a:ext cx="1756501" cy="7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1">
      <a:majorFont>
        <a:latin typeface="Arial"/>
        <a:ea typeface="華康中黑體"/>
        <a:cs typeface=""/>
      </a:majorFont>
      <a:minorFont>
        <a:latin typeface="Arial"/>
        <a:ea typeface="華康中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27054</TotalTime>
  <Words>5654</Words>
  <Application>Microsoft Office PowerPoint</Application>
  <PresentationFormat>如螢幕大小 (16:9)</PresentationFormat>
  <Paragraphs>521</Paragraphs>
  <Slides>68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68</vt:i4>
      </vt:variant>
    </vt:vector>
  </HeadingPairs>
  <TitlesOfParts>
    <vt:vector size="83" baseType="lpstr">
      <vt:lpstr>Wingdings 3</vt:lpstr>
      <vt:lpstr>華康中黑體</vt:lpstr>
      <vt:lpstr>Arial</vt:lpstr>
      <vt:lpstr>細明體_HKSCS</vt:lpstr>
      <vt:lpstr>華康特粗明體</vt:lpstr>
      <vt:lpstr>微軟正黑體</vt:lpstr>
      <vt:lpstr>華康細明體(P)</vt:lpstr>
      <vt:lpstr>標楷體</vt:lpstr>
      <vt:lpstr>新細明體</vt:lpstr>
      <vt:lpstr>華康中黑體(P)</vt:lpstr>
      <vt:lpstr>Times New Roman</vt:lpstr>
      <vt:lpstr>Wingdings</vt:lpstr>
      <vt:lpstr>Microsoft YaHei</vt:lpstr>
      <vt:lpstr>Gill Sans MT</vt:lpstr>
      <vt:lpstr>Office 佈景主題</vt:lpstr>
      <vt:lpstr>PowerPoint 簡報</vt:lpstr>
      <vt:lpstr>目  錄</vt:lpstr>
      <vt:lpstr>個人簡歷</vt:lpstr>
      <vt:lpstr>PowerPoint 簡報</vt:lpstr>
      <vt:lpstr>PowerPoint 簡報</vt:lpstr>
      <vt:lpstr>獨特 珍貴：人文世代的競爭力</vt:lpstr>
      <vt:lpstr>借 鏡 — 人生的期許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未來地圖的啟示 </vt:lpstr>
      <vt:lpstr>摘   要</vt:lpstr>
      <vt:lpstr>特     徵</vt:lpstr>
      <vt:lpstr>省   思</vt:lpstr>
      <vt:lpstr>事 實 的 發 生</vt:lpstr>
      <vt:lpstr>未來的趨勢</vt:lpstr>
      <vt:lpstr>思考與批判</vt:lpstr>
      <vt:lpstr>思考與批判</vt:lpstr>
      <vt:lpstr>思     考</vt:lpstr>
      <vt:lpstr>世界的案例</vt:lpstr>
      <vt:lpstr>愛的書庫</vt:lpstr>
      <vt:lpstr>PowerPoint 簡報</vt:lpstr>
      <vt:lpstr>思考與批判</vt:lpstr>
      <vt:lpstr>評論與省思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關鍵 4 –提高學力 </vt:lpstr>
      <vt:lpstr>PowerPoint 簡報</vt:lpstr>
      <vt:lpstr>學習力讓你無可取代 (當今出版界…)</vt:lpstr>
      <vt:lpstr>PowerPoint 簡報</vt:lpstr>
      <vt:lpstr>PowerPoint 簡報</vt:lpstr>
      <vt:lpstr>PowerPoint 簡報</vt:lpstr>
      <vt:lpstr>PowerPoint 簡報</vt:lpstr>
      <vt:lpstr>如何擁有自學力？</vt:lpstr>
      <vt:lpstr>如何擁有自學力？</vt:lpstr>
      <vt:lpstr>如何擁有自學力？</vt:lpstr>
      <vt:lpstr>     如何擁有自學力？</vt:lpstr>
      <vt:lpstr>     如何擁有自學力？</vt:lpstr>
      <vt:lpstr>如何擁有自學力？</vt:lpstr>
      <vt:lpstr>如何擁有自學力？</vt:lpstr>
      <vt:lpstr>如何擁有自學力？</vt:lpstr>
      <vt:lpstr>擅學者特質- 永不懈怠的學習，就是替自己最好的加值</vt:lpstr>
      <vt:lpstr>呼應學習大趨勢</vt:lpstr>
      <vt:lpstr>由OECD 對技術人才培育之倡議談技術型高中培育職場學習力</vt:lpstr>
      <vt:lpstr>由OECD 對技術人才培育之倡議談技術型高中培育職場學習力</vt:lpstr>
      <vt:lpstr>由OECD 對技術人才培育之倡議談技術型高中培育職場學習力</vt:lpstr>
      <vt:lpstr>思 考 總 結</vt:lpstr>
      <vt:lpstr>叮  嚀</vt:lpstr>
      <vt:lpstr>  關鍵5：知識就是工具</vt:lpstr>
      <vt:lpstr>PowerPoint 簡報</vt:lpstr>
      <vt:lpstr>PowerPoint 簡報</vt:lpstr>
      <vt:lpstr>PowerPoint 簡報</vt:lpstr>
      <vt:lpstr>省  思</vt:lpstr>
      <vt:lpstr>結  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第一章 教育評鑑取向的演進與分類</dc:title>
  <dc:creator>user</dc:creator>
  <cp:lastModifiedBy>user</cp:lastModifiedBy>
  <cp:revision>2148</cp:revision>
  <cp:lastPrinted>2020-12-18T06:15:39Z</cp:lastPrinted>
  <dcterms:created xsi:type="dcterms:W3CDTF">2015-01-22T01:09:41Z</dcterms:created>
  <dcterms:modified xsi:type="dcterms:W3CDTF">2022-10-11T06:14:29Z</dcterms:modified>
</cp:coreProperties>
</file>