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88355" autoAdjust="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2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2021/7/1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2021/7/1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2021/7/1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98982" y="1477819"/>
            <a:ext cx="8408122" cy="1484745"/>
          </a:xfrm>
        </p:spPr>
        <p:txBody>
          <a:bodyPr rtlCol="0"/>
          <a:lstStyle/>
          <a:p>
            <a:pPr rtl="0"/>
            <a:r>
              <a:rPr lang="en-US" altLang="zh-TW" dirty="0">
                <a:latin typeface="Salesforce Sans"/>
                <a:sym typeface="Salesforce Sans"/>
              </a:rPr>
              <a:t>109</a:t>
            </a:r>
            <a:r>
              <a:rPr lang="zh-TW" altLang="en-US" dirty="0">
                <a:latin typeface="Salesforce Sans"/>
                <a:sym typeface="Salesforce Sans"/>
              </a:rPr>
              <a:t>學年度重補修宣導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65247" y="3777672"/>
            <a:ext cx="6858002" cy="1330037"/>
          </a:xfrm>
        </p:spPr>
        <p:txBody>
          <a:bodyPr rtlCol="0">
            <a:normAutofit/>
          </a:bodyPr>
          <a:lstStyle/>
          <a:p>
            <a:pPr algn="ctr" rtl="0"/>
            <a:r>
              <a:rPr lang="zh-TW" altLang="en-US" dirty="0">
                <a:latin typeface="Salesforce Sans"/>
                <a:sym typeface="Salesforce Sans"/>
              </a:rPr>
              <a:t>實驗研究組長  許懷文    </a:t>
            </a:r>
            <a:endParaRPr lang="en-US" altLang="zh-TW" dirty="0">
              <a:latin typeface="Salesforce Sans"/>
              <a:sym typeface="Salesforce Sans"/>
            </a:endParaRPr>
          </a:p>
          <a:p>
            <a:pPr algn="ctr" rtl="0"/>
            <a:endParaRPr lang="en-US" altLang="zh-TW" dirty="0">
              <a:latin typeface="Salesforce Sans"/>
              <a:sym typeface="Salesforce Sans"/>
            </a:endParaRPr>
          </a:p>
          <a:p>
            <a:pPr algn="ctr" rtl="0"/>
            <a:r>
              <a:rPr lang="en-US" altLang="zh-TW" dirty="0">
                <a:latin typeface="Salesforce Sans"/>
                <a:sym typeface="Salesforce Sans"/>
              </a:rPr>
              <a:t>110</a:t>
            </a:r>
            <a:r>
              <a:rPr lang="zh-TW" altLang="en-US" dirty="0">
                <a:latin typeface="Salesforce Sans"/>
                <a:sym typeface="Salesforce Sans"/>
              </a:rPr>
              <a:t>年</a:t>
            </a:r>
            <a:r>
              <a:rPr lang="en-US" altLang="zh-TW" dirty="0">
                <a:latin typeface="Salesforce Sans"/>
                <a:sym typeface="Salesforce Sans"/>
              </a:rPr>
              <a:t>7</a:t>
            </a:r>
            <a:r>
              <a:rPr lang="zh-TW" altLang="en-US" dirty="0">
                <a:latin typeface="Salesforce Sans"/>
                <a:sym typeface="Salesforce Sans"/>
              </a:rPr>
              <a:t>月</a:t>
            </a:r>
            <a:r>
              <a:rPr lang="en-US" altLang="zh-TW" dirty="0">
                <a:latin typeface="Salesforce Sans"/>
                <a:sym typeface="Salesforce Sans"/>
              </a:rPr>
              <a:t>2</a:t>
            </a:r>
            <a:r>
              <a:rPr lang="zh-TW" altLang="en-US" dirty="0">
                <a:latin typeface="Salesforce Sans"/>
                <a:sym typeface="Salesforce Sans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rgbClr val="FF0000"/>
                </a:solidFill>
              </a:rPr>
              <a:t>重補修規定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實施方式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一、專班：重補修人數達</a:t>
            </a:r>
            <a:r>
              <a:rPr lang="en-US" altLang="zh-TW" dirty="0">
                <a:solidFill>
                  <a:schemeClr val="tx2"/>
                </a:solidFill>
              </a:rPr>
              <a:t>15</a:t>
            </a:r>
            <a:r>
              <a:rPr lang="zh-TW" altLang="en-US" dirty="0">
                <a:solidFill>
                  <a:schemeClr val="tx2"/>
                </a:solidFill>
              </a:rPr>
              <a:t>人以上， 一學分授課</a:t>
            </a:r>
            <a:r>
              <a:rPr lang="en-US" altLang="zh-TW" dirty="0">
                <a:solidFill>
                  <a:schemeClr val="tx2"/>
                </a:solidFill>
              </a:rPr>
              <a:t>6</a:t>
            </a:r>
            <a:r>
              <a:rPr lang="zh-TW" altLang="en-US" dirty="0">
                <a:solidFill>
                  <a:schemeClr val="tx2"/>
                </a:solidFill>
              </a:rPr>
              <a:t>節課。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二、自學班：重補修人數未達</a:t>
            </a:r>
            <a:r>
              <a:rPr lang="en-US" altLang="zh-TW" dirty="0">
                <a:solidFill>
                  <a:schemeClr val="tx2"/>
                </a:solidFill>
              </a:rPr>
              <a:t>15</a:t>
            </a:r>
            <a:r>
              <a:rPr lang="zh-TW" altLang="en-US" dirty="0">
                <a:solidFill>
                  <a:schemeClr val="tx2"/>
                </a:solidFill>
              </a:rPr>
              <a:t>人</a:t>
            </a:r>
            <a:r>
              <a:rPr lang="en-US" altLang="zh-TW" dirty="0">
                <a:solidFill>
                  <a:schemeClr val="tx2"/>
                </a:solidFill>
              </a:rPr>
              <a:t>(</a:t>
            </a:r>
            <a:r>
              <a:rPr lang="zh-TW" altLang="en-US" dirty="0">
                <a:solidFill>
                  <a:schemeClr val="tx2"/>
                </a:solidFill>
              </a:rPr>
              <a:t>收支平衡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  <a:r>
              <a:rPr lang="zh-TW" altLang="en-US" dirty="0">
                <a:solidFill>
                  <a:schemeClr val="tx2"/>
                </a:solidFill>
              </a:rPr>
              <a:t>，一學分授課</a:t>
            </a:r>
            <a:r>
              <a:rPr lang="en-US" altLang="zh-TW" dirty="0">
                <a:solidFill>
                  <a:schemeClr val="tx2"/>
                </a:solidFill>
              </a:rPr>
              <a:t>4</a:t>
            </a:r>
            <a:r>
              <a:rPr lang="zh-TW" altLang="en-US" dirty="0">
                <a:solidFill>
                  <a:schemeClr val="tx2"/>
                </a:solidFill>
              </a:rPr>
              <a:t>節課。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三、若該課程內有「補修」之學生一律以專班開設每學分授課</a:t>
            </a:r>
            <a:r>
              <a:rPr lang="en-US" altLang="zh-TW" dirty="0">
                <a:solidFill>
                  <a:schemeClr val="tx2"/>
                </a:solidFill>
              </a:rPr>
              <a:t>6</a:t>
            </a:r>
            <a:r>
              <a:rPr lang="zh-TW" altLang="en-US" dirty="0">
                <a:solidFill>
                  <a:schemeClr val="tx2"/>
                </a:solidFill>
              </a:rPr>
              <a:t>節課。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四、一學分</a:t>
            </a:r>
            <a:r>
              <a:rPr lang="en-US" altLang="zh-TW" dirty="0">
                <a:solidFill>
                  <a:schemeClr val="tx2"/>
                </a:solidFill>
              </a:rPr>
              <a:t>240</a:t>
            </a:r>
            <a:r>
              <a:rPr lang="zh-TW" altLang="en-US" dirty="0">
                <a:solidFill>
                  <a:schemeClr val="tx2"/>
                </a:solidFill>
              </a:rPr>
              <a:t>元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55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重補修規定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申請時間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000000"/>
                </a:solidFill>
              </a:rPr>
              <a:t>一、上學期課程：</a:t>
            </a:r>
            <a:r>
              <a:rPr lang="en-US" altLang="zh-TW" dirty="0">
                <a:solidFill>
                  <a:srgbClr val="000000"/>
                </a:solidFill>
              </a:rPr>
              <a:t> 6/30(</a:t>
            </a:r>
            <a:r>
              <a:rPr lang="zh-TW" altLang="en-US" dirty="0">
                <a:solidFill>
                  <a:srgbClr val="000000"/>
                </a:solidFill>
              </a:rPr>
              <a:t>三</a:t>
            </a:r>
            <a:r>
              <a:rPr lang="en-US" altLang="zh-TW" dirty="0">
                <a:solidFill>
                  <a:srgbClr val="000000"/>
                </a:solidFill>
              </a:rPr>
              <a:t>)~7/9(</a:t>
            </a:r>
            <a:r>
              <a:rPr lang="zh-TW" altLang="en-US" dirty="0">
                <a:solidFill>
                  <a:srgbClr val="000000"/>
                </a:solidFill>
              </a:rPr>
              <a:t>五</a:t>
            </a:r>
            <a:r>
              <a:rPr lang="en-US" altLang="zh-TW" dirty="0">
                <a:solidFill>
                  <a:srgbClr val="000000"/>
                </a:solidFill>
              </a:rPr>
              <a:t>)</a:t>
            </a:r>
            <a:r>
              <a:rPr lang="zh-TW" altLang="en-US" dirty="0">
                <a:solidFill>
                  <a:srgbClr val="000000"/>
                </a:solidFill>
              </a:rPr>
              <a:t>晚上</a:t>
            </a:r>
            <a:r>
              <a:rPr lang="en-US" altLang="zh-TW" dirty="0">
                <a:solidFill>
                  <a:srgbClr val="000000"/>
                </a:solidFill>
              </a:rPr>
              <a:t>12</a:t>
            </a:r>
            <a:r>
              <a:rPr lang="zh-TW" altLang="en-US" dirty="0">
                <a:solidFill>
                  <a:srgbClr val="000000"/>
                </a:solidFill>
              </a:rPr>
              <a:t>點截止申請。</a:t>
            </a: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rgbClr val="000000"/>
                </a:solidFill>
              </a:rPr>
              <a:t>        下學期課程：</a:t>
            </a:r>
            <a:r>
              <a:rPr lang="en-US" altLang="zh-TW" dirty="0">
                <a:solidFill>
                  <a:srgbClr val="000000"/>
                </a:solidFill>
              </a:rPr>
              <a:t>7/13(</a:t>
            </a:r>
            <a:r>
              <a:rPr lang="zh-TW" altLang="en-US" dirty="0">
                <a:solidFill>
                  <a:srgbClr val="000000"/>
                </a:solidFill>
              </a:rPr>
              <a:t>二</a:t>
            </a:r>
            <a:r>
              <a:rPr lang="en-US" altLang="zh-TW" dirty="0">
                <a:solidFill>
                  <a:srgbClr val="000000"/>
                </a:solidFill>
              </a:rPr>
              <a:t>)~7/20(</a:t>
            </a:r>
            <a:r>
              <a:rPr lang="zh-TW" altLang="en-US" dirty="0">
                <a:solidFill>
                  <a:srgbClr val="000000"/>
                </a:solidFill>
              </a:rPr>
              <a:t>二</a:t>
            </a:r>
            <a:r>
              <a:rPr lang="en-US" altLang="zh-TW" dirty="0">
                <a:solidFill>
                  <a:srgbClr val="000000"/>
                </a:solidFill>
              </a:rPr>
              <a:t>)</a:t>
            </a:r>
            <a:r>
              <a:rPr lang="zh-TW" altLang="en-US" dirty="0">
                <a:solidFill>
                  <a:srgbClr val="000000"/>
                </a:solidFill>
              </a:rPr>
              <a:t>晚上</a:t>
            </a:r>
            <a:r>
              <a:rPr lang="en-US" altLang="zh-TW" dirty="0">
                <a:solidFill>
                  <a:srgbClr val="000000"/>
                </a:solidFill>
              </a:rPr>
              <a:t>12</a:t>
            </a:r>
            <a:r>
              <a:rPr lang="zh-TW" altLang="en-US" dirty="0">
                <a:solidFill>
                  <a:srgbClr val="000000"/>
                </a:solidFill>
              </a:rPr>
              <a:t>點截止申請。</a:t>
            </a: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rgbClr val="000000"/>
                </a:solidFill>
              </a:rPr>
              <a:t>         請同學務必在規定時間內完成重補修選課。</a:t>
            </a: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rgbClr val="000000"/>
                </a:solidFill>
              </a:rPr>
              <a:t>二、重補修選課完成後不得任意退選，請同學審慎選課。</a:t>
            </a: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rgbClr val="000000"/>
                </a:solidFill>
              </a:rPr>
              <a:t>三、若因疫情無法返校領取繳費單，實研組將於製單完成後寄至同學信箱，</a:t>
            </a: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rgbClr val="000000"/>
                </a:solidFill>
              </a:rPr>
              <a:t>        請同學於期限內完成繳費</a:t>
            </a:r>
            <a:endParaRPr lang="en-US" altLang="zh-TW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zh-TW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rgbClr val="FF0000"/>
                </a:solidFill>
              </a:rPr>
              <a:t>重補修規定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上課時間及方式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2"/>
                </a:solidFill>
              </a:rPr>
              <a:t>一、預計從</a:t>
            </a:r>
            <a:r>
              <a:rPr lang="en-US" altLang="zh-TW" dirty="0">
                <a:solidFill>
                  <a:schemeClr val="tx2"/>
                </a:solidFill>
              </a:rPr>
              <a:t>7/26(</a:t>
            </a:r>
            <a:r>
              <a:rPr lang="zh-TW" altLang="en-US" dirty="0">
                <a:solidFill>
                  <a:schemeClr val="tx2"/>
                </a:solidFill>
              </a:rPr>
              <a:t>一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  <a:r>
              <a:rPr lang="zh-TW" altLang="en-US" dirty="0">
                <a:solidFill>
                  <a:schemeClr val="tx2"/>
                </a:solidFill>
              </a:rPr>
              <a:t>陸續開課，實研組於每日晚上</a:t>
            </a:r>
            <a:r>
              <a:rPr lang="en-US" altLang="zh-TW" dirty="0">
                <a:solidFill>
                  <a:schemeClr val="tx2"/>
                </a:solidFill>
              </a:rPr>
              <a:t>7:00</a:t>
            </a:r>
            <a:r>
              <a:rPr lang="zh-TW" altLang="en-US" dirty="0">
                <a:solidFill>
                  <a:schemeClr val="tx2"/>
                </a:solidFill>
              </a:rPr>
              <a:t>前會將開課日期、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tx2"/>
                </a:solidFill>
              </a:rPr>
              <a:t>        </a:t>
            </a:r>
            <a:r>
              <a:rPr lang="zh-TW" altLang="en-US" dirty="0">
                <a:solidFill>
                  <a:schemeClr val="tx2"/>
                </a:solidFill>
              </a:rPr>
              <a:t>時間公告至學校首頁</a:t>
            </a:r>
            <a:r>
              <a:rPr lang="en-US" altLang="zh-TW" dirty="0">
                <a:solidFill>
                  <a:schemeClr val="tx2"/>
                </a:solidFill>
              </a:rPr>
              <a:t>\</a:t>
            </a:r>
            <a:r>
              <a:rPr lang="zh-TW" altLang="en-US" dirty="0">
                <a:solidFill>
                  <a:schemeClr val="tx2"/>
                </a:solidFill>
              </a:rPr>
              <a:t>最新消息</a:t>
            </a:r>
            <a:r>
              <a:rPr lang="en-US" altLang="zh-TW" dirty="0">
                <a:solidFill>
                  <a:schemeClr val="tx2"/>
                </a:solidFill>
              </a:rPr>
              <a:t>\</a:t>
            </a:r>
            <a:r>
              <a:rPr lang="zh-TW" altLang="en-US" dirty="0">
                <a:solidFill>
                  <a:schemeClr val="tx2"/>
                </a:solidFill>
              </a:rPr>
              <a:t>重補修公告，請同學務必隨時注意最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2"/>
                </a:solidFill>
              </a:rPr>
              <a:t>        新消息。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2"/>
                </a:solidFill>
              </a:rPr>
              <a:t>二、在疫情尚未解封之前，採線上重補修方式</a:t>
            </a:r>
            <a:r>
              <a:rPr lang="en-US" altLang="zh-TW" dirty="0">
                <a:solidFill>
                  <a:schemeClr val="tx2"/>
                </a:solidFill>
              </a:rPr>
              <a:t>(</a:t>
            </a:r>
            <a:r>
              <a:rPr lang="zh-TW" altLang="en-US" dirty="0">
                <a:solidFill>
                  <a:schemeClr val="tx2"/>
                </a:solidFill>
              </a:rPr>
              <a:t>同步教學</a:t>
            </a:r>
            <a:r>
              <a:rPr lang="en-US" altLang="zh-TW" dirty="0">
                <a:solidFill>
                  <a:schemeClr val="tx2"/>
                </a:solidFill>
              </a:rPr>
              <a:t>)</a:t>
            </a:r>
            <a:r>
              <a:rPr lang="zh-TW" altLang="en-US" dirty="0">
                <a:solidFill>
                  <a:schemeClr val="tx2"/>
                </a:solidFill>
              </a:rPr>
              <a:t>，開課課程代碼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2"/>
                </a:solidFill>
              </a:rPr>
              <a:t>        一併公告於最新消息，請同學依所選課程加入。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2"/>
                </a:solidFill>
              </a:rPr>
              <a:t>三、曠課或事假之缺課節數達該門課程總節數之</a:t>
            </a:r>
            <a:r>
              <a:rPr lang="en-US" altLang="zh-TW" dirty="0">
                <a:solidFill>
                  <a:srgbClr val="FF0000"/>
                </a:solidFill>
              </a:rPr>
              <a:t>1/3</a:t>
            </a:r>
            <a:r>
              <a:rPr lang="zh-TW" altLang="en-US" dirty="0">
                <a:solidFill>
                  <a:schemeClr val="tx2"/>
                </a:solidFill>
              </a:rPr>
              <a:t>，則該科目成績以零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TW" altLang="en-US" dirty="0">
                <a:solidFill>
                  <a:schemeClr val="tx2"/>
                </a:solidFill>
              </a:rPr>
              <a:t>        分計算。</a:t>
            </a:r>
          </a:p>
        </p:txBody>
      </p:sp>
    </p:spTree>
    <p:extLst>
      <p:ext uri="{BB962C8B-B14F-4D97-AF65-F5344CB8AC3E}">
        <p14:creationId xmlns:p14="http://schemas.microsoft.com/office/powerpoint/2010/main" val="41189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82122" y="1764146"/>
            <a:ext cx="6858002" cy="1505527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簡報結束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11429" y="3549072"/>
            <a:ext cx="6858002" cy="9144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dirty="0">
                <a:solidFill>
                  <a:srgbClr val="00B0F0"/>
                </a:solidFill>
              </a:rPr>
              <a:t>祝大家有個充實的暑假</a:t>
            </a:r>
          </a:p>
        </p:txBody>
      </p:sp>
    </p:spTree>
    <p:extLst>
      <p:ext uri="{BB962C8B-B14F-4D97-AF65-F5344CB8AC3E}">
        <p14:creationId xmlns:p14="http://schemas.microsoft.com/office/powerpoint/2010/main" val="12948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5134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solidFill>
                  <a:srgbClr val="FF0000"/>
                </a:solidFill>
                <a:latin typeface="Salesforce Sans"/>
                <a:sym typeface="Salesforce Sans"/>
              </a:rPr>
              <a:t>宣導內容</a:t>
            </a:r>
          </a:p>
        </p:txBody>
      </p:sp>
      <p:sp>
        <p:nvSpPr>
          <p:cNvPr id="14" name="內容預留位置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Salesforce Sans"/>
                <a:sym typeface="Salesforce Sans"/>
              </a:rPr>
              <a:t>畢業條件</a:t>
            </a:r>
          </a:p>
          <a:p>
            <a:pPr rtl="0"/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Salesforce Sans"/>
                <a:sym typeface="Salesforce Sans"/>
              </a:rPr>
              <a:t>成績計算示例</a:t>
            </a:r>
          </a:p>
          <a:p>
            <a:pPr rtl="0"/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Salesforce Sans"/>
                <a:sym typeface="Salesforce Sans"/>
              </a:rPr>
              <a:t>如何進行重補修選課</a:t>
            </a:r>
            <a:endParaRPr lang="en-US" altLang="zh-TW" sz="4400" dirty="0">
              <a:solidFill>
                <a:schemeClr val="bg2">
                  <a:lumMod val="10000"/>
                </a:schemeClr>
              </a:solidFill>
              <a:latin typeface="Salesforce Sans"/>
              <a:sym typeface="Salesforce Sans"/>
            </a:endParaRPr>
          </a:p>
          <a:p>
            <a:pPr rtl="0"/>
            <a:r>
              <a:rPr lang="zh-TW" altLang="en-US" sz="4400" dirty="0">
                <a:solidFill>
                  <a:schemeClr val="bg2">
                    <a:lumMod val="10000"/>
                  </a:schemeClr>
                </a:solidFill>
                <a:latin typeface="Salesforce Sans"/>
                <a:sym typeface="Salesforce Sans"/>
              </a:rPr>
              <a:t>重補修規定</a:t>
            </a:r>
            <a:endParaRPr lang="en-US" altLang="zh-TW" sz="4400" dirty="0">
              <a:solidFill>
                <a:schemeClr val="bg2">
                  <a:lumMod val="10000"/>
                </a:schemeClr>
              </a:solidFill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畢業條件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技術型高中</a:t>
            </a:r>
            <a:r>
              <a:rPr lang="en-US" altLang="zh-TW" sz="6000" dirty="0">
                <a:solidFill>
                  <a:srgbClr val="FF0000"/>
                </a:solidFill>
              </a:rPr>
              <a:t>(1/4)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752600"/>
            <a:ext cx="10664968" cy="42291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一、符合下列情形者准予畢業，並發給畢業證書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1</a:t>
            </a:r>
            <a:r>
              <a:rPr lang="zh-TW" altLang="en-US" dirty="0">
                <a:solidFill>
                  <a:schemeClr val="tx2"/>
                </a:solidFill>
              </a:rPr>
              <a:t>、應修習總學分為 </a:t>
            </a:r>
            <a:r>
              <a:rPr lang="en-US" altLang="zh-TW" dirty="0">
                <a:solidFill>
                  <a:schemeClr val="tx2"/>
                </a:solidFill>
              </a:rPr>
              <a:t>180-192 </a:t>
            </a:r>
            <a:r>
              <a:rPr lang="zh-TW" altLang="en-US" dirty="0">
                <a:solidFill>
                  <a:schemeClr val="tx2"/>
                </a:solidFill>
              </a:rPr>
              <a:t>學分，畢業及格學分數至少為 </a:t>
            </a:r>
            <a:r>
              <a:rPr lang="en-US" altLang="zh-TW" dirty="0">
                <a:solidFill>
                  <a:schemeClr val="tx2"/>
                </a:solidFill>
              </a:rPr>
              <a:t>160 </a:t>
            </a:r>
            <a:r>
              <a:rPr lang="zh-TW" altLang="en-US" dirty="0">
                <a:solidFill>
                  <a:schemeClr val="tx2"/>
                </a:solidFill>
              </a:rPr>
              <a:t>學分。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2</a:t>
            </a:r>
            <a:r>
              <a:rPr lang="zh-TW" altLang="en-US" dirty="0">
                <a:solidFill>
                  <a:schemeClr val="tx2"/>
                </a:solidFill>
              </a:rPr>
              <a:t>、表列部定必修科目 </a:t>
            </a:r>
            <a:r>
              <a:rPr lang="en-US" altLang="zh-TW" dirty="0">
                <a:solidFill>
                  <a:schemeClr val="tx2"/>
                </a:solidFill>
              </a:rPr>
              <a:t>111-136 </a:t>
            </a:r>
            <a:r>
              <a:rPr lang="zh-TW" altLang="en-US" dirty="0">
                <a:solidFill>
                  <a:schemeClr val="tx2"/>
                </a:solidFill>
              </a:rPr>
              <a:t>學分均須修習，並至少 </a:t>
            </a:r>
            <a:r>
              <a:rPr lang="en-US" altLang="zh-TW" dirty="0">
                <a:solidFill>
                  <a:schemeClr val="tx2"/>
                </a:solidFill>
              </a:rPr>
              <a:t>85%</a:t>
            </a:r>
            <a:r>
              <a:rPr lang="zh-TW" altLang="en-US" dirty="0">
                <a:solidFill>
                  <a:schemeClr val="tx2"/>
                </a:solidFill>
              </a:rPr>
              <a:t>及格。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-457200">
              <a:buNone/>
            </a:pPr>
            <a:r>
              <a:rPr lang="en-US" altLang="zh-TW" dirty="0">
                <a:solidFill>
                  <a:schemeClr val="tx2"/>
                </a:solidFill>
              </a:rPr>
              <a:t>3</a:t>
            </a:r>
            <a:r>
              <a:rPr lang="zh-TW" altLang="en-US" dirty="0">
                <a:solidFill>
                  <a:schemeClr val="tx2"/>
                </a:solidFill>
              </a:rPr>
              <a:t>、專業科目及實習科目至少須修習 </a:t>
            </a:r>
            <a:r>
              <a:rPr lang="en-US" altLang="zh-TW" dirty="0">
                <a:solidFill>
                  <a:schemeClr val="tx2"/>
                </a:solidFill>
              </a:rPr>
              <a:t>80 </a:t>
            </a:r>
            <a:r>
              <a:rPr lang="zh-TW" altLang="en-US" dirty="0">
                <a:solidFill>
                  <a:schemeClr val="tx2"/>
                </a:solidFill>
              </a:rPr>
              <a:t>學分以上，其中至少 </a:t>
            </a:r>
            <a:r>
              <a:rPr lang="en-US" altLang="zh-TW" dirty="0">
                <a:solidFill>
                  <a:schemeClr val="tx2"/>
                </a:solidFill>
              </a:rPr>
              <a:t>60 </a:t>
            </a:r>
            <a:r>
              <a:rPr lang="zh-TW" altLang="en-US" dirty="0">
                <a:solidFill>
                  <a:schemeClr val="tx2"/>
                </a:solidFill>
              </a:rPr>
              <a:t>學分及格，含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-457200">
              <a:buNone/>
            </a:pPr>
            <a:r>
              <a:rPr lang="en-US" altLang="zh-TW" dirty="0">
                <a:solidFill>
                  <a:schemeClr val="tx2"/>
                </a:solidFill>
              </a:rPr>
              <a:t>      </a:t>
            </a:r>
            <a:r>
              <a:rPr lang="zh-TW" altLang="en-US" dirty="0">
                <a:solidFill>
                  <a:schemeClr val="tx2"/>
                </a:solidFill>
              </a:rPr>
              <a:t>實 習（含實 驗、實務）科目至少 </a:t>
            </a:r>
            <a:r>
              <a:rPr lang="en-US" altLang="zh-TW" dirty="0">
                <a:solidFill>
                  <a:schemeClr val="tx2"/>
                </a:solidFill>
              </a:rPr>
              <a:t>45 </a:t>
            </a:r>
            <a:r>
              <a:rPr lang="zh-TW" altLang="en-US" dirty="0">
                <a:solidFill>
                  <a:schemeClr val="tx2"/>
                </a:solidFill>
              </a:rPr>
              <a:t>學分以上及格。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-457200">
              <a:buNone/>
            </a:pPr>
            <a:r>
              <a:rPr lang="zh-TW" altLang="en-US" dirty="0">
                <a:solidFill>
                  <a:schemeClr val="tx2"/>
                </a:solidFill>
              </a:rPr>
              <a:t> </a:t>
            </a:r>
            <a:r>
              <a:rPr lang="en-US" altLang="zh-TW" dirty="0">
                <a:solidFill>
                  <a:schemeClr val="tx2"/>
                </a:solidFill>
              </a:rPr>
              <a:t>4</a:t>
            </a:r>
            <a:r>
              <a:rPr lang="zh-TW" altLang="en-US" dirty="0">
                <a:solidFill>
                  <a:schemeClr val="tx2"/>
                </a:solidFill>
              </a:rPr>
              <a:t>、修業期間德行評量之獎懲紀錄相抵後未滿三大過</a:t>
            </a:r>
          </a:p>
        </p:txBody>
      </p:sp>
    </p:spTree>
    <p:extLst>
      <p:ext uri="{BB962C8B-B14F-4D97-AF65-F5344CB8AC3E}">
        <p14:creationId xmlns:p14="http://schemas.microsoft.com/office/powerpoint/2010/main" val="18416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畢業條件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技術型高中</a:t>
            </a:r>
            <a:r>
              <a:rPr lang="en-US" altLang="zh-TW" sz="6000" dirty="0">
                <a:solidFill>
                  <a:srgbClr val="FF0000"/>
                </a:solidFill>
              </a:rPr>
              <a:t>(2/4)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二、修業期滿，修畢高級中等學校課程綱要所訂應修課程，且取得 </a:t>
            </a:r>
            <a:r>
              <a:rPr lang="en-US" altLang="zh-TW" dirty="0">
                <a:solidFill>
                  <a:schemeClr val="tx2"/>
                </a:solidFill>
              </a:rPr>
              <a:t>120 </a:t>
            </a:r>
            <a:r>
              <a:rPr lang="zh-TW" altLang="en-US" dirty="0">
                <a:solidFill>
                  <a:schemeClr val="tx2"/>
                </a:solidFill>
              </a:rPr>
              <a:t>個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        </a:t>
            </a:r>
            <a:r>
              <a:rPr lang="zh-TW" altLang="en-US" dirty="0">
                <a:solidFill>
                  <a:schemeClr val="tx2"/>
                </a:solidFill>
              </a:rPr>
              <a:t>畢業應修學分數，而未符合前項規定者，發給修業證明書。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8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畢業條件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體育班</a:t>
            </a:r>
            <a:r>
              <a:rPr lang="en-US" altLang="zh-TW" sz="6000" dirty="0">
                <a:solidFill>
                  <a:srgbClr val="FF0000"/>
                </a:solidFill>
              </a:rPr>
              <a:t>(3/4)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5759" y="1706418"/>
            <a:ext cx="10535659" cy="42291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一、符合下列情形者准予畢業，並發給畢業證書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1</a:t>
            </a:r>
            <a:r>
              <a:rPr lang="zh-TW" altLang="en-US" dirty="0">
                <a:solidFill>
                  <a:schemeClr val="tx2"/>
                </a:solidFill>
              </a:rPr>
              <a:t>、應修習總學分 </a:t>
            </a:r>
            <a:r>
              <a:rPr lang="en-US" altLang="zh-TW" dirty="0">
                <a:solidFill>
                  <a:schemeClr val="tx2"/>
                </a:solidFill>
              </a:rPr>
              <a:t>180 </a:t>
            </a:r>
            <a:r>
              <a:rPr lang="zh-TW" altLang="en-US" dirty="0">
                <a:solidFill>
                  <a:schemeClr val="tx2"/>
                </a:solidFill>
              </a:rPr>
              <a:t>學分，學生畢業之最低學分數為 </a:t>
            </a:r>
            <a:r>
              <a:rPr lang="en-US" altLang="zh-TW" dirty="0">
                <a:solidFill>
                  <a:schemeClr val="tx2"/>
                </a:solidFill>
              </a:rPr>
              <a:t>150 </a:t>
            </a:r>
            <a:r>
              <a:rPr lang="zh-TW" altLang="en-US" dirty="0">
                <a:solidFill>
                  <a:schemeClr val="tx2"/>
                </a:solidFill>
              </a:rPr>
              <a:t>學分成績及格。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2</a:t>
            </a:r>
            <a:r>
              <a:rPr lang="zh-TW" altLang="en-US" dirty="0">
                <a:solidFill>
                  <a:schemeClr val="tx2"/>
                </a:solidFill>
              </a:rPr>
              <a:t>、部定必修一般科目至少須 </a:t>
            </a:r>
            <a:r>
              <a:rPr lang="en-US" altLang="zh-TW" dirty="0">
                <a:solidFill>
                  <a:schemeClr val="tx2"/>
                </a:solidFill>
              </a:rPr>
              <a:t>80%</a:t>
            </a:r>
            <a:r>
              <a:rPr lang="zh-TW" altLang="en-US" dirty="0">
                <a:solidFill>
                  <a:schemeClr val="tx2"/>
                </a:solidFill>
              </a:rPr>
              <a:t>及格。 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3</a:t>
            </a:r>
            <a:r>
              <a:rPr lang="zh-TW" altLang="en-US" dirty="0">
                <a:solidFill>
                  <a:schemeClr val="tx2"/>
                </a:solidFill>
              </a:rPr>
              <a:t>、部定必修體育專業科目至少須 </a:t>
            </a:r>
            <a:r>
              <a:rPr lang="en-US" altLang="zh-TW" dirty="0">
                <a:solidFill>
                  <a:schemeClr val="tx2"/>
                </a:solidFill>
              </a:rPr>
              <a:t>85%</a:t>
            </a:r>
            <a:r>
              <a:rPr lang="zh-TW" altLang="en-US" dirty="0">
                <a:solidFill>
                  <a:schemeClr val="tx2"/>
                </a:solidFill>
              </a:rPr>
              <a:t>及格，選修科目學分至少須 </a:t>
            </a:r>
            <a:r>
              <a:rPr lang="en-US" altLang="zh-TW" dirty="0">
                <a:solidFill>
                  <a:schemeClr val="tx2"/>
                </a:solidFill>
              </a:rPr>
              <a:t>70%</a:t>
            </a:r>
            <a:r>
              <a:rPr lang="zh-TW" altLang="en-US" dirty="0">
                <a:solidFill>
                  <a:schemeClr val="tx2"/>
                </a:solidFill>
              </a:rPr>
              <a:t>及格。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chemeClr val="tx2"/>
                </a:solidFill>
              </a:rPr>
              <a:t>4</a:t>
            </a:r>
            <a:r>
              <a:rPr lang="zh-TW" altLang="en-US" dirty="0">
                <a:solidFill>
                  <a:schemeClr val="tx2"/>
                </a:solidFill>
              </a:rPr>
              <a:t>、修業期間德行評量之獎懲紀錄相抵後未滿三大過。 </a:t>
            </a:r>
            <a:endParaRPr lang="en-US" altLang="zh-TW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畢業條件</a:t>
            </a:r>
            <a:r>
              <a:rPr lang="en-US" altLang="zh-TW" sz="6000" dirty="0">
                <a:solidFill>
                  <a:srgbClr val="FF0000"/>
                </a:solidFill>
              </a:rPr>
              <a:t>-</a:t>
            </a:r>
            <a:r>
              <a:rPr lang="zh-TW" altLang="en-US" sz="6000" dirty="0">
                <a:solidFill>
                  <a:srgbClr val="FF0000"/>
                </a:solidFill>
              </a:rPr>
              <a:t>體育班</a:t>
            </a:r>
            <a:r>
              <a:rPr lang="en-US" altLang="zh-TW" sz="6000" dirty="0">
                <a:solidFill>
                  <a:srgbClr val="FF0000"/>
                </a:solidFill>
              </a:rPr>
              <a:t>(4/4)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二、修業期滿，修畢高級中等學校課程綱要所訂應修課程，且取得 </a:t>
            </a:r>
            <a:r>
              <a:rPr lang="en-US" altLang="zh-TW" dirty="0">
                <a:solidFill>
                  <a:schemeClr val="tx2"/>
                </a:solidFill>
              </a:rPr>
              <a:t>120 </a:t>
            </a:r>
            <a:r>
              <a:rPr lang="zh-TW" altLang="en-US" dirty="0">
                <a:solidFill>
                  <a:schemeClr val="tx2"/>
                </a:solidFill>
              </a:rPr>
              <a:t>個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        畢業應修 學分數，而未符合前項規定者，發給修業證明書。 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66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成績計算示例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963087"/>
              </p:ext>
            </p:extLst>
          </p:nvPr>
        </p:nvGraphicFramePr>
        <p:xfrm>
          <a:off x="1065213" y="1752600"/>
          <a:ext cx="10058400" cy="2250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67151">
                  <a:extLst>
                    <a:ext uri="{9D8B030D-6E8A-4147-A177-3AD203B41FA5}">
                      <a16:colId xmlns:a16="http://schemas.microsoft.com/office/drawing/2014/main" val="4284648412"/>
                    </a:ext>
                  </a:extLst>
                </a:gridCol>
                <a:gridCol w="1782618">
                  <a:extLst>
                    <a:ext uri="{9D8B030D-6E8A-4147-A177-3AD203B41FA5}">
                      <a16:colId xmlns:a16="http://schemas.microsoft.com/office/drawing/2014/main" val="2864769945"/>
                    </a:ext>
                  </a:extLst>
                </a:gridCol>
                <a:gridCol w="6708631">
                  <a:extLst>
                    <a:ext uri="{9D8B030D-6E8A-4147-A177-3AD203B41FA5}">
                      <a16:colId xmlns:a16="http://schemas.microsoft.com/office/drawing/2014/main" val="1321290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上學期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下學期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2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04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上下學期</a:t>
                      </a:r>
                      <a:r>
                        <a:rPr lang="zh-TW" altLang="zh-TW" sz="180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均不授與學分</a:t>
                      </a:r>
                      <a:endParaRPr lang="zh-TW" altLang="en-US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50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55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62</a:t>
                      </a:r>
                      <a:endParaRPr lang="zh-TW" altLang="en-US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上學期不授與學分</a:t>
                      </a:r>
                      <a:endParaRPr lang="zh-TW" altLang="en-US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583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62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55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下學期不授與學分</a:t>
                      </a:r>
                      <a:endParaRPr lang="zh-TW" altLang="en-US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42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70</a:t>
                      </a:r>
                      <a:endParaRPr lang="zh-TW" altLang="en-US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上下學期均授與學分，但上學期仍以</a:t>
                      </a:r>
                      <a:r>
                        <a:rPr lang="en-US" altLang="zh-TW" sz="180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altLang="zh-TW" sz="180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分登錄</a:t>
                      </a:r>
                      <a:endParaRPr lang="zh-TW" altLang="en-US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0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70</a:t>
                      </a:r>
                      <a:endParaRPr lang="zh-TW" altLang="en-US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上下學期均授與學分，但下學期仍以</a:t>
                      </a:r>
                      <a:r>
                        <a:rPr lang="en-US" altLang="zh-TW" sz="180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zh-TW" altLang="zh-TW" sz="1800" kern="12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分登錄</a:t>
                      </a:r>
                      <a:endParaRPr lang="zh-TW" altLang="en-US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87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如何進行重補修選課</a:t>
            </a:r>
            <a:r>
              <a:rPr lang="en-US" altLang="zh-TW" sz="6000" dirty="0">
                <a:solidFill>
                  <a:srgbClr val="FF0000"/>
                </a:solidFill>
              </a:rPr>
              <a:t>(1/2)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93452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一、請登入學校首頁</a:t>
            </a:r>
            <a:r>
              <a:rPr lang="en-US" altLang="zh-TW" dirty="0">
                <a:solidFill>
                  <a:schemeClr val="tx2"/>
                </a:solidFill>
              </a:rPr>
              <a:t>\</a:t>
            </a:r>
            <a:r>
              <a:rPr lang="zh-TW" altLang="en-US" dirty="0">
                <a:solidFill>
                  <a:schemeClr val="tx2"/>
                </a:solidFill>
              </a:rPr>
              <a:t>常用連結</a:t>
            </a:r>
            <a:r>
              <a:rPr lang="en-US" altLang="zh-TW" dirty="0">
                <a:solidFill>
                  <a:schemeClr val="tx2"/>
                </a:solidFill>
              </a:rPr>
              <a:t>\</a:t>
            </a:r>
            <a:r>
              <a:rPr lang="zh-TW" altLang="en-US" dirty="0">
                <a:solidFill>
                  <a:schemeClr val="tx2"/>
                </a:solidFill>
              </a:rPr>
              <a:t>重補修選課系統。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二、點選左邊第一個</a:t>
            </a:r>
            <a:r>
              <a:rPr lang="en-US" altLang="zh-TW" dirty="0">
                <a:solidFill>
                  <a:schemeClr val="tx2"/>
                </a:solidFill>
              </a:rPr>
              <a:t>(g+)</a:t>
            </a:r>
            <a:r>
              <a:rPr lang="zh-TW" altLang="en-US" dirty="0">
                <a:solidFill>
                  <a:schemeClr val="tx2"/>
                </a:solidFill>
              </a:rPr>
              <a:t>，使用學校發給的</a:t>
            </a:r>
            <a:r>
              <a:rPr lang="en-US" altLang="zh-TW" dirty="0">
                <a:solidFill>
                  <a:schemeClr val="tx2"/>
                </a:solidFill>
              </a:rPr>
              <a:t>email</a:t>
            </a:r>
            <a:r>
              <a:rPr lang="zh-TW" altLang="en-US" dirty="0">
                <a:solidFill>
                  <a:schemeClr val="tx2"/>
                </a:solidFill>
              </a:rPr>
              <a:t>帳號登入。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dirty="0">
                <a:solidFill>
                  <a:schemeClr val="tx2"/>
                </a:solidFill>
              </a:rPr>
              <a:t>        </a:t>
            </a:r>
            <a:r>
              <a:rPr lang="zh-TW" altLang="en-US" dirty="0">
                <a:solidFill>
                  <a:schemeClr val="tx2"/>
                </a:solidFill>
              </a:rPr>
              <a:t>帳號</a:t>
            </a:r>
            <a:r>
              <a:rPr lang="en-US" altLang="zh-TW" dirty="0">
                <a:solidFill>
                  <a:schemeClr val="tx2"/>
                </a:solidFill>
              </a:rPr>
              <a:t>:</a:t>
            </a:r>
            <a:r>
              <a:rPr lang="zh-TW" altLang="en-US" dirty="0">
                <a:solidFill>
                  <a:schemeClr val="tx2"/>
                </a:solidFill>
              </a:rPr>
              <a:t>學號</a:t>
            </a:r>
            <a:r>
              <a:rPr lang="en-US" altLang="zh-TW" dirty="0">
                <a:solidFill>
                  <a:schemeClr val="tx2"/>
                </a:solidFill>
              </a:rPr>
              <a:t>@st.csvs.chc.edu.tw</a:t>
            </a:r>
            <a:r>
              <a:rPr lang="zh-TW" altLang="en-US" dirty="0">
                <a:solidFill>
                  <a:schemeClr val="tx2"/>
                </a:solidFill>
              </a:rPr>
              <a:t>、密碼：</a:t>
            </a:r>
            <a:r>
              <a:rPr lang="en-US" altLang="zh-TW" dirty="0">
                <a:solidFill>
                  <a:schemeClr val="tx2"/>
                </a:solidFill>
              </a:rPr>
              <a:t>csvs+</a:t>
            </a:r>
            <a:r>
              <a:rPr lang="zh-TW" altLang="en-US" dirty="0">
                <a:solidFill>
                  <a:schemeClr val="tx2"/>
                </a:solidFill>
              </a:rPr>
              <a:t>學號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  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59" y="3425281"/>
            <a:ext cx="5675069" cy="32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solidFill>
                  <a:srgbClr val="FF0000"/>
                </a:solidFill>
              </a:rPr>
              <a:t>如何進行重補修選課</a:t>
            </a:r>
            <a:r>
              <a:rPr lang="en-US" altLang="zh-TW" sz="6000" dirty="0">
                <a:solidFill>
                  <a:srgbClr val="FF0000"/>
                </a:solidFill>
              </a:rPr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三、登入之後開始選課，之後請記得按送出。</a:t>
            </a:r>
            <a:endParaRPr lang="en-US" altLang="zh-TW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2"/>
                </a:solidFill>
              </a:rPr>
              <a:t>四、只要在規定的選課期間皆可以異動，以最後一次送出資料為準。</a:t>
            </a:r>
            <a:br>
              <a:rPr lang="en-US" altLang="zh-TW" dirty="0">
                <a:solidFill>
                  <a:schemeClr val="tx2"/>
                </a:solidFill>
              </a:rPr>
            </a:br>
            <a:endParaRPr lang="zh-TW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彩虹簡報</Template>
  <TotalTime>577</TotalTime>
  <Words>827</Words>
  <Application>Microsoft Office PowerPoint</Application>
  <PresentationFormat>寬螢幕</PresentationFormat>
  <Paragraphs>84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8" baseType="lpstr">
      <vt:lpstr>Salesforce Sans</vt:lpstr>
      <vt:lpstr>微軟正黑體</vt:lpstr>
      <vt:lpstr>Arial</vt:lpstr>
      <vt:lpstr>Times New Roman</vt:lpstr>
      <vt:lpstr>大自然插畫 16X9</vt:lpstr>
      <vt:lpstr>109學年度重補修宣導</vt:lpstr>
      <vt:lpstr>宣導內容</vt:lpstr>
      <vt:lpstr>畢業條件-技術型高中(1/4)</vt:lpstr>
      <vt:lpstr>畢業條件-技術型高中(2/4)</vt:lpstr>
      <vt:lpstr>畢業條件-體育班(3/4)</vt:lpstr>
      <vt:lpstr>畢業條件-體育班(4/4)</vt:lpstr>
      <vt:lpstr>成績計算示例</vt:lpstr>
      <vt:lpstr>如何進行重補修選課(1/2)</vt:lpstr>
      <vt:lpstr>如何進行重補修選課(2/2)</vt:lpstr>
      <vt:lpstr>重補修規定-實施方式</vt:lpstr>
      <vt:lpstr>重補修規定-申請時間</vt:lpstr>
      <vt:lpstr>重補修規定-上課時間及方式</vt:lpstr>
      <vt:lpstr>簡報結束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109學年度重補修宣導</dc:title>
  <dc:creator>csvs</dc:creator>
  <cp:lastModifiedBy>丁孔茗</cp:lastModifiedBy>
  <cp:revision>29</cp:revision>
  <dcterms:created xsi:type="dcterms:W3CDTF">2021-06-29T07:24:49Z</dcterms:created>
  <dcterms:modified xsi:type="dcterms:W3CDTF">2021-07-01T00:13:02Z</dcterms:modified>
</cp:coreProperties>
</file>