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9" r:id="rId3"/>
    <p:sldId id="258" r:id="rId4"/>
    <p:sldId id="271" r:id="rId5"/>
    <p:sldId id="260" r:id="rId6"/>
    <p:sldId id="273" r:id="rId7"/>
    <p:sldId id="261" r:id="rId8"/>
    <p:sldId id="262" r:id="rId9"/>
    <p:sldId id="263" r:id="rId10"/>
    <p:sldId id="264" r:id="rId11"/>
    <p:sldId id="274" r:id="rId12"/>
    <p:sldId id="265" r:id="rId13"/>
    <p:sldId id="266" r:id="rId14"/>
    <p:sldId id="267" r:id="rId15"/>
    <p:sldId id="268" r:id="rId16"/>
  </p:sldIdLst>
  <p:sldSz cx="12192000" cy="6858000"/>
  <p:notesSz cx="6858000" cy="9144000"/>
  <p:embeddedFontLst>
    <p:embeddedFont>
      <p:font typeface="Candara" pitchFamily="34" charset="0"/>
      <p:regular r:id="rId19"/>
      <p:bold r:id="rId20"/>
      <p:italic r:id="rId21"/>
      <p:boldItalic r:id="rId22"/>
    </p:embeddedFont>
    <p:embeddedFont>
      <p:font typeface="標楷體" pitchFamily="65" charset="-12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5" roundtripDataSignature="AMtx7mhHSt694wJgQ/cqdTDgj65OojE9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794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7E5CE-6684-4637-A16C-2EFC26558B3B}" type="datetimeFigureOut">
              <a:rPr lang="zh-TW" altLang="en-US" smtClean="0"/>
              <a:pPr/>
              <a:t>2021/5/17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2C565-C7A6-433A-945E-FF948BFC6D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873706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0" name="Google Shape;20;p16"/>
          <p:cNvGrpSpPr/>
          <p:nvPr/>
        </p:nvGrpSpPr>
        <p:grpSpPr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21" name="Google Shape;21;p16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" name="Google Shape;22;p16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" name="Google Shape;23;p16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" name="Google Shape;24;p1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" name="Google Shape;25;p16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6" name="Google Shape;26;p16"/>
          <p:cNvSpPr txBox="1"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1"/>
          </p:nvPr>
        </p:nvSpPr>
        <p:spPr>
          <a:xfrm rot="5400000">
            <a:off x="4376298" y="-538074"/>
            <a:ext cx="3450696" cy="987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marL="91440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Char char="*"/>
              <a:defRPr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*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*"/>
              <a:defRPr/>
            </a:lvl5pPr>
            <a:lvl6pPr marL="2743200" lvl="5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dt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ftr" idx="11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_TITLE_AND_VERTICAL_TEXT" type="vertTitleAndTx">
  <p:cSld name="VERTICAL_TITLE_AND_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7" name="Google Shape;117;p26"/>
          <p:cNvSpPr txBox="1">
            <a:spLocks noGrp="1"/>
          </p:cNvSpPr>
          <p:nvPr>
            <p:ph type="dt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ftr" idx="11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sldNum" idx="12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20" name="Google Shape;120;p26"/>
          <p:cNvGrpSpPr/>
          <p:nvPr/>
        </p:nvGrpSpPr>
        <p:grpSpPr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21" name="Google Shape;121;p26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2" name="Google Shape;122;p26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5" name="Google Shape;125;p26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 rot="5400000">
            <a:off x="7967133" y="2319868"/>
            <a:ext cx="448733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body" idx="1"/>
          </p:nvPr>
        </p:nvSpPr>
        <p:spPr>
          <a:xfrm rot="5400000">
            <a:off x="2379133" y="-321733"/>
            <a:ext cx="4487334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*"/>
              <a:defRPr/>
            </a:lvl1pPr>
            <a:lvl2pPr marL="91440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*"/>
              <a:defRPr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*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*"/>
              <a:defRPr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*"/>
              <a:defRPr/>
            </a:lvl5pPr>
            <a:lvl6pPr marL="2743200" lvl="5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" name="Google Shape;39;p18"/>
          <p:cNvSpPr/>
          <p:nvPr/>
        </p:nvSpPr>
        <p:spPr>
          <a:xfrm>
            <a:off x="8063251" y="4203592"/>
            <a:ext cx="3835239" cy="714026"/>
          </a:xfrm>
          <a:custGeom>
            <a:avLst/>
            <a:gdLst/>
            <a:ahLst/>
            <a:cxnLst/>
            <a:rect l="l" t="t" r="r" b="b"/>
            <a:pathLst>
              <a:path w="2706" h="640" extrusionOk="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23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" name="Google Shape;40;p18"/>
          <p:cNvSpPr/>
          <p:nvPr/>
        </p:nvSpPr>
        <p:spPr>
          <a:xfrm>
            <a:off x="3492427" y="4075290"/>
            <a:ext cx="7392687" cy="850138"/>
          </a:xfrm>
          <a:custGeom>
            <a:avLst/>
            <a:gdLst/>
            <a:ahLst/>
            <a:cxnLst/>
            <a:rect l="l" t="t" r="r" b="b"/>
            <a:pathLst>
              <a:path w="5216" h="762" extrusionOk="0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" name="Google Shape;41;p18"/>
          <p:cNvSpPr/>
          <p:nvPr/>
        </p:nvSpPr>
        <p:spPr>
          <a:xfrm>
            <a:off x="3771637" y="4087562"/>
            <a:ext cx="7290640" cy="774272"/>
          </a:xfrm>
          <a:custGeom>
            <a:avLst/>
            <a:gdLst/>
            <a:ahLst/>
            <a:cxnLst/>
            <a:rect l="l" t="t" r="r" b="b"/>
            <a:pathLst>
              <a:path w="5144" h="694" extrusionOk="0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2" name="Google Shape;42;p18"/>
          <p:cNvSpPr/>
          <p:nvPr/>
        </p:nvSpPr>
        <p:spPr>
          <a:xfrm>
            <a:off x="7479319" y="4074175"/>
            <a:ext cx="4410667" cy="651549"/>
          </a:xfrm>
          <a:custGeom>
            <a:avLst/>
            <a:gdLst/>
            <a:ahLst/>
            <a:cxnLst/>
            <a:rect l="l" t="t" r="r" b="b"/>
            <a:pathLst>
              <a:path w="3112" h="584" extrusionOk="0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" name="Google Shape;43;p18"/>
          <p:cNvSpPr/>
          <p:nvPr/>
        </p:nvSpPr>
        <p:spPr>
          <a:xfrm>
            <a:off x="282220" y="4058555"/>
            <a:ext cx="11631168" cy="1329874"/>
          </a:xfrm>
          <a:custGeom>
            <a:avLst/>
            <a:gdLst/>
            <a:ahLst/>
            <a:cxnLst/>
            <a:rect l="l" t="t" r="r" b="b"/>
            <a:pathLst>
              <a:path w="8196" h="1192" extrusionOk="0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4" name="Google Shape;44;p18"/>
          <p:cNvSpPr txBox="1"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>
            <a:off x="902207" y="2679192"/>
            <a:ext cx="5096256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2"/>
          </p:nvPr>
        </p:nvSpPr>
        <p:spPr>
          <a:xfrm>
            <a:off x="6193536" y="2679192"/>
            <a:ext cx="5096256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2"/>
          </p:nvPr>
        </p:nvSpPr>
        <p:spPr>
          <a:xfrm>
            <a:off x="903110" y="3429001"/>
            <a:ext cx="5093407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3"/>
          </p:nvPr>
        </p:nvSpPr>
        <p:spPr>
          <a:xfrm>
            <a:off x="6197600" y="2678113"/>
            <a:ext cx="509625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4"/>
          </p:nvPr>
        </p:nvSpPr>
        <p:spPr>
          <a:xfrm>
            <a:off x="6193367" y="3429001"/>
            <a:ext cx="5096256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2" name="Google Shape;72;p22"/>
          <p:cNvGrpSpPr/>
          <p:nvPr/>
        </p:nvGrpSpPr>
        <p:grpSpPr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3" name="Google Shape;73;p22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4" name="Google Shape;74;p22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5" name="Google Shape;75;p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6" name="Google Shape;76;p22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7" name="Google Shape;77;p22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78" name="Google Shape;78;p22"/>
          <p:cNvSpPr txBox="1">
            <a:spLocks noGrp="1"/>
          </p:cNvSpPr>
          <p:nvPr>
            <p:ph type="dt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JECT_WITH_CAPTION_TEXT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body" idx="1"/>
          </p:nvPr>
        </p:nvSpPr>
        <p:spPr>
          <a:xfrm>
            <a:off x="1219200" y="3581401"/>
            <a:ext cx="4470400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grpSp>
        <p:nvGrpSpPr>
          <p:cNvPr id="87" name="Google Shape;87;p23"/>
          <p:cNvGrpSpPr/>
          <p:nvPr/>
        </p:nvGrpSpPr>
        <p:grpSpPr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88" name="Google Shape;88;p23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9" name="Google Shape;89;p23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0" name="Google Shape;90;p23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1" name="Google Shape;91;p23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2" name="Google Shape;92;p23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sz="3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2"/>
          </p:nvPr>
        </p:nvSpPr>
        <p:spPr>
          <a:xfrm>
            <a:off x="6202616" y="1828800"/>
            <a:ext cx="5205435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Char char="*"/>
              <a:defRPr sz="2200"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*"/>
              <a:defRPr sz="20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*"/>
              <a:defRPr sz="1800">
                <a:solidFill>
                  <a:schemeClr val="dk2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_WITH_CAPTION_TEXT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97" name="Google Shape;97;p24"/>
          <p:cNvGrpSpPr/>
          <p:nvPr/>
        </p:nvGrpSpPr>
        <p:grpSpPr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98" name="Google Shape;98;p2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9" name="Google Shape;99;p24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0" name="Google Shape;100;p24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1" name="Google Shape;101;p24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1"/>
          </p:nvPr>
        </p:nvSpPr>
        <p:spPr>
          <a:xfrm>
            <a:off x="6491112" y="2785533"/>
            <a:ext cx="5091289" cy="242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dt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ftr" idx="11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8" name="Google Shape;108;p24"/>
          <p:cNvSpPr>
            <a:spLocks noGrp="1"/>
          </p:cNvSpPr>
          <p:nvPr>
            <p:ph type="pic" idx="2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" name="Google Shape;7;p15"/>
          <p:cNvGrpSpPr/>
          <p:nvPr/>
        </p:nvGrpSpPr>
        <p:grpSpPr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8" name="Google Shape;8;p15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" name="Google Shape;9;p15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" name="Google Shape;10;p15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" name="Google Shape;11;p15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" name="Google Shape;12;p15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" name="Google Shape;13;p15"/>
          <p:cNvSpPr txBox="1"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 txBox="1">
            <a:spLocks noGrp="1"/>
          </p:cNvSpPr>
          <p:nvPr>
            <p:ph type="ctrTitle"/>
          </p:nvPr>
        </p:nvSpPr>
        <p:spPr>
          <a:xfrm>
            <a:off x="375683" y="1350309"/>
            <a:ext cx="11440633" cy="410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zh-TW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每日量體溫！</a:t>
            </a:r>
            <a:br>
              <a:rPr lang="zh-TW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altLang="en-US" sz="4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進入校園配合體溫量測並確實登記</a:t>
            </a:r>
            <a:r>
              <a:rPr lang="zh-TW" sz="4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TW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耳溫≧38∘C，額溫≧37.5∘C(須以耳溫再確認)</a:t>
            </a:r>
            <a:endParaRPr sz="4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zh-TW" sz="4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禁止進入校園</a:t>
            </a:r>
            <a:r>
              <a:rPr lang="zh-TW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lang="zh-TW" sz="4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4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到校後，請發燒及有呼吸道症狀者，</a:t>
            </a:r>
            <a:br>
              <a:rPr lang="zh-TW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移至學校健康中心隔離區等候家長接回。</a:t>
            </a: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1980259" y="1673570"/>
            <a:ext cx="1091380" cy="1042218"/>
          </a:xfrm>
          <a:prstGeom prst="star8">
            <a:avLst>
              <a:gd name="adj" fmla="val 37500"/>
            </a:avLst>
          </a:prstGeom>
          <a:solidFill>
            <a:schemeClr val="accent1"/>
          </a:solidFill>
          <a:ln w="15875" cap="flat" cmpd="sng">
            <a:solidFill>
              <a:srgbClr val="175B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endParaRPr sz="32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0" y="0"/>
            <a:ext cx="12192000" cy="15097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zh-TW"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新冠狀病毒肺炎防疫大作戰</a:t>
            </a:r>
            <a:endParaRPr sz="6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0" name="Google Shape;170;p2"/>
          <p:cNvSpPr txBox="1">
            <a:spLocks noGrp="1"/>
          </p:cNvSpPr>
          <p:nvPr>
            <p:ph type="subTitle" idx="1"/>
          </p:nvPr>
        </p:nvSpPr>
        <p:spPr>
          <a:xfrm>
            <a:off x="3406878" y="5997506"/>
            <a:ext cx="5378245" cy="57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None/>
            </a:pPr>
            <a:r>
              <a:rPr lang="zh-TW" sz="3330">
                <a:solidFill>
                  <a:schemeClr val="dk1"/>
                </a:solidFill>
              </a:rPr>
              <a:t>國立員林崇實高工關心您 </a:t>
            </a:r>
            <a:endParaRPr sz="3330">
              <a:solidFill>
                <a:schemeClr val="dk1"/>
              </a:solidFill>
            </a:endParaRPr>
          </a:p>
        </p:txBody>
      </p:sp>
      <p:pic>
        <p:nvPicPr>
          <p:cNvPr id="171" name="Google Shape;17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0834" y="5897004"/>
            <a:ext cx="823116" cy="79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9634" y="5897003"/>
            <a:ext cx="823116" cy="797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 txBox="1">
            <a:spLocks noGrp="1"/>
          </p:cNvSpPr>
          <p:nvPr>
            <p:ph type="ctrTitle"/>
          </p:nvPr>
        </p:nvSpPr>
        <p:spPr>
          <a:xfrm>
            <a:off x="1445341" y="1710813"/>
            <a:ext cx="10176388" cy="92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zh-TW" sz="72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TW" sz="656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哪些時候需要戴口罩！</a:t>
            </a:r>
            <a:endParaRPr sz="656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9"/>
          <p:cNvSpPr/>
          <p:nvPr/>
        </p:nvSpPr>
        <p:spPr>
          <a:xfrm>
            <a:off x="1350173" y="1566871"/>
            <a:ext cx="1091380" cy="1042218"/>
          </a:xfrm>
          <a:prstGeom prst="star8">
            <a:avLst>
              <a:gd name="adj" fmla="val 37500"/>
            </a:avLst>
          </a:prstGeom>
          <a:solidFill>
            <a:schemeClr val="accent1"/>
          </a:solidFill>
          <a:ln w="15875" cap="flat" cmpd="sng">
            <a:solidFill>
              <a:srgbClr val="175B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7</a:t>
            </a:r>
            <a:endParaRPr sz="32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2" name="Google Shape;242;p9"/>
          <p:cNvSpPr txBox="1"/>
          <p:nvPr/>
        </p:nvSpPr>
        <p:spPr>
          <a:xfrm>
            <a:off x="1350173" y="2644875"/>
            <a:ext cx="10261723" cy="38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❶</a:t>
            </a:r>
            <a:r>
              <a:rPr lang="zh-TW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有發燒、咳嗽、流鼻涕等呼吸道症狀時。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❷進出醫療院所時，應全程配戴口罩。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❸出入通風不良、擁擠密閉的空間時，例如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zh-TW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搭</a:t>
            </a:r>
            <a:r>
              <a:rPr lang="zh-TW" altLang="en-US" sz="4000" dirty="0">
                <a:solidFill>
                  <a:schemeClr val="dk1"/>
                </a:solidFill>
              </a:rPr>
              <a:t>公</a:t>
            </a:r>
            <a:r>
              <a:rPr lang="zh-TW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車</a:t>
            </a:r>
            <a:r>
              <a:rPr lang="zh-TW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或</a:t>
            </a:r>
            <a:r>
              <a:rPr lang="zh-TW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搭</a:t>
            </a:r>
            <a:r>
              <a:rPr lang="zh-TW" altLang="en-US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火</a:t>
            </a:r>
            <a:r>
              <a:rPr lang="zh-TW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車</a:t>
            </a:r>
            <a:r>
              <a:rPr lang="zh-TW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❹本身有慢性疾病者。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9"/>
          <p:cNvSpPr/>
          <p:nvPr/>
        </p:nvSpPr>
        <p:spPr>
          <a:xfrm>
            <a:off x="1" y="0"/>
            <a:ext cx="12192000" cy="15097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zh-TW"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新冠狀病毒肺炎防疫大作戰</a:t>
            </a:r>
            <a:endParaRPr sz="6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4" name="Google Shape;244;p9"/>
          <p:cNvSpPr txBox="1">
            <a:spLocks noGrp="1"/>
          </p:cNvSpPr>
          <p:nvPr>
            <p:ph type="subTitle" idx="1"/>
          </p:nvPr>
        </p:nvSpPr>
        <p:spPr>
          <a:xfrm>
            <a:off x="3406878" y="5997506"/>
            <a:ext cx="5378245" cy="57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None/>
            </a:pPr>
            <a:r>
              <a:rPr lang="zh-TW" sz="3330">
                <a:solidFill>
                  <a:schemeClr val="dk1"/>
                </a:solidFill>
              </a:rPr>
              <a:t>國立員林崇實高工關心您 </a:t>
            </a:r>
            <a:endParaRPr sz="3330">
              <a:solidFill>
                <a:schemeClr val="dk1"/>
              </a:solidFill>
            </a:endParaRPr>
          </a:p>
        </p:txBody>
      </p:sp>
      <p:pic>
        <p:nvPicPr>
          <p:cNvPr id="245" name="Google Shape;24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0834" y="5897004"/>
            <a:ext cx="823116" cy="79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9634" y="6031604"/>
            <a:ext cx="823116" cy="797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11005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365" y="0"/>
            <a:ext cx="46012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"/>
          <p:cNvSpPr/>
          <p:nvPr/>
        </p:nvSpPr>
        <p:spPr>
          <a:xfrm>
            <a:off x="1" y="0"/>
            <a:ext cx="12192000" cy="15097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zh-TW"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新冠狀病毒肺炎防疫大作戰</a:t>
            </a:r>
            <a:endParaRPr sz="6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3406878" y="5997506"/>
            <a:ext cx="5378245" cy="57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30"/>
              <a:buFont typeface="Noto Sans Symbols"/>
              <a:buNone/>
            </a:pPr>
            <a:r>
              <a:rPr lang="zh-TW" sz="333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國立員林崇實高工關心您 </a:t>
            </a:r>
            <a:endParaRPr sz="333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0834" y="5897004"/>
            <a:ext cx="823116" cy="79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0266" y="5987060"/>
            <a:ext cx="823116" cy="79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八大場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96" y="1199388"/>
            <a:ext cx="6641068" cy="4695442"/>
          </a:xfrm>
          <a:prstGeom prst="rect">
            <a:avLst/>
          </a:prstGeom>
        </p:spPr>
      </p:pic>
      <p:pic>
        <p:nvPicPr>
          <p:cNvPr id="10" name="圖片 9" descr="未戴口罩開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248" y="1194816"/>
            <a:ext cx="4733544" cy="4733544"/>
          </a:xfrm>
          <a:prstGeom prst="rect">
            <a:avLst/>
          </a:prstGeom>
        </p:spPr>
      </p:pic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47019" y="1563329"/>
            <a:ext cx="4168878" cy="431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3212" y="2230955"/>
            <a:ext cx="4994787" cy="342001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1"/>
          <p:cNvSpPr/>
          <p:nvPr/>
        </p:nvSpPr>
        <p:spPr>
          <a:xfrm>
            <a:off x="1" y="0"/>
            <a:ext cx="12192000" cy="15097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zh-TW"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新冠狀病毒肺炎防疫大作戰</a:t>
            </a:r>
            <a:endParaRPr sz="6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4" name="Google Shape;264;p11"/>
          <p:cNvSpPr txBox="1"/>
          <p:nvPr/>
        </p:nvSpPr>
        <p:spPr>
          <a:xfrm>
            <a:off x="3406878" y="5997506"/>
            <a:ext cx="5378245" cy="57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30"/>
              <a:buFont typeface="Noto Sans Symbols"/>
              <a:buNone/>
            </a:pPr>
            <a:r>
              <a:rPr lang="zh-TW" sz="333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國立員林崇實高工關心您 </a:t>
            </a:r>
            <a:endParaRPr sz="333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65" name="Google Shape;26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0834" y="5897004"/>
            <a:ext cx="823116" cy="79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0899" y="5887460"/>
            <a:ext cx="823116" cy="797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016" y="1560576"/>
            <a:ext cx="4803648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9424" y="1463040"/>
            <a:ext cx="4072128" cy="438912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2"/>
          <p:cNvSpPr/>
          <p:nvPr/>
        </p:nvSpPr>
        <p:spPr>
          <a:xfrm>
            <a:off x="1" y="0"/>
            <a:ext cx="12192000" cy="15097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zh-TW"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新冠狀病毒肺炎防疫大作戰</a:t>
            </a:r>
            <a:endParaRPr sz="6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5" name="Google Shape;275;p12"/>
          <p:cNvSpPr txBox="1"/>
          <p:nvPr/>
        </p:nvSpPr>
        <p:spPr>
          <a:xfrm>
            <a:off x="3406878" y="5997506"/>
            <a:ext cx="5378245" cy="57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30"/>
              <a:buFont typeface="Noto Sans Symbols"/>
              <a:buNone/>
            </a:pPr>
            <a:r>
              <a:rPr lang="zh-TW" sz="333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國立員林崇實高工關心您 </a:t>
            </a:r>
            <a:endParaRPr sz="333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76" name="Google Shape;27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0834" y="5897004"/>
            <a:ext cx="823116" cy="79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3665" y="5880735"/>
            <a:ext cx="823116" cy="797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4960" y="1511809"/>
            <a:ext cx="4334059" cy="433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3808" y="1414273"/>
            <a:ext cx="4315968" cy="455980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/>
          <p:nvPr/>
        </p:nvSpPr>
        <p:spPr>
          <a:xfrm>
            <a:off x="1" y="0"/>
            <a:ext cx="12192000" cy="15097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zh-TW"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新冠狀病毒肺炎防疫大作戰</a:t>
            </a:r>
            <a:endParaRPr sz="6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5" name="Google Shape;285;p13"/>
          <p:cNvSpPr txBox="1"/>
          <p:nvPr/>
        </p:nvSpPr>
        <p:spPr>
          <a:xfrm>
            <a:off x="3406878" y="5997506"/>
            <a:ext cx="5378245" cy="57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30"/>
              <a:buFont typeface="Noto Sans Symbols"/>
              <a:buNone/>
            </a:pPr>
            <a:r>
              <a:rPr lang="zh-TW" sz="333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國立員林崇實高工關心您 </a:t>
            </a:r>
            <a:endParaRPr sz="333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86" name="Google Shape;28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0834" y="5897004"/>
            <a:ext cx="823116" cy="79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22165" y="5897004"/>
            <a:ext cx="823116" cy="797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"/>
          <p:cNvSpPr txBox="1">
            <a:spLocks noGrp="1"/>
          </p:cNvSpPr>
          <p:nvPr>
            <p:ph type="ctrTitle"/>
          </p:nvPr>
        </p:nvSpPr>
        <p:spPr>
          <a:xfrm>
            <a:off x="841249" y="1251632"/>
            <a:ext cx="10802112" cy="410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Clr>
                <a:schemeClr val="dk1"/>
              </a:buClr>
              <a:buSzPts val="8000"/>
            </a:pPr>
            <a:r>
              <a:rPr lang="zh-TW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落實生病不上課</a:t>
            </a:r>
            <a:r>
              <a:rPr lang="zh-TW" sz="8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！</a:t>
            </a:r>
            <a: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altLang="zh-TW" sz="4000" b="1" dirty="0">
                <a:solidFill>
                  <a:srgbClr val="FF0000"/>
                </a:solidFill>
                <a:latin typeface="+mj-lt"/>
              </a:rPr>
              <a:t>耳溫≧38∘C，額溫≧37.5∘C(</a:t>
            </a:r>
            <a:r>
              <a:rPr lang="en-US" altLang="zh-TW" sz="4000" b="1" dirty="0" err="1">
                <a:solidFill>
                  <a:srgbClr val="FF0000"/>
                </a:solidFill>
                <a:latin typeface="+mj-lt"/>
              </a:rPr>
              <a:t>須以耳溫再確認</a:t>
            </a:r>
            <a:r>
              <a:rPr lang="en-US" altLang="zh-TW" sz="4000" b="1" dirty="0">
                <a:solidFill>
                  <a:srgbClr val="FF0000"/>
                </a:solidFill>
                <a:latin typeface="+mj-lt"/>
              </a:rPr>
              <a:t>)</a:t>
            </a:r>
            <a:r>
              <a:rPr lang="en-US" altLang="zh-TW" sz="4000" dirty="0">
                <a:solidFill>
                  <a:srgbClr val="FF0000"/>
                </a:solidFill>
                <a:latin typeface="+mj-lt"/>
              </a:rPr>
              <a:t>，</a:t>
            </a:r>
            <a:r>
              <a:rPr lang="en-US" altLang="zh-TW" sz="4000" b="1" dirty="0" err="1" smtClean="0">
                <a:solidFill>
                  <a:srgbClr val="FF0000"/>
                </a:solidFill>
                <a:latin typeface="+mj-lt"/>
              </a:rPr>
              <a:t>咳嗽或非過敏性流鼻水等呼吸道症狀</a:t>
            </a:r>
            <a:r>
              <a:rPr lang="en-US" altLang="zh-TW" sz="4000" b="1" dirty="0" err="1">
                <a:solidFill>
                  <a:schemeClr val="tx1"/>
                </a:solidFill>
                <a:latin typeface="+mj-lt"/>
              </a:rPr>
              <a:t>，</a:t>
            </a:r>
            <a:r>
              <a:rPr lang="en-US" altLang="zh-TW" sz="4000" dirty="0" err="1">
                <a:solidFill>
                  <a:schemeClr val="tx1"/>
                </a:solidFill>
                <a:latin typeface="+mj-lt"/>
              </a:rPr>
              <a:t>請主動告知學校</a:t>
            </a:r>
            <a:r>
              <a:rPr lang="en-US" altLang="zh-TW" sz="4000" dirty="0">
                <a:solidFill>
                  <a:schemeClr val="tx1"/>
                </a:solidFill>
                <a:latin typeface="+mj-lt"/>
              </a:rPr>
              <a:t>(04-8344304教官室)，</a:t>
            </a:r>
            <a:r>
              <a:rPr lang="en-US" altLang="zh-TW" sz="4000" b="1" dirty="0" err="1">
                <a:solidFill>
                  <a:srgbClr val="FF0000"/>
                </a:solidFill>
                <a:latin typeface="+mj-lt"/>
              </a:rPr>
              <a:t>請儘速就醫並在家休息</a:t>
            </a:r>
            <a:r>
              <a:rPr lang="en-US" altLang="zh-TW" sz="4000" dirty="0" err="1">
                <a:solidFill>
                  <a:schemeClr val="tx1"/>
                </a:solidFill>
                <a:latin typeface="+mj-lt"/>
              </a:rPr>
              <a:t>，避免進入校園內進一步交叉感染</a:t>
            </a:r>
            <a:r>
              <a:rPr lang="en-US" altLang="zh-TW" sz="4000" dirty="0" smtClean="0">
                <a:solidFill>
                  <a:schemeClr val="tx1"/>
                </a:solidFill>
                <a:latin typeface="+mj-lt"/>
              </a:rPr>
              <a:t>。</a:t>
            </a:r>
            <a:r>
              <a:rPr lang="zh-TW" altLang="en-US" sz="4000" dirty="0" smtClean="0">
                <a:solidFill>
                  <a:schemeClr val="tx1"/>
                </a:solidFill>
                <a:latin typeface="+mj-lt"/>
              </a:rPr>
              <a:t>若因前述原因請假</a:t>
            </a:r>
            <a:r>
              <a:rPr lang="en-US" altLang="zh-TW" sz="4000" dirty="0">
                <a:solidFill>
                  <a:schemeClr val="tx1"/>
                </a:solidFill>
                <a:latin typeface="+mj-lt"/>
              </a:rPr>
              <a:t>， </a:t>
            </a:r>
            <a:r>
              <a:rPr lang="en-US" altLang="zh-TW" sz="4000" dirty="0" err="1">
                <a:solidFill>
                  <a:schemeClr val="tx1"/>
                </a:solidFill>
                <a:latin typeface="+mj-lt"/>
              </a:rPr>
              <a:t>返校後出示看病證明，學校不會將其列入出缺席紀錄</a:t>
            </a:r>
            <a:r>
              <a:rPr lang="en-US" altLang="zh-TW" sz="4000" dirty="0">
                <a:solidFill>
                  <a:schemeClr val="tx1"/>
                </a:solidFill>
                <a:latin typeface="+mj-lt"/>
              </a:rPr>
              <a:t>。</a:t>
            </a:r>
            <a:endParaRPr sz="4000" dirty="0">
              <a:solidFill>
                <a:schemeClr val="tx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1" y="0"/>
            <a:ext cx="12192000" cy="15097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zh-TW"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新冠狀病毒肺炎防疫大作戰</a:t>
            </a:r>
            <a:endParaRPr sz="6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1" name="Google Shape;191;p4"/>
          <p:cNvSpPr txBox="1">
            <a:spLocks noGrp="1"/>
          </p:cNvSpPr>
          <p:nvPr>
            <p:ph type="subTitle" idx="1"/>
          </p:nvPr>
        </p:nvSpPr>
        <p:spPr>
          <a:xfrm>
            <a:off x="3406878" y="5997506"/>
            <a:ext cx="5378245" cy="57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None/>
            </a:pPr>
            <a:r>
              <a:rPr lang="zh-TW" sz="3330">
                <a:solidFill>
                  <a:schemeClr val="dk1"/>
                </a:solidFill>
              </a:rPr>
              <a:t>國立員林崇實高工關心您 </a:t>
            </a:r>
            <a:endParaRPr sz="3330">
              <a:solidFill>
                <a:schemeClr val="dk1"/>
              </a:solidFill>
            </a:endParaRPr>
          </a:p>
        </p:txBody>
      </p:sp>
      <p:pic>
        <p:nvPicPr>
          <p:cNvPr id="192" name="Google Shape;19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0834" y="5897004"/>
            <a:ext cx="823116" cy="79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9634" y="5944530"/>
            <a:ext cx="823116" cy="7978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8;p3"/>
          <p:cNvSpPr/>
          <p:nvPr/>
        </p:nvSpPr>
        <p:spPr>
          <a:xfrm>
            <a:off x="1590958" y="1485413"/>
            <a:ext cx="1091380" cy="1042218"/>
          </a:xfrm>
          <a:prstGeom prst="star8">
            <a:avLst>
              <a:gd name="adj" fmla="val 37500"/>
            </a:avLst>
          </a:prstGeom>
          <a:solidFill>
            <a:schemeClr val="accent1"/>
          </a:solidFill>
          <a:ln w="15875" cap="flat" cmpd="sng">
            <a:solidFill>
              <a:srgbClr val="175B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endParaRPr sz="32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>
            <a:spLocks noGrp="1"/>
          </p:cNvSpPr>
          <p:nvPr>
            <p:ph type="ctrTitle"/>
          </p:nvPr>
        </p:nvSpPr>
        <p:spPr>
          <a:xfrm>
            <a:off x="1504334" y="1524000"/>
            <a:ext cx="9556956" cy="3637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</a:pPr>
            <a:r>
              <a:rPr lang="zh-TW" sz="8000" dirty="0"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zh-TW" sz="8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勤</a:t>
            </a:r>
            <a:r>
              <a:rPr lang="zh-TW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洗手！</a:t>
            </a:r>
            <a:br>
              <a:rPr lang="zh-TW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zh-TW" alt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zh-TW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用</a:t>
            </a:r>
            <a: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肥皂勤洗手，</a:t>
            </a:r>
            <a:b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zh-TW" alt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zh-TW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比</a:t>
            </a:r>
            <a: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戴口罩還重要！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0439" y="2261419"/>
            <a:ext cx="2412845" cy="318303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"/>
          <p:cNvSpPr/>
          <p:nvPr/>
        </p:nvSpPr>
        <p:spPr>
          <a:xfrm>
            <a:off x="1" y="0"/>
            <a:ext cx="12192000" cy="15097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zh-TW"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新冠狀病毒肺炎防疫大作戰</a:t>
            </a:r>
            <a:endParaRPr sz="6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1" name="Google Shape;181;p3"/>
          <p:cNvSpPr txBox="1">
            <a:spLocks noGrp="1"/>
          </p:cNvSpPr>
          <p:nvPr>
            <p:ph type="subTitle" idx="1"/>
          </p:nvPr>
        </p:nvSpPr>
        <p:spPr>
          <a:xfrm>
            <a:off x="3406878" y="5997506"/>
            <a:ext cx="5378245" cy="57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None/>
            </a:pPr>
            <a:r>
              <a:rPr lang="zh-TW" sz="3330">
                <a:solidFill>
                  <a:schemeClr val="dk1"/>
                </a:solidFill>
              </a:rPr>
              <a:t>國立員林崇實高工關心您 </a:t>
            </a:r>
            <a:endParaRPr sz="3330">
              <a:solidFill>
                <a:schemeClr val="dk1"/>
              </a:solidFill>
            </a:endParaRPr>
          </a:p>
        </p:txBody>
      </p:sp>
      <p:pic>
        <p:nvPicPr>
          <p:cNvPr id="182" name="Google Shape;18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0834" y="5897004"/>
            <a:ext cx="823116" cy="79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0095" y="5897004"/>
            <a:ext cx="823116" cy="7978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89;p4"/>
          <p:cNvSpPr/>
          <p:nvPr/>
        </p:nvSpPr>
        <p:spPr>
          <a:xfrm>
            <a:off x="2706702" y="2076533"/>
            <a:ext cx="1091380" cy="1042218"/>
          </a:xfrm>
          <a:prstGeom prst="star8">
            <a:avLst>
              <a:gd name="adj" fmla="val 37500"/>
            </a:avLst>
          </a:prstGeom>
          <a:solidFill>
            <a:schemeClr val="accent1"/>
          </a:solidFill>
          <a:ln w="15875" cap="flat" cmpd="sng">
            <a:solidFill>
              <a:srgbClr val="175B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3</a:t>
            </a:r>
            <a:endParaRPr sz="32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/>
          <p:nvPr/>
        </p:nvSpPr>
        <p:spPr>
          <a:xfrm>
            <a:off x="301660" y="1365505"/>
            <a:ext cx="10261723" cy="698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altLang="en-US" sz="3200" dirty="0" smtClean="0">
                <a:solidFill>
                  <a:schemeClr val="dk1"/>
                </a:solidFill>
                <a:latin typeface="Candara"/>
                <a:sym typeface="Candara"/>
              </a:rPr>
              <a:t>         </a:t>
            </a:r>
            <a:r>
              <a:rPr lang="zh-TW" altLang="en-US" sz="3200" dirty="0" smtClean="0">
                <a:solidFill>
                  <a:schemeClr val="dk1"/>
                </a:solidFill>
                <a:latin typeface="+mn-lt"/>
                <a:sym typeface="Candara"/>
              </a:rPr>
              <a:t>用餐前</a:t>
            </a:r>
            <a:endParaRPr lang="en-US" altLang="zh-TW" sz="3200" dirty="0" smtClean="0">
              <a:solidFill>
                <a:schemeClr val="dk1"/>
              </a:solidFill>
              <a:latin typeface="+mn-lt"/>
              <a:sym typeface="Candara"/>
            </a:endParaRPr>
          </a:p>
          <a:p>
            <a:pPr lvl="0">
              <a:buSzPts val="4000"/>
            </a:pPr>
            <a:r>
              <a:rPr lang="zh-TW" altLang="en-US" sz="3200" b="0" i="0" u="none" strike="noStrike" cap="none" dirty="0" smtClean="0">
                <a:solidFill>
                  <a:schemeClr val="dk1"/>
                </a:solidFill>
                <a:latin typeface="+mn-lt"/>
                <a:sym typeface="Candara"/>
              </a:rPr>
              <a:t>      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+mn-lt"/>
                <a:sym typeface="Candara"/>
              </a:rPr>
              <a:t>1. </a:t>
            </a:r>
            <a:r>
              <a:rPr lang="zh-TW" altLang="en-US" sz="3200" b="0" i="0" u="none" strike="noStrike" cap="none" dirty="0" smtClean="0">
                <a:solidFill>
                  <a:schemeClr val="dk1"/>
                </a:solidFill>
                <a:latin typeface="+mn-lt"/>
                <a:sym typeface="Candara"/>
              </a:rPr>
              <a:t>餐桌</a:t>
            </a:r>
            <a:r>
              <a:rPr lang="zh-TW" altLang="en-US" sz="3200" dirty="0">
                <a:solidFill>
                  <a:schemeClr val="dk1"/>
                </a:solidFill>
                <a:ea typeface="標楷體"/>
                <a:sym typeface="Candara"/>
              </a:rPr>
              <a:t>、</a:t>
            </a:r>
            <a:r>
              <a:rPr lang="zh-TW" altLang="en-US" sz="3200" b="0" i="0" u="none" strike="noStrike" cap="none" dirty="0" smtClean="0">
                <a:solidFill>
                  <a:schemeClr val="dk1"/>
                </a:solidFill>
                <a:latin typeface="+mn-lt"/>
                <a:sym typeface="Candara"/>
              </a:rPr>
              <a:t>個人桌面消毒</a:t>
            </a:r>
            <a:r>
              <a:rPr lang="zh-TW" altLang="en-US" sz="3200" b="0" i="0" u="none" strike="noStrike" cap="none" dirty="0" smtClean="0">
                <a:solidFill>
                  <a:schemeClr val="dk1"/>
                </a:solidFill>
                <a:latin typeface="標楷體"/>
                <a:ea typeface="標楷體"/>
                <a:sym typeface="Candara"/>
              </a:rPr>
              <a:t>。</a:t>
            </a:r>
            <a:endParaRPr lang="en-US" altLang="zh-TW" sz="3200" b="0" i="0" u="none" strike="noStrike" cap="none" dirty="0" smtClean="0">
              <a:solidFill>
                <a:schemeClr val="dk1"/>
              </a:solidFill>
              <a:latin typeface="+mn-lt"/>
              <a:sym typeface="Candara"/>
            </a:endParaRPr>
          </a:p>
          <a:p>
            <a:pPr lvl="0">
              <a:buSzPts val="4000"/>
            </a:pPr>
            <a:r>
              <a:rPr lang="zh-TW" altLang="en-US" sz="3200" dirty="0" smtClean="0">
                <a:solidFill>
                  <a:schemeClr val="dk1"/>
                </a:solidFill>
                <a:latin typeface="+mn-lt"/>
                <a:sym typeface="Candara"/>
              </a:rPr>
              <a:t>       </a:t>
            </a:r>
            <a:r>
              <a:rPr lang="en-US" altLang="zh-TW" sz="3200" dirty="0" smtClean="0">
                <a:solidFill>
                  <a:schemeClr val="dk1"/>
                </a:solidFill>
                <a:latin typeface="+mn-lt"/>
                <a:sym typeface="Candara"/>
              </a:rPr>
              <a:t>2.</a:t>
            </a:r>
            <a:r>
              <a:rPr lang="zh-TW" altLang="en-US" sz="3200" dirty="0" smtClean="0">
                <a:solidFill>
                  <a:schemeClr val="dk1"/>
                </a:solidFill>
                <a:latin typeface="+mn-lt"/>
                <a:sym typeface="Candara"/>
              </a:rPr>
              <a:t> 勤洗手</a:t>
            </a:r>
            <a:r>
              <a:rPr lang="zh-TW" altLang="en-US" sz="3200" dirty="0">
                <a:solidFill>
                  <a:schemeClr val="dk1"/>
                </a:solidFill>
                <a:latin typeface="標楷體"/>
                <a:ea typeface="標楷體"/>
                <a:sym typeface="Candara"/>
              </a:rPr>
              <a:t>。</a:t>
            </a:r>
            <a:endParaRPr lang="en-US" altLang="zh-TW" sz="3200" dirty="0" smtClean="0">
              <a:solidFill>
                <a:schemeClr val="dk1"/>
              </a:solidFill>
              <a:latin typeface="+mn-lt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altLang="en-US" sz="3200" b="0" i="0" u="none" strike="noStrike" cap="none" dirty="0" smtClean="0">
                <a:solidFill>
                  <a:schemeClr val="dk1"/>
                </a:solidFill>
                <a:latin typeface="+mn-lt"/>
                <a:sym typeface="Arial"/>
              </a:rPr>
              <a:t>        打菜時</a:t>
            </a:r>
            <a:endParaRPr lang="en-US" altLang="zh-TW" sz="3200" b="0" i="0" u="none" strike="noStrike" cap="none" dirty="0" smtClean="0">
              <a:solidFill>
                <a:schemeClr val="dk1"/>
              </a:solidFill>
              <a:latin typeface="+mn-lt"/>
              <a:sym typeface="Arial"/>
            </a:endParaRPr>
          </a:p>
          <a:p>
            <a:pPr lvl="0">
              <a:buSzPts val="4000"/>
            </a:pPr>
            <a:r>
              <a:rPr lang="zh-TW" altLang="en-US" sz="3200" dirty="0" smtClean="0">
                <a:solidFill>
                  <a:schemeClr val="dk1"/>
                </a:solidFill>
                <a:latin typeface="+mn-lt"/>
              </a:rPr>
              <a:t>        </a:t>
            </a:r>
            <a:r>
              <a:rPr lang="en-US" altLang="zh-TW" sz="3200" dirty="0" smtClean="0">
                <a:solidFill>
                  <a:schemeClr val="dk1"/>
                </a:solidFill>
                <a:latin typeface="+mn-lt"/>
              </a:rPr>
              <a:t>1.</a:t>
            </a:r>
            <a:r>
              <a:rPr lang="zh-TW" altLang="en-US" sz="3200" dirty="0" smtClean="0">
                <a:solidFill>
                  <a:schemeClr val="dk1"/>
                </a:solidFill>
                <a:latin typeface="+mn-lt"/>
              </a:rPr>
              <a:t> 安排公差</a:t>
            </a:r>
            <a:r>
              <a:rPr lang="zh-TW" altLang="en-US" sz="3200" dirty="0" smtClean="0">
                <a:solidFill>
                  <a:srgbClr val="FF0000"/>
                </a:solidFill>
                <a:latin typeface="+mn-lt"/>
              </a:rPr>
              <a:t>戴口罩</a:t>
            </a:r>
            <a:r>
              <a:rPr lang="zh-TW" altLang="en-US" sz="3200" dirty="0" smtClean="0">
                <a:solidFill>
                  <a:schemeClr val="dk1"/>
                </a:solidFill>
                <a:latin typeface="+mn-lt"/>
              </a:rPr>
              <a:t>夾菜配飯</a:t>
            </a:r>
            <a:r>
              <a:rPr lang="zh-TW" altLang="en-US" sz="3200" dirty="0">
                <a:solidFill>
                  <a:schemeClr val="dk1"/>
                </a:solidFill>
                <a:latin typeface="標楷體"/>
                <a:ea typeface="標楷體"/>
                <a:sym typeface="Candara"/>
              </a:rPr>
              <a:t>。</a:t>
            </a:r>
            <a:endParaRPr lang="en-US" altLang="zh-TW" sz="3200" dirty="0" smtClean="0">
              <a:solidFill>
                <a:schemeClr val="dk1"/>
              </a:solidFill>
              <a:latin typeface="+mn-lt"/>
            </a:endParaRPr>
          </a:p>
          <a:p>
            <a:pPr lvl="0">
              <a:buSzPts val="4000"/>
            </a:pPr>
            <a:r>
              <a:rPr lang="zh-TW" altLang="en-US" sz="3200" dirty="0" smtClean="0">
                <a:solidFill>
                  <a:schemeClr val="dk1"/>
                </a:solidFill>
                <a:latin typeface="+mn-lt"/>
              </a:rPr>
              <a:t>        </a:t>
            </a:r>
            <a:r>
              <a:rPr lang="en-US" altLang="zh-TW" sz="3200" dirty="0" smtClean="0">
                <a:solidFill>
                  <a:schemeClr val="dk1"/>
                </a:solidFill>
                <a:latin typeface="+mn-lt"/>
              </a:rPr>
              <a:t>2.</a:t>
            </a:r>
            <a:r>
              <a:rPr lang="zh-TW" altLang="en-US" sz="3200" dirty="0" smtClean="0">
                <a:solidFill>
                  <a:schemeClr val="dk1"/>
                </a:solidFill>
                <a:latin typeface="+mn-lt"/>
              </a:rPr>
              <a:t> 保持安靜</a:t>
            </a:r>
            <a:r>
              <a:rPr lang="zh-TW" altLang="en-US" sz="3200" dirty="0" smtClean="0">
                <a:solidFill>
                  <a:schemeClr val="dk1"/>
                </a:solidFill>
                <a:latin typeface="標楷體"/>
                <a:ea typeface="標楷體"/>
              </a:rPr>
              <a:t>，</a:t>
            </a:r>
            <a:r>
              <a:rPr lang="zh-TW" altLang="en-US" sz="3200" dirty="0" smtClean="0">
                <a:solidFill>
                  <a:schemeClr val="dk1"/>
                </a:solidFill>
                <a:latin typeface="+mn-lt"/>
              </a:rPr>
              <a:t>禁止交談</a:t>
            </a:r>
            <a:r>
              <a:rPr lang="zh-TW" altLang="en-US" sz="3200" dirty="0">
                <a:solidFill>
                  <a:schemeClr val="dk1"/>
                </a:solidFill>
                <a:latin typeface="標楷體"/>
                <a:ea typeface="標楷體"/>
                <a:sym typeface="Candara"/>
              </a:rPr>
              <a:t>。</a:t>
            </a:r>
            <a:endParaRPr lang="en-US" altLang="zh-TW" sz="3200" dirty="0" smtClean="0">
              <a:solidFill>
                <a:schemeClr val="dk1"/>
              </a:solidFill>
              <a:latin typeface="+mn-l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zh-TW" altLang="en-US" sz="3200" dirty="0">
                <a:solidFill>
                  <a:schemeClr val="dk1"/>
                </a:solidFill>
                <a:latin typeface="+mn-lt"/>
              </a:rPr>
              <a:t> </a:t>
            </a:r>
            <a:r>
              <a:rPr lang="zh-TW" altLang="en-US" sz="3200" dirty="0" smtClean="0">
                <a:solidFill>
                  <a:schemeClr val="dk1"/>
                </a:solidFill>
                <a:latin typeface="+mn-lt"/>
              </a:rPr>
              <a:t>        用餐中</a:t>
            </a:r>
            <a:endParaRPr lang="en-US" altLang="zh-TW" sz="3200" dirty="0" smtClean="0">
              <a:solidFill>
                <a:schemeClr val="dk1"/>
              </a:solidFill>
              <a:latin typeface="+mn-lt"/>
            </a:endParaRPr>
          </a:p>
          <a:p>
            <a:pPr lvl="0">
              <a:buSzPts val="4000"/>
            </a:pPr>
            <a:r>
              <a:rPr lang="zh-TW" altLang="en-US" sz="3200" dirty="0">
                <a:solidFill>
                  <a:schemeClr val="dk1"/>
                </a:solidFill>
                <a:latin typeface="+mn-lt"/>
              </a:rPr>
              <a:t> </a:t>
            </a:r>
            <a:r>
              <a:rPr lang="zh-TW" altLang="en-US" sz="3200" dirty="0" smtClean="0">
                <a:solidFill>
                  <a:schemeClr val="dk1"/>
                </a:solidFill>
                <a:latin typeface="+mn-lt"/>
              </a:rPr>
              <a:t>        </a:t>
            </a:r>
            <a:r>
              <a:rPr lang="en-US" altLang="zh-TW" sz="3200" dirty="0" smtClean="0">
                <a:solidFill>
                  <a:schemeClr val="dk1"/>
                </a:solidFill>
                <a:latin typeface="+mn-lt"/>
              </a:rPr>
              <a:t>1.</a:t>
            </a:r>
            <a:r>
              <a:rPr lang="zh-TW" altLang="en-US" sz="3200" dirty="0" smtClean="0">
                <a:solidFill>
                  <a:schemeClr val="dk1"/>
                </a:solidFill>
                <a:latin typeface="+mn-lt"/>
              </a:rPr>
              <a:t> 安靜用餐</a:t>
            </a:r>
            <a:r>
              <a:rPr lang="zh-TW" altLang="en-US" sz="3200" dirty="0">
                <a:solidFill>
                  <a:schemeClr val="dk1"/>
                </a:solidFill>
                <a:latin typeface="標楷體"/>
                <a:ea typeface="標楷體"/>
              </a:rPr>
              <a:t>，</a:t>
            </a:r>
            <a:r>
              <a:rPr lang="zh-TW" altLang="en-US" sz="3200" dirty="0" smtClean="0">
                <a:solidFill>
                  <a:srgbClr val="FF0000"/>
                </a:solidFill>
                <a:latin typeface="+mn-lt"/>
              </a:rPr>
              <a:t>不共食</a:t>
            </a:r>
            <a:r>
              <a:rPr lang="zh-TW" altLang="en-US" sz="3200" dirty="0">
                <a:solidFill>
                  <a:schemeClr val="dk1"/>
                </a:solidFill>
                <a:latin typeface="標楷體"/>
                <a:ea typeface="標楷體"/>
                <a:sym typeface="Candara"/>
              </a:rPr>
              <a:t>。</a:t>
            </a:r>
            <a:endParaRPr lang="en-US" altLang="zh-TW" sz="3200" dirty="0" smtClean="0">
              <a:solidFill>
                <a:schemeClr val="dk1"/>
              </a:solidFill>
              <a:latin typeface="+mn-lt"/>
            </a:endParaRPr>
          </a:p>
          <a:p>
            <a:pPr lvl="0">
              <a:buSzPts val="4000"/>
            </a:pPr>
            <a:r>
              <a:rPr lang="zh-TW" altLang="en-US" sz="3200" dirty="0">
                <a:solidFill>
                  <a:schemeClr val="dk1"/>
                </a:solidFill>
                <a:latin typeface="+mn-lt"/>
              </a:rPr>
              <a:t> </a:t>
            </a:r>
            <a:r>
              <a:rPr lang="zh-TW" altLang="en-US" sz="3200" dirty="0" smtClean="0">
                <a:solidFill>
                  <a:schemeClr val="dk1"/>
                </a:solidFill>
                <a:latin typeface="+mn-lt"/>
              </a:rPr>
              <a:t>         </a:t>
            </a:r>
            <a:r>
              <a:rPr lang="en-US" altLang="zh-TW" sz="3200" dirty="0" smtClean="0">
                <a:solidFill>
                  <a:schemeClr val="dk1"/>
                </a:solidFill>
                <a:latin typeface="+mn-lt"/>
              </a:rPr>
              <a:t>2.</a:t>
            </a:r>
            <a:r>
              <a:rPr lang="zh-TW" altLang="en-US" sz="3200" dirty="0" smtClean="0">
                <a:solidFill>
                  <a:schemeClr val="dk1"/>
                </a:solidFill>
                <a:latin typeface="+mn-lt"/>
              </a:rPr>
              <a:t> 打噴嚏咳嗽</a:t>
            </a:r>
            <a:r>
              <a:rPr lang="zh-TW" altLang="en-US" sz="3200" dirty="0">
                <a:solidFill>
                  <a:schemeClr val="dk1"/>
                </a:solidFill>
                <a:latin typeface="標楷體"/>
                <a:ea typeface="標楷體"/>
              </a:rPr>
              <a:t>，</a:t>
            </a:r>
            <a:r>
              <a:rPr lang="zh-TW" altLang="en-US" sz="3200" dirty="0" smtClean="0">
                <a:solidFill>
                  <a:schemeClr val="dk1"/>
                </a:solidFill>
                <a:latin typeface="+mn-lt"/>
              </a:rPr>
              <a:t>用手遮口鼻</a:t>
            </a:r>
            <a:r>
              <a:rPr lang="zh-TW" altLang="en-US" sz="3200" dirty="0">
                <a:solidFill>
                  <a:schemeClr val="dk1"/>
                </a:solidFill>
                <a:latin typeface="標楷體"/>
                <a:ea typeface="標楷體"/>
                <a:sym typeface="Candara"/>
              </a:rPr>
              <a:t>。</a:t>
            </a:r>
            <a:endParaRPr lang="en-US" altLang="zh-TW" sz="3200" dirty="0" smtClean="0">
              <a:solidFill>
                <a:schemeClr val="dk1"/>
              </a:solidFill>
              <a:latin typeface="+mn-lt"/>
            </a:endParaRP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endParaRPr lang="en-US" altLang="zh-TW" sz="3200" b="0" i="0" u="none" strike="noStrike" cap="none" dirty="0" smtClean="0">
              <a:solidFill>
                <a:schemeClr val="dk1"/>
              </a:solidFill>
              <a:latin typeface="+mj-lt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3200" dirty="0">
              <a:solidFill>
                <a:schemeClr val="dk1"/>
              </a:solidFill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32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3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1" y="1"/>
            <a:ext cx="12192000" cy="13655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6400"/>
            </a:pPr>
            <a:r>
              <a:rPr lang="zh-TW" altLang="zh-TW" sz="6400" dirty="0">
                <a:solidFill>
                  <a:schemeClr val="dk1"/>
                </a:solidFill>
              </a:rPr>
              <a:t>開學後防疫</a:t>
            </a:r>
            <a:r>
              <a:rPr lang="zh-TW" altLang="zh-TW" sz="6400" dirty="0" smtClean="0">
                <a:solidFill>
                  <a:schemeClr val="dk1"/>
                </a:solidFill>
              </a:rPr>
              <a:t>措施</a:t>
            </a:r>
            <a:r>
              <a:rPr lang="en-US" altLang="zh-TW" sz="6400" dirty="0" smtClean="0">
                <a:solidFill>
                  <a:schemeClr val="dk1"/>
                </a:solidFill>
              </a:rPr>
              <a:t>-</a:t>
            </a:r>
            <a:r>
              <a:rPr lang="zh-TW" altLang="en-US" sz="6600" dirty="0"/>
              <a:t>團膳用餐</a:t>
            </a:r>
            <a:r>
              <a:rPr lang="zh-TW" altLang="en-US" sz="6600" dirty="0" smtClean="0"/>
              <a:t>禮儀</a:t>
            </a:r>
            <a:endParaRPr sz="64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3" name="Google Shape;233;p8"/>
          <p:cNvSpPr txBox="1">
            <a:spLocks noGrp="1"/>
          </p:cNvSpPr>
          <p:nvPr>
            <p:ph type="subTitle" idx="1"/>
          </p:nvPr>
        </p:nvSpPr>
        <p:spPr>
          <a:xfrm>
            <a:off x="3406878" y="5997506"/>
            <a:ext cx="5378245" cy="57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None/>
            </a:pPr>
            <a:r>
              <a:rPr lang="zh-TW" sz="3330">
                <a:solidFill>
                  <a:schemeClr val="dk1"/>
                </a:solidFill>
              </a:rPr>
              <a:t>國立員林崇實高工關心您 </a:t>
            </a:r>
            <a:endParaRPr sz="3330">
              <a:solidFill>
                <a:schemeClr val="dk1"/>
              </a:solidFill>
            </a:endParaRPr>
          </a:p>
        </p:txBody>
      </p:sp>
      <p:pic>
        <p:nvPicPr>
          <p:cNvPr id="234" name="Google Shape;2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0834" y="5897004"/>
            <a:ext cx="823116" cy="79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5327" y="5897004"/>
            <a:ext cx="823116" cy="7978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30;p8"/>
          <p:cNvSpPr/>
          <p:nvPr/>
        </p:nvSpPr>
        <p:spPr>
          <a:xfrm>
            <a:off x="391718" y="1365505"/>
            <a:ext cx="778714" cy="719328"/>
          </a:xfrm>
          <a:prstGeom prst="star8">
            <a:avLst>
              <a:gd name="adj" fmla="val 37500"/>
            </a:avLst>
          </a:prstGeom>
          <a:solidFill>
            <a:schemeClr val="accent1"/>
          </a:solidFill>
          <a:ln w="15875" cap="flat" cmpd="sng">
            <a:solidFill>
              <a:srgbClr val="175B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altLang="zh-TW" sz="3200" b="0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endParaRPr sz="32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" name="Google Shape;230;p8"/>
          <p:cNvSpPr/>
          <p:nvPr/>
        </p:nvSpPr>
        <p:spPr>
          <a:xfrm>
            <a:off x="441273" y="2829602"/>
            <a:ext cx="778714" cy="719328"/>
          </a:xfrm>
          <a:prstGeom prst="star8">
            <a:avLst>
              <a:gd name="adj" fmla="val 37500"/>
            </a:avLst>
          </a:prstGeom>
          <a:solidFill>
            <a:schemeClr val="accent1"/>
          </a:solidFill>
          <a:ln w="15875" cap="flat" cmpd="sng">
            <a:solidFill>
              <a:srgbClr val="175B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altLang="zh-TW" sz="3200" b="0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endParaRPr sz="32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" name="Google Shape;230;p8"/>
          <p:cNvSpPr/>
          <p:nvPr/>
        </p:nvSpPr>
        <p:spPr>
          <a:xfrm>
            <a:off x="478636" y="4237778"/>
            <a:ext cx="778714" cy="719328"/>
          </a:xfrm>
          <a:prstGeom prst="star8">
            <a:avLst>
              <a:gd name="adj" fmla="val 37500"/>
            </a:avLst>
          </a:prstGeom>
          <a:solidFill>
            <a:schemeClr val="accent1"/>
          </a:solidFill>
          <a:ln w="15875" cap="flat" cmpd="sng">
            <a:solidFill>
              <a:srgbClr val="175B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altLang="zh-TW" sz="3200" b="0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3</a:t>
            </a:r>
            <a:endParaRPr sz="32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4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>
            <a:spLocks noGrp="1"/>
          </p:cNvSpPr>
          <p:nvPr>
            <p:ph type="ctrTitle"/>
          </p:nvPr>
        </p:nvSpPr>
        <p:spPr>
          <a:xfrm>
            <a:off x="1402811" y="1509797"/>
            <a:ext cx="9556956" cy="410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ts val="8000"/>
            </a:pPr>
            <a:r>
              <a:rPr lang="zh-TW" sz="8000" dirty="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zh-TW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每日清洗環境！</a:t>
            </a:r>
            <a: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桌椅、椅背、門把、窗框、樓梯扶手、</a:t>
            </a:r>
            <a:b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滑鼠、</a:t>
            </a:r>
            <a:r>
              <a:rPr lang="zh-TW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鍵盤</a:t>
            </a:r>
            <a:r>
              <a:rPr lang="zh-TW" alt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zh-TW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水龍頭</a:t>
            </a:r>
            <a: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b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放置餐桶位置，</a:t>
            </a:r>
            <a:b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應每日以消毒水消毒。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1845147" y="1752314"/>
            <a:ext cx="1091380" cy="1042218"/>
          </a:xfrm>
          <a:prstGeom prst="star8">
            <a:avLst>
              <a:gd name="adj" fmla="val 37500"/>
            </a:avLst>
          </a:prstGeom>
          <a:solidFill>
            <a:schemeClr val="accent1"/>
          </a:solidFill>
          <a:ln w="15875" cap="flat" cmpd="sng">
            <a:solidFill>
              <a:srgbClr val="175B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4</a:t>
            </a:r>
            <a:endParaRPr sz="32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1" y="0"/>
            <a:ext cx="12192000" cy="15097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zh-TW"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新冠狀病毒肺炎防疫大作戰</a:t>
            </a:r>
            <a:endParaRPr sz="6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1" name="Google Shape;201;p5"/>
          <p:cNvSpPr txBox="1">
            <a:spLocks noGrp="1"/>
          </p:cNvSpPr>
          <p:nvPr>
            <p:ph type="subTitle" idx="1"/>
          </p:nvPr>
        </p:nvSpPr>
        <p:spPr>
          <a:xfrm>
            <a:off x="3406878" y="5997506"/>
            <a:ext cx="5378245" cy="57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None/>
            </a:pPr>
            <a:r>
              <a:rPr lang="zh-TW" sz="3330">
                <a:solidFill>
                  <a:schemeClr val="dk1"/>
                </a:solidFill>
              </a:rPr>
              <a:t>國立員林崇實高工關心您 </a:t>
            </a:r>
            <a:endParaRPr sz="3330">
              <a:solidFill>
                <a:schemeClr val="dk1"/>
              </a:solidFill>
            </a:endParaRPr>
          </a:p>
        </p:txBody>
      </p:sp>
      <p:pic>
        <p:nvPicPr>
          <p:cNvPr id="202" name="Google Shape;20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0834" y="5897004"/>
            <a:ext cx="823116" cy="79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8019" y="5897004"/>
            <a:ext cx="823116" cy="797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/>
          <p:nvPr/>
        </p:nvSpPr>
        <p:spPr>
          <a:xfrm>
            <a:off x="621792" y="1365505"/>
            <a:ext cx="11277600" cy="994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4000"/>
            </a:pPr>
            <a:r>
              <a:rPr lang="zh-TW" altLang="en-US" sz="8000" dirty="0" smtClean="0">
                <a:solidFill>
                  <a:schemeClr val="dk1"/>
                </a:solidFill>
                <a:latin typeface="+mn-lt"/>
                <a:sym typeface="Candara"/>
              </a:rPr>
              <a:t>本校使用</a:t>
            </a:r>
            <a:r>
              <a:rPr lang="zh-TW" altLang="en-US" sz="8000" dirty="0" smtClean="0">
                <a:solidFill>
                  <a:srgbClr val="FF0000"/>
                </a:solidFill>
                <a:latin typeface="+mn-lt"/>
                <a:sym typeface="Candara"/>
              </a:rPr>
              <a:t>次氯酸水</a:t>
            </a:r>
            <a:r>
              <a:rPr lang="zh-TW" altLang="en-US" sz="8000" dirty="0" smtClean="0">
                <a:solidFill>
                  <a:schemeClr val="dk1"/>
                </a:solidFill>
                <a:latin typeface="+mn-lt"/>
                <a:sym typeface="Candara"/>
              </a:rPr>
              <a:t>進行環境消毒</a:t>
            </a:r>
            <a:r>
              <a:rPr lang="zh-TW" altLang="en-US" sz="8000" dirty="0">
                <a:solidFill>
                  <a:schemeClr val="dk1"/>
                </a:solidFill>
                <a:latin typeface="標楷體"/>
                <a:ea typeface="標楷體"/>
              </a:rPr>
              <a:t>，</a:t>
            </a:r>
            <a:r>
              <a:rPr lang="zh-TW" altLang="en-US" sz="8000" dirty="0" smtClean="0">
                <a:solidFill>
                  <a:srgbClr val="FF0000"/>
                </a:solidFill>
                <a:latin typeface="+mn-lt"/>
                <a:sym typeface="Candara"/>
              </a:rPr>
              <a:t>不可碰觸傷口及金屬</a:t>
            </a:r>
            <a:r>
              <a:rPr lang="zh-TW" altLang="en-US" sz="8000" dirty="0" smtClean="0">
                <a:latin typeface="標楷體"/>
                <a:ea typeface="標楷體"/>
                <a:sym typeface="Candara"/>
              </a:rPr>
              <a:t> </a:t>
            </a:r>
            <a:r>
              <a:rPr lang="zh-TW" altLang="en-US" sz="8000" dirty="0">
                <a:latin typeface="標楷體"/>
                <a:ea typeface="標楷體"/>
                <a:sym typeface="Candara"/>
              </a:rPr>
              <a:t>。 </a:t>
            </a:r>
            <a:endParaRPr lang="en-US" altLang="zh-TW" sz="8000" dirty="0" smtClean="0">
              <a:solidFill>
                <a:schemeClr val="dk1"/>
              </a:solidFill>
              <a:latin typeface="+mj-lt"/>
              <a:sym typeface="Candara"/>
            </a:endParaRPr>
          </a:p>
          <a:p>
            <a:pPr lvl="0">
              <a:buSzPts val="4000"/>
            </a:pPr>
            <a:r>
              <a:rPr lang="zh-TW" altLang="en-US" sz="8000" b="0" i="0" u="none" strike="noStrike" cap="none" dirty="0" smtClean="0">
                <a:solidFill>
                  <a:schemeClr val="dk1"/>
                </a:solidFill>
                <a:latin typeface="+mn-lt"/>
                <a:sym typeface="Candara"/>
              </a:rPr>
              <a:t>       </a:t>
            </a:r>
            <a:endParaRPr lang="en-US" altLang="zh-TW" sz="8000" b="0" i="0" u="none" strike="noStrike" cap="none" dirty="0" smtClean="0">
              <a:solidFill>
                <a:schemeClr val="dk1"/>
              </a:solidFill>
              <a:latin typeface="+mj-lt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8000" dirty="0">
              <a:solidFill>
                <a:schemeClr val="dk1"/>
              </a:solidFill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80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80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80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1" y="1"/>
            <a:ext cx="12192000" cy="13655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6400"/>
            </a:pPr>
            <a:r>
              <a:rPr lang="zh-TW" altLang="zh-TW" sz="6400" dirty="0">
                <a:solidFill>
                  <a:schemeClr val="dk1"/>
                </a:solidFill>
              </a:rPr>
              <a:t>開學後防疫</a:t>
            </a:r>
            <a:r>
              <a:rPr lang="zh-TW" altLang="zh-TW" sz="6400" dirty="0" smtClean="0">
                <a:solidFill>
                  <a:schemeClr val="dk1"/>
                </a:solidFill>
              </a:rPr>
              <a:t>措施</a:t>
            </a:r>
            <a:r>
              <a:rPr lang="en-US" altLang="zh-TW" sz="6400" dirty="0" smtClean="0">
                <a:solidFill>
                  <a:schemeClr val="dk1"/>
                </a:solidFill>
              </a:rPr>
              <a:t>-</a:t>
            </a:r>
            <a:r>
              <a:rPr lang="zh-TW" altLang="en-US" sz="6400" dirty="0" smtClean="0">
                <a:solidFill>
                  <a:schemeClr val="dk1"/>
                </a:solidFill>
              </a:rPr>
              <a:t>環境消毒</a:t>
            </a:r>
            <a:endParaRPr sz="64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3" name="Google Shape;233;p8"/>
          <p:cNvSpPr txBox="1">
            <a:spLocks noGrp="1"/>
          </p:cNvSpPr>
          <p:nvPr>
            <p:ph type="subTitle" idx="1"/>
          </p:nvPr>
        </p:nvSpPr>
        <p:spPr>
          <a:xfrm>
            <a:off x="3406878" y="5997506"/>
            <a:ext cx="5378245" cy="57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None/>
            </a:pPr>
            <a:r>
              <a:rPr lang="zh-TW" sz="3330">
                <a:solidFill>
                  <a:schemeClr val="dk1"/>
                </a:solidFill>
              </a:rPr>
              <a:t>國立員林崇實高工關心您 </a:t>
            </a:r>
            <a:endParaRPr sz="3330">
              <a:solidFill>
                <a:schemeClr val="dk1"/>
              </a:solidFill>
            </a:endParaRPr>
          </a:p>
        </p:txBody>
      </p:sp>
      <p:pic>
        <p:nvPicPr>
          <p:cNvPr id="234" name="Google Shape;2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0834" y="5897004"/>
            <a:ext cx="823116" cy="79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5327" y="5897004"/>
            <a:ext cx="823116" cy="797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39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"/>
          <p:cNvSpPr txBox="1">
            <a:spLocks noGrp="1"/>
          </p:cNvSpPr>
          <p:nvPr>
            <p:ph type="ctrTitle"/>
          </p:nvPr>
        </p:nvSpPr>
        <p:spPr>
          <a:xfrm>
            <a:off x="755904" y="1219200"/>
            <a:ext cx="11131296" cy="4779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Clr>
                <a:schemeClr val="dk1"/>
              </a:buClr>
              <a:buSzPts val="8000"/>
            </a:pPr>
            <a:r>
              <a:rPr lang="zh-TW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保持教室通風！</a:t>
            </a:r>
            <a:br>
              <a:rPr lang="zh-TW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增加</a:t>
            </a:r>
            <a: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課桌椅間距，</a:t>
            </a:r>
            <a:b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門窗保持開啟，窗簾勿關，</a:t>
            </a:r>
            <a:b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維持教室或學習環境通風</a:t>
            </a:r>
            <a:r>
              <a:rPr lang="zh-TW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lang="en-US" altLang="zh-TW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altLang="zh-TW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吹冷氣務必戴上</a:t>
            </a:r>
            <a:r>
              <a:rPr lang="zh-TW" altLang="en-US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口罩</a:t>
            </a:r>
            <a:r>
              <a:rPr lang="zh-TW" altLang="en-US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en-US" altLang="zh-TW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教室</a:t>
            </a:r>
            <a:r>
              <a:rPr lang="zh-TW" altLang="en-US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四個</a:t>
            </a:r>
            <a:r>
              <a:rPr lang="zh-TW" altLang="en-US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角落之窗戶各開啟</a:t>
            </a:r>
            <a:r>
              <a:rPr lang="en-US" altLang="zh-TW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5-10</a:t>
            </a:r>
            <a:r>
              <a:rPr lang="zh-TW" altLang="en-US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公分。</a:t>
            </a:r>
            <a:endParaRPr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2054686" y="1582281"/>
            <a:ext cx="1091380" cy="1042218"/>
          </a:xfrm>
          <a:prstGeom prst="star8">
            <a:avLst>
              <a:gd name="adj" fmla="val 37500"/>
            </a:avLst>
          </a:prstGeom>
          <a:solidFill>
            <a:schemeClr val="accent1"/>
          </a:solidFill>
          <a:ln w="15875" cap="flat" cmpd="sng">
            <a:solidFill>
              <a:srgbClr val="175B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5</a:t>
            </a:r>
            <a:endParaRPr sz="32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1" y="0"/>
            <a:ext cx="12192000" cy="15097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zh-TW"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新冠狀病毒肺炎防疫大作戰</a:t>
            </a:r>
            <a:endParaRPr sz="6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1" name="Google Shape;211;p6"/>
          <p:cNvSpPr txBox="1">
            <a:spLocks noGrp="1"/>
          </p:cNvSpPr>
          <p:nvPr>
            <p:ph type="subTitle" idx="1"/>
          </p:nvPr>
        </p:nvSpPr>
        <p:spPr>
          <a:xfrm>
            <a:off x="3406878" y="5997506"/>
            <a:ext cx="5378245" cy="57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None/>
            </a:pPr>
            <a:r>
              <a:rPr lang="zh-TW" sz="3330">
                <a:solidFill>
                  <a:schemeClr val="dk1"/>
                </a:solidFill>
              </a:rPr>
              <a:t>國立員林崇實高工關心您 </a:t>
            </a:r>
            <a:endParaRPr sz="3330">
              <a:solidFill>
                <a:schemeClr val="dk1"/>
              </a:solidFill>
            </a:endParaRPr>
          </a:p>
        </p:txBody>
      </p:sp>
      <p:pic>
        <p:nvPicPr>
          <p:cNvPr id="212" name="Google Shape;21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0834" y="5897004"/>
            <a:ext cx="823116" cy="79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9634" y="5897004"/>
            <a:ext cx="823116" cy="797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>
            <a:spLocks noGrp="1"/>
          </p:cNvSpPr>
          <p:nvPr>
            <p:ph type="ctrTitle"/>
          </p:nvPr>
        </p:nvSpPr>
        <p:spPr>
          <a:xfrm>
            <a:off x="2875936" y="1592826"/>
            <a:ext cx="6774427" cy="1111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zh-TW" sz="7200"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zh-TW" sz="648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其他防疫措施！</a:t>
            </a:r>
            <a:endParaRPr sz="64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2330246" y="1592826"/>
            <a:ext cx="1091380" cy="1042218"/>
          </a:xfrm>
          <a:prstGeom prst="star8">
            <a:avLst>
              <a:gd name="adj" fmla="val 37500"/>
            </a:avLst>
          </a:prstGeom>
          <a:solidFill>
            <a:schemeClr val="accent1"/>
          </a:solidFill>
          <a:ln w="15875" cap="flat" cmpd="sng">
            <a:solidFill>
              <a:srgbClr val="175B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6</a:t>
            </a:r>
            <a:endParaRPr sz="32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0" name="Google Shape;220;p7"/>
          <p:cNvSpPr txBox="1"/>
          <p:nvPr/>
        </p:nvSpPr>
        <p:spPr>
          <a:xfrm>
            <a:off x="1350173" y="2644875"/>
            <a:ext cx="10261723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❶</a:t>
            </a:r>
            <a:r>
              <a:rPr lang="zh-TW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儘量不到人多密閉場所，不出入醫院。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4000"/>
            </a:pPr>
            <a:r>
              <a:rPr lang="zh-TW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❷</a:t>
            </a:r>
            <a:r>
              <a:rPr lang="zh-TW" altLang="zh-TW" sz="4000" dirty="0" smtClean="0">
                <a:solidFill>
                  <a:schemeClr val="dk1"/>
                </a:solidFill>
              </a:rPr>
              <a:t>生病在家休息，不出門，減少與他人接觸。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4000"/>
            </a:pPr>
            <a:r>
              <a:rPr lang="zh-TW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❸</a:t>
            </a:r>
            <a:r>
              <a:rPr lang="zh-TW" altLang="zh-TW" sz="4000" dirty="0" smtClean="0">
                <a:solidFill>
                  <a:schemeClr val="dk1"/>
                </a:solidFill>
              </a:rPr>
              <a:t>打噴嚏、咳嗽需掩住口、鼻，</a:t>
            </a:r>
            <a:r>
              <a:rPr lang="zh-TW" altLang="en-US" sz="4000" dirty="0" smtClean="0">
                <a:solidFill>
                  <a:schemeClr val="dk1"/>
                </a:solidFill>
              </a:rPr>
              <a:t>記得</a:t>
            </a:r>
            <a:r>
              <a:rPr lang="zh-TW" altLang="zh-TW" sz="4000" dirty="0" smtClean="0">
                <a:solidFill>
                  <a:schemeClr val="dk1"/>
                </a:solidFill>
              </a:rPr>
              <a:t>要洗手。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4000"/>
            </a:pPr>
            <a:r>
              <a:rPr lang="zh-TW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❹</a:t>
            </a:r>
            <a:r>
              <a:rPr lang="zh-TW" altLang="zh-TW" sz="4000" dirty="0" smtClean="0">
                <a:solidFill>
                  <a:schemeClr val="dk1"/>
                </a:solidFill>
              </a:rPr>
              <a:t>勿與他人共飲共食。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4000"/>
            </a:pPr>
            <a:r>
              <a:rPr lang="zh-TW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❺</a:t>
            </a:r>
            <a:r>
              <a:rPr lang="zh-TW" altLang="zh-TW" sz="4000" dirty="0" smtClean="0">
                <a:solidFill>
                  <a:schemeClr val="dk1"/>
                </a:solidFill>
              </a:rPr>
              <a:t>均衡飲食與充足睡眠，增強自身免疫力。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1" y="0"/>
            <a:ext cx="12192000" cy="15097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zh-TW"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新冠狀病毒肺炎防疫大作戰</a:t>
            </a:r>
            <a:endParaRPr sz="6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2" name="Google Shape;222;p7"/>
          <p:cNvSpPr txBox="1">
            <a:spLocks noGrp="1"/>
          </p:cNvSpPr>
          <p:nvPr>
            <p:ph type="subTitle" idx="1"/>
          </p:nvPr>
        </p:nvSpPr>
        <p:spPr>
          <a:xfrm>
            <a:off x="3406878" y="5997506"/>
            <a:ext cx="5378245" cy="57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None/>
            </a:pPr>
            <a:r>
              <a:rPr lang="zh-TW" sz="3330">
                <a:solidFill>
                  <a:schemeClr val="dk1"/>
                </a:solidFill>
              </a:rPr>
              <a:t>國立員林崇實高工關心您 </a:t>
            </a:r>
            <a:endParaRPr sz="3330">
              <a:solidFill>
                <a:schemeClr val="dk1"/>
              </a:solidFill>
            </a:endParaRPr>
          </a:p>
        </p:txBody>
      </p:sp>
      <p:pic>
        <p:nvPicPr>
          <p:cNvPr id="223" name="Google Shape;22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0834" y="5897004"/>
            <a:ext cx="823116" cy="79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6471" y="5912632"/>
            <a:ext cx="823116" cy="797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"/>
          <p:cNvSpPr txBox="1">
            <a:spLocks noGrp="1"/>
          </p:cNvSpPr>
          <p:nvPr>
            <p:ph type="ctrTitle"/>
          </p:nvPr>
        </p:nvSpPr>
        <p:spPr>
          <a:xfrm>
            <a:off x="2875936" y="1592826"/>
            <a:ext cx="6774427" cy="1111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zh-TW" sz="7200"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zh-TW" sz="648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其他防疫措施！</a:t>
            </a:r>
            <a:endParaRPr sz="64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2330246" y="1592826"/>
            <a:ext cx="1091380" cy="1042218"/>
          </a:xfrm>
          <a:prstGeom prst="star8">
            <a:avLst>
              <a:gd name="adj" fmla="val 37500"/>
            </a:avLst>
          </a:prstGeom>
          <a:solidFill>
            <a:schemeClr val="accent1"/>
          </a:solidFill>
          <a:ln w="15875" cap="flat" cmpd="sng">
            <a:solidFill>
              <a:srgbClr val="175B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6</a:t>
            </a:r>
            <a:endParaRPr sz="32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877825" y="2644875"/>
            <a:ext cx="1082649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4000"/>
            </a:pPr>
            <a:r>
              <a:rPr lang="zh-TW" sz="4000" b="0" i="0" u="none" strike="noStrike" cap="none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❻</a:t>
            </a:r>
            <a:r>
              <a:rPr lang="zh-TW" altLang="en-US" sz="4000" dirty="0" smtClean="0">
                <a:solidFill>
                  <a:schemeClr val="dk1"/>
                </a:solidFill>
                <a:ea typeface="Candara"/>
                <a:cs typeface="Candara"/>
                <a:sym typeface="Candara"/>
              </a:rPr>
              <a:t>各類人員返國後，依規定實施</a:t>
            </a:r>
            <a:r>
              <a:rPr lang="zh-TW" altLang="en-US" sz="4000" dirty="0" smtClean="0">
                <a:solidFill>
                  <a:srgbClr val="FF0000"/>
                </a:solidFill>
                <a:ea typeface="Candara"/>
                <a:cs typeface="Candara"/>
                <a:sym typeface="Candara"/>
              </a:rPr>
              <a:t>居家檢疫</a:t>
            </a:r>
            <a:r>
              <a:rPr lang="en-US" altLang="zh-TW" sz="4000" dirty="0" smtClean="0">
                <a:solidFill>
                  <a:srgbClr val="FF0000"/>
                </a:solidFill>
                <a:ea typeface="Candara"/>
                <a:cs typeface="Candara"/>
                <a:sym typeface="Candara"/>
              </a:rPr>
              <a:t>14</a:t>
            </a:r>
            <a:r>
              <a:rPr lang="zh-TW" altLang="en-US" sz="4000" dirty="0" smtClean="0">
                <a:solidFill>
                  <a:srgbClr val="FF0000"/>
                </a:solidFill>
                <a:ea typeface="Candara"/>
                <a:cs typeface="Candara"/>
                <a:sym typeface="Candara"/>
              </a:rPr>
              <a:t>天</a:t>
            </a:r>
          </a:p>
          <a:p>
            <a:pPr lvl="0">
              <a:buSzPts val="4000"/>
            </a:pPr>
            <a:r>
              <a:rPr lang="zh-TW" altLang="en-US" sz="4000" dirty="0" smtClean="0">
                <a:solidFill>
                  <a:schemeClr val="dk1"/>
                </a:solidFill>
                <a:ea typeface="Candara"/>
                <a:cs typeface="Candara"/>
                <a:sym typeface="Candara"/>
              </a:rPr>
              <a:t>   後，使得返校上課上班。</a:t>
            </a:r>
            <a:endParaRPr lang="zh-TW" altLang="en-US" sz="4000" dirty="0" smtClean="0">
              <a:solidFill>
                <a:schemeClr val="dk1"/>
              </a:solidFill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1" y="0"/>
            <a:ext cx="12192000" cy="15097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zh-TW"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新冠狀病毒肺炎防疫大作戰</a:t>
            </a:r>
            <a:endParaRPr sz="6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3" name="Google Shape;233;p8"/>
          <p:cNvSpPr txBox="1">
            <a:spLocks noGrp="1"/>
          </p:cNvSpPr>
          <p:nvPr>
            <p:ph type="subTitle" idx="1"/>
          </p:nvPr>
        </p:nvSpPr>
        <p:spPr>
          <a:xfrm>
            <a:off x="3406878" y="5997506"/>
            <a:ext cx="5378245" cy="57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None/>
            </a:pPr>
            <a:r>
              <a:rPr lang="zh-TW" sz="3330">
                <a:solidFill>
                  <a:schemeClr val="dk1"/>
                </a:solidFill>
              </a:rPr>
              <a:t>國立員林崇實高工關心您 </a:t>
            </a:r>
            <a:endParaRPr sz="3330">
              <a:solidFill>
                <a:schemeClr val="dk1"/>
              </a:solidFill>
            </a:endParaRPr>
          </a:p>
        </p:txBody>
      </p:sp>
      <p:pic>
        <p:nvPicPr>
          <p:cNvPr id="234" name="Google Shape;2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0834" y="5897004"/>
            <a:ext cx="823116" cy="79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5327" y="5897004"/>
            <a:ext cx="823116" cy="797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波形">
  <a:themeElements>
    <a:clrScheme name="波形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480</Words>
  <Application>Microsoft Office PowerPoint</Application>
  <PresentationFormat>自訂</PresentationFormat>
  <Paragraphs>76</Paragraphs>
  <Slides>15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Arial</vt:lpstr>
      <vt:lpstr>新細明體</vt:lpstr>
      <vt:lpstr>Times New Roman</vt:lpstr>
      <vt:lpstr>Candara</vt:lpstr>
      <vt:lpstr>Noto Sans Symbols</vt:lpstr>
      <vt:lpstr>標楷體</vt:lpstr>
      <vt:lpstr>波形</vt:lpstr>
      <vt:lpstr>每日量體溫！ 進入校園配合體溫量測並確實登記， 耳溫≧38∘C，額溫≧37.5∘C(須以耳溫再確認) 禁止進入校園。 到校後，請發燒及有呼吸道症狀者， 移至學校健康中心隔離區等候家長接回。</vt:lpstr>
      <vt:lpstr>  落實生病不上課！ 耳溫≧38∘C，額溫≧37.5∘C(須以耳溫再確認)，咳嗽或非過敏性流鼻水等呼吸道症狀，請主動告知學校(04-8344304教官室)，請儘速就醫並在家休息，避免進入校園內進一步交叉感染。若因前述原因請假， 返校後出示看病證明，學校不會將其列入出缺席紀錄。</vt:lpstr>
      <vt:lpstr>         勤洗手！                 用肥皂勤洗手，              比戴口罩還重要！</vt:lpstr>
      <vt:lpstr>投影片 4</vt:lpstr>
      <vt:lpstr>    每日清洗環境！ 桌椅、椅背、門把、窗框、樓梯扶手、 滑鼠、鍵盤、水龍頭、 放置餐桶位置， 應每日以消毒水消毒。</vt:lpstr>
      <vt:lpstr>投影片 6</vt:lpstr>
      <vt:lpstr>    保持教室通風！ 增加課桌椅間距， 門窗保持開啟，窗簾勿關， 維持教室或學習環境通風。 吹冷氣務必戴上口罩， 教室四個角落之窗戶各開啟5-10公分。</vt:lpstr>
      <vt:lpstr>     其他防疫措施！</vt:lpstr>
      <vt:lpstr>     其他防疫措施！</vt:lpstr>
      <vt:lpstr>  哪些時候需要戴口罩！</vt:lpstr>
      <vt:lpstr>投影片 11</vt:lpstr>
      <vt:lpstr>投影片 12</vt:lpstr>
      <vt:lpstr>投影片 13</vt:lpstr>
      <vt:lpstr>投影片 14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</cp:lastModifiedBy>
  <cp:revision>16</cp:revision>
  <dcterms:created xsi:type="dcterms:W3CDTF">2020-02-18T02:17:30Z</dcterms:created>
  <dcterms:modified xsi:type="dcterms:W3CDTF">2021-05-16T23:21:13Z</dcterms:modified>
</cp:coreProperties>
</file>