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2.xml" ContentType="application/vnd.openxmlformats-officedocument.themeOverr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14"/>
  </p:notesMasterIdLst>
  <p:handoutMasterIdLst>
    <p:handoutMasterId r:id="rId15"/>
  </p:handoutMasterIdLst>
  <p:sldIdLst>
    <p:sldId id="256" r:id="rId2"/>
    <p:sldId id="510" r:id="rId3"/>
    <p:sldId id="509" r:id="rId4"/>
    <p:sldId id="482" r:id="rId5"/>
    <p:sldId id="490" r:id="rId6"/>
    <p:sldId id="514" r:id="rId7"/>
    <p:sldId id="477" r:id="rId8"/>
    <p:sldId id="512" r:id="rId9"/>
    <p:sldId id="513" r:id="rId10"/>
    <p:sldId id="506" r:id="rId11"/>
    <p:sldId id="507" r:id="rId12"/>
    <p:sldId id="278" r:id="rId13"/>
  </p:sldIdLst>
  <p:sldSz cx="12192000" cy="6858000"/>
  <p:notesSz cx="6858000" cy="9144000"/>
  <p:defaultText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E28"/>
    <a:srgbClr val="FFCB9C"/>
    <a:srgbClr val="F26D64"/>
    <a:srgbClr val="9BBB40"/>
    <a:srgbClr val="3333FF"/>
    <a:srgbClr val="FFA29B"/>
    <a:srgbClr val="FF392F"/>
    <a:srgbClr val="FF5B53"/>
    <a:srgbClr val="FFFFFF"/>
    <a:srgbClr val="FCD5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佈景主題樣式 2 - 輔色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55" autoAdjust="0"/>
    <p:restoredTop sz="89865" autoAdjust="0"/>
  </p:normalViewPr>
  <p:slideViewPr>
    <p:cSldViewPr snapToGrid="0" snapToObjects="1">
      <p:cViewPr varScale="1">
        <p:scale>
          <a:sx n="115" d="100"/>
          <a:sy n="115" d="100"/>
        </p:scale>
        <p:origin x="282" y="108"/>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53" d="100"/>
          <a:sy n="53" d="100"/>
        </p:scale>
        <p:origin x="2648"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D6A44C-30B2-4DB5-AAE0-623CD2CEB172}" type="doc">
      <dgm:prSet loTypeId="urn:microsoft.com/office/officeart/2005/8/layout/funnel1" loCatId="relationship" qsTypeId="urn:microsoft.com/office/officeart/2005/8/quickstyle/simple1" qsCatId="simple" csTypeId="urn:microsoft.com/office/officeart/2005/8/colors/colorful4" csCatId="colorful" phldr="1"/>
      <dgm:spPr/>
      <dgm:t>
        <a:bodyPr/>
        <a:lstStyle/>
        <a:p>
          <a:endParaRPr lang="zh-TW" altLang="en-US"/>
        </a:p>
      </dgm:t>
    </dgm:pt>
    <dgm:pt modelId="{1C5B9948-6A32-4598-8B6E-4ACAA48681CD}">
      <dgm:prSet phldrT="[文字]">
        <dgm:style>
          <a:lnRef idx="1">
            <a:schemeClr val="accent6"/>
          </a:lnRef>
          <a:fillRef idx="2">
            <a:schemeClr val="accent6"/>
          </a:fillRef>
          <a:effectRef idx="1">
            <a:schemeClr val="accent6"/>
          </a:effectRef>
          <a:fontRef idx="minor">
            <a:schemeClr val="dk1"/>
          </a:fontRef>
        </dgm:style>
      </dgm:prSet>
      <dgm:spPr/>
      <dgm:t>
        <a:bodyPr>
          <a:scene3d>
            <a:camera prst="orthographicFront"/>
            <a:lightRig rig="soft" dir="t">
              <a:rot lat="0" lon="0" rev="15600000"/>
            </a:lightRig>
          </a:scene3d>
          <a:sp3d extrusionH="57150" prstMaterial="softEdge">
            <a:bevelT w="25400" h="38100"/>
          </a:sp3d>
        </a:bodyPr>
        <a:lstStyle/>
        <a:p>
          <a:r>
            <a:rPr lang="zh-TW" altLang="en-US" b="1" cap="none" spc="0" dirty="0" smtClean="0">
              <a:ln/>
              <a:effectLst/>
            </a:rPr>
            <a:t>鼓勵學生積極參與</a:t>
          </a:r>
          <a:endParaRPr lang="zh-TW" altLang="en-US" b="1" cap="none" spc="0" dirty="0">
            <a:ln/>
            <a:effectLst/>
          </a:endParaRPr>
        </a:p>
      </dgm:t>
    </dgm:pt>
    <dgm:pt modelId="{2D377F0B-9213-413E-929C-54F2A5B4A00B}" type="parTrans" cxnId="{F4478A1B-3BD6-452F-BD81-69B4CEBD4C0C}">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F907B280-0ABC-49A6-ACED-8FCE8162372A}" type="sibTrans" cxnId="{F4478A1B-3BD6-452F-BD81-69B4CEBD4C0C}">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C09FEC70-DFC5-4119-A28C-2EA25584CF3B}">
      <dgm:prSet phldrT="[文字]">
        <dgm:style>
          <a:lnRef idx="1">
            <a:schemeClr val="accent1"/>
          </a:lnRef>
          <a:fillRef idx="2">
            <a:schemeClr val="accent1"/>
          </a:fillRef>
          <a:effectRef idx="1">
            <a:schemeClr val="accent1"/>
          </a:effectRef>
          <a:fontRef idx="minor">
            <a:schemeClr val="dk1"/>
          </a:fontRef>
        </dgm:style>
      </dgm:prSet>
      <dgm:spPr/>
      <dgm:t>
        <a:bodyPr>
          <a:scene3d>
            <a:camera prst="orthographicFront"/>
            <a:lightRig rig="soft" dir="t">
              <a:rot lat="0" lon="0" rev="15600000"/>
            </a:lightRig>
          </a:scene3d>
          <a:sp3d extrusionH="57150" prstMaterial="softEdge">
            <a:bevelT w="25400" h="38100"/>
          </a:sp3d>
        </a:bodyPr>
        <a:lstStyle/>
        <a:p>
          <a:r>
            <a:rPr lang="zh-TW" altLang="en-US" b="1" cap="none" spc="0" dirty="0" smtClean="0">
              <a:ln/>
              <a:effectLst/>
            </a:rPr>
            <a:t>定期記錄</a:t>
          </a:r>
          <a:endParaRPr lang="zh-TW" altLang="en-US" b="1" cap="none" spc="0" dirty="0">
            <a:ln/>
            <a:effectLst/>
          </a:endParaRPr>
        </a:p>
      </dgm:t>
    </dgm:pt>
    <dgm:pt modelId="{F6BBD57B-40D7-48C3-B333-024E77968168}" type="parTrans" cxnId="{C092CF54-73B4-4D72-AA44-3954D56368EA}">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38BF3F58-6B2A-405E-9E8D-74D518B323F9}" type="sibTrans" cxnId="{C092CF54-73B4-4D72-AA44-3954D56368EA}">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B17734E5-8E33-4CB8-8AC1-F237859C03CD}">
      <dgm:prSet phldrT="[文字]"/>
      <dgm:spPr/>
      <dgm:t>
        <a:bodyPr>
          <a:scene3d>
            <a:camera prst="orthographicFront"/>
            <a:lightRig rig="soft" dir="t">
              <a:rot lat="0" lon="0" rev="15600000"/>
            </a:lightRig>
          </a:scene3d>
          <a:sp3d extrusionH="57150" prstMaterial="softEdge">
            <a:bevelT w="25400" h="38100"/>
          </a:sp3d>
        </a:bodyPr>
        <a:lstStyle/>
        <a:p>
          <a:r>
            <a:rPr lang="zh-TW" altLang="en-US" b="1" cap="none" spc="0" dirty="0" smtClean="0">
              <a:ln/>
              <a:effectLst/>
            </a:rPr>
            <a:t>建立自己的學習歷程檔案</a:t>
          </a:r>
          <a:endParaRPr lang="zh-TW" altLang="en-US" b="1" cap="none" spc="0" dirty="0">
            <a:ln/>
            <a:effectLst/>
          </a:endParaRPr>
        </a:p>
      </dgm:t>
    </dgm:pt>
    <dgm:pt modelId="{27ECEC85-8167-4EB0-B336-F9C62BC7CE8C}" type="parTrans" cxnId="{37227ECA-A4ED-460E-8BA8-87B1C034AB96}">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A57848CE-2FC6-466F-B9DC-284927C969D6}" type="sibTrans" cxnId="{37227ECA-A4ED-460E-8BA8-87B1C034AB96}">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381F851A-5D55-424B-B2AC-9AF1C0402480}">
      <dgm:prSet phldrT="[文字]">
        <dgm:style>
          <a:lnRef idx="1">
            <a:schemeClr val="accent3"/>
          </a:lnRef>
          <a:fillRef idx="2">
            <a:schemeClr val="accent3"/>
          </a:fillRef>
          <a:effectRef idx="1">
            <a:schemeClr val="accent3"/>
          </a:effectRef>
          <a:fontRef idx="minor">
            <a:schemeClr val="dk1"/>
          </a:fontRef>
        </dgm:style>
      </dgm:prSet>
      <dgm:spPr/>
      <dgm:t>
        <a:bodyPr>
          <a:scene3d>
            <a:camera prst="orthographicFront"/>
            <a:lightRig rig="soft" dir="t">
              <a:rot lat="0" lon="0" rev="15600000"/>
            </a:lightRig>
          </a:scene3d>
          <a:sp3d extrusionH="57150" prstMaterial="softEdge">
            <a:bevelT w="25400" h="38100"/>
          </a:sp3d>
        </a:bodyPr>
        <a:lstStyle/>
        <a:p>
          <a:r>
            <a:rPr lang="zh-TW" altLang="en-US" b="1" cap="none" spc="0" dirty="0" smtClean="0">
              <a:ln/>
              <a:effectLst/>
            </a:rPr>
            <a:t>多元課程與活動</a:t>
          </a:r>
          <a:endParaRPr lang="zh-TW" altLang="en-US" b="1" cap="none" spc="0" dirty="0">
            <a:ln/>
            <a:effectLst/>
          </a:endParaRPr>
        </a:p>
      </dgm:t>
    </dgm:pt>
    <dgm:pt modelId="{BDCF0F90-E22F-4BC8-B945-F4EC3B324EB0}" type="sibTrans" cxnId="{AF7E9802-4235-4A63-AD6C-7BBAAB0A80DB}">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FE926A65-85F7-49CA-8698-5D496A620694}" type="parTrans" cxnId="{AF7E9802-4235-4A63-AD6C-7BBAAB0A80DB}">
      <dgm:prSet/>
      <dgm:spPr/>
      <dgm:t>
        <a:bodyPr>
          <a:scene3d>
            <a:camera prst="orthographicFront"/>
            <a:lightRig rig="soft" dir="t">
              <a:rot lat="0" lon="0" rev="15600000"/>
            </a:lightRig>
          </a:scene3d>
          <a:sp3d extrusionH="57150" prstMaterial="softEdge">
            <a:bevelT w="25400" h="38100"/>
          </a:sp3d>
        </a:bodyPr>
        <a:lstStyle/>
        <a:p>
          <a:endParaRPr lang="zh-TW" altLang="en-US" b="1" cap="none" spc="0">
            <a:ln/>
            <a:solidFill>
              <a:schemeClr val="accent4"/>
            </a:solidFill>
            <a:effectLst/>
          </a:endParaRPr>
        </a:p>
      </dgm:t>
    </dgm:pt>
    <dgm:pt modelId="{68B60EB1-5DB9-4FC5-A612-C9E617FA8B7C}" type="pres">
      <dgm:prSet presAssocID="{57D6A44C-30B2-4DB5-AAE0-623CD2CEB172}" presName="Name0" presStyleCnt="0">
        <dgm:presLayoutVars>
          <dgm:chMax val="4"/>
          <dgm:resizeHandles val="exact"/>
        </dgm:presLayoutVars>
      </dgm:prSet>
      <dgm:spPr/>
      <dgm:t>
        <a:bodyPr/>
        <a:lstStyle/>
        <a:p>
          <a:endParaRPr lang="zh-TW" altLang="en-US"/>
        </a:p>
      </dgm:t>
    </dgm:pt>
    <dgm:pt modelId="{7572C372-08C9-4582-AAFB-940042916EE3}" type="pres">
      <dgm:prSet presAssocID="{57D6A44C-30B2-4DB5-AAE0-623CD2CEB172}" presName="ellipse" presStyleLbl="trBgShp" presStyleIdx="0" presStyleCnt="1"/>
      <dgm:spPr/>
    </dgm:pt>
    <dgm:pt modelId="{917A9DEA-E7ED-4129-AC2B-B5A5A19D0C7D}" type="pres">
      <dgm:prSet presAssocID="{57D6A44C-30B2-4DB5-AAE0-623CD2CEB172}" presName="arrow1" presStyleLbl="fgShp" presStyleIdx="0" presStyleCnt="1"/>
      <dgm:spPr/>
    </dgm:pt>
    <dgm:pt modelId="{A0297154-09AE-4420-9F76-00AD0B38B419}" type="pres">
      <dgm:prSet presAssocID="{57D6A44C-30B2-4DB5-AAE0-623CD2CEB172}" presName="rectangle" presStyleLbl="revTx" presStyleIdx="0" presStyleCnt="1">
        <dgm:presLayoutVars>
          <dgm:bulletEnabled val="1"/>
        </dgm:presLayoutVars>
      </dgm:prSet>
      <dgm:spPr/>
      <dgm:t>
        <a:bodyPr/>
        <a:lstStyle/>
        <a:p>
          <a:endParaRPr lang="zh-TW" altLang="en-US"/>
        </a:p>
      </dgm:t>
    </dgm:pt>
    <dgm:pt modelId="{A738035E-4C69-46E6-A32D-82A9953B5A68}" type="pres">
      <dgm:prSet presAssocID="{381F851A-5D55-424B-B2AC-9AF1C0402480}" presName="item1" presStyleLbl="node1" presStyleIdx="0" presStyleCnt="3" custLinFactNeighborX="-11999" custLinFactNeighborY="17893">
        <dgm:presLayoutVars>
          <dgm:bulletEnabled val="1"/>
        </dgm:presLayoutVars>
      </dgm:prSet>
      <dgm:spPr/>
      <dgm:t>
        <a:bodyPr/>
        <a:lstStyle/>
        <a:p>
          <a:endParaRPr lang="zh-TW" altLang="en-US"/>
        </a:p>
      </dgm:t>
    </dgm:pt>
    <dgm:pt modelId="{AB20144F-BBE3-4BB6-84C8-F634338D55D6}" type="pres">
      <dgm:prSet presAssocID="{C09FEC70-DFC5-4119-A28C-2EA25584CF3B}" presName="item2" presStyleLbl="node1" presStyleIdx="1" presStyleCnt="3" custLinFactX="17857" custLinFactNeighborX="100000" custLinFactNeighborY="8305">
        <dgm:presLayoutVars>
          <dgm:bulletEnabled val="1"/>
        </dgm:presLayoutVars>
      </dgm:prSet>
      <dgm:spPr/>
      <dgm:t>
        <a:bodyPr/>
        <a:lstStyle/>
        <a:p>
          <a:endParaRPr lang="zh-TW" altLang="en-US"/>
        </a:p>
      </dgm:t>
    </dgm:pt>
    <dgm:pt modelId="{3BF5B980-919F-4B29-87BF-5C297C936F59}" type="pres">
      <dgm:prSet presAssocID="{B17734E5-8E33-4CB8-8AC1-F237859C03CD}" presName="item3" presStyleLbl="node1" presStyleIdx="2" presStyleCnt="3" custLinFactNeighborX="-84889" custLinFactNeighborY="11303">
        <dgm:presLayoutVars>
          <dgm:bulletEnabled val="1"/>
        </dgm:presLayoutVars>
      </dgm:prSet>
      <dgm:spPr/>
      <dgm:t>
        <a:bodyPr/>
        <a:lstStyle/>
        <a:p>
          <a:endParaRPr lang="zh-TW" altLang="en-US"/>
        </a:p>
      </dgm:t>
    </dgm:pt>
    <dgm:pt modelId="{879BAE8A-53F5-4845-8498-927A93D33C9B}" type="pres">
      <dgm:prSet presAssocID="{57D6A44C-30B2-4DB5-AAE0-623CD2CEB172}" presName="funnel" presStyleLbl="trAlignAcc1" presStyleIdx="0" presStyleCnt="1" custLinFactNeighborX="-749" custLinFactNeighborY="-893"/>
      <dgm:spPr/>
    </dgm:pt>
  </dgm:ptLst>
  <dgm:cxnLst>
    <dgm:cxn modelId="{AF7E9802-4235-4A63-AD6C-7BBAAB0A80DB}" srcId="{57D6A44C-30B2-4DB5-AAE0-623CD2CEB172}" destId="{381F851A-5D55-424B-B2AC-9AF1C0402480}" srcOrd="1" destOrd="0" parTransId="{FE926A65-85F7-49CA-8698-5D496A620694}" sibTransId="{BDCF0F90-E22F-4BC8-B945-F4EC3B324EB0}"/>
    <dgm:cxn modelId="{E1913DBC-B24D-4D3B-BD73-B4908A2EA290}" type="presOf" srcId="{57D6A44C-30B2-4DB5-AAE0-623CD2CEB172}" destId="{68B60EB1-5DB9-4FC5-A612-C9E617FA8B7C}" srcOrd="0" destOrd="0" presId="urn:microsoft.com/office/officeart/2005/8/layout/funnel1"/>
    <dgm:cxn modelId="{C092CF54-73B4-4D72-AA44-3954D56368EA}" srcId="{57D6A44C-30B2-4DB5-AAE0-623CD2CEB172}" destId="{C09FEC70-DFC5-4119-A28C-2EA25584CF3B}" srcOrd="2" destOrd="0" parTransId="{F6BBD57B-40D7-48C3-B333-024E77968168}" sibTransId="{38BF3F58-6B2A-405E-9E8D-74D518B323F9}"/>
    <dgm:cxn modelId="{EBBA52EA-0959-4DB9-8517-85EC7B9C7F46}" type="presOf" srcId="{C09FEC70-DFC5-4119-A28C-2EA25584CF3B}" destId="{A738035E-4C69-46E6-A32D-82A9953B5A68}" srcOrd="0" destOrd="0" presId="urn:microsoft.com/office/officeart/2005/8/layout/funnel1"/>
    <dgm:cxn modelId="{F4478A1B-3BD6-452F-BD81-69B4CEBD4C0C}" srcId="{57D6A44C-30B2-4DB5-AAE0-623CD2CEB172}" destId="{1C5B9948-6A32-4598-8B6E-4ACAA48681CD}" srcOrd="0" destOrd="0" parTransId="{2D377F0B-9213-413E-929C-54F2A5B4A00B}" sibTransId="{F907B280-0ABC-49A6-ACED-8FCE8162372A}"/>
    <dgm:cxn modelId="{A4EFD928-E3BD-4FF4-B56B-1BA5FF503777}" type="presOf" srcId="{B17734E5-8E33-4CB8-8AC1-F237859C03CD}" destId="{A0297154-09AE-4420-9F76-00AD0B38B419}" srcOrd="0" destOrd="0" presId="urn:microsoft.com/office/officeart/2005/8/layout/funnel1"/>
    <dgm:cxn modelId="{2EF7FC51-E2B5-4782-AC11-C22E8EE9D065}" type="presOf" srcId="{1C5B9948-6A32-4598-8B6E-4ACAA48681CD}" destId="{3BF5B980-919F-4B29-87BF-5C297C936F59}" srcOrd="0" destOrd="0" presId="urn:microsoft.com/office/officeart/2005/8/layout/funnel1"/>
    <dgm:cxn modelId="{37227ECA-A4ED-460E-8BA8-87B1C034AB96}" srcId="{57D6A44C-30B2-4DB5-AAE0-623CD2CEB172}" destId="{B17734E5-8E33-4CB8-8AC1-F237859C03CD}" srcOrd="3" destOrd="0" parTransId="{27ECEC85-8167-4EB0-B336-F9C62BC7CE8C}" sibTransId="{A57848CE-2FC6-466F-B9DC-284927C969D6}"/>
    <dgm:cxn modelId="{1E1270A8-0E78-4C7F-8F9B-A129D9B55778}" type="presOf" srcId="{381F851A-5D55-424B-B2AC-9AF1C0402480}" destId="{AB20144F-BBE3-4BB6-84C8-F634338D55D6}" srcOrd="0" destOrd="0" presId="urn:microsoft.com/office/officeart/2005/8/layout/funnel1"/>
    <dgm:cxn modelId="{71BB522A-7435-4477-B0CD-ECD91D39D43F}" type="presParOf" srcId="{68B60EB1-5DB9-4FC5-A612-C9E617FA8B7C}" destId="{7572C372-08C9-4582-AAFB-940042916EE3}" srcOrd="0" destOrd="0" presId="urn:microsoft.com/office/officeart/2005/8/layout/funnel1"/>
    <dgm:cxn modelId="{9667B995-CD8A-409D-B674-C00BDFC9230B}" type="presParOf" srcId="{68B60EB1-5DB9-4FC5-A612-C9E617FA8B7C}" destId="{917A9DEA-E7ED-4129-AC2B-B5A5A19D0C7D}" srcOrd="1" destOrd="0" presId="urn:microsoft.com/office/officeart/2005/8/layout/funnel1"/>
    <dgm:cxn modelId="{07B9DC00-5C9D-443A-A6AD-BC910F95978A}" type="presParOf" srcId="{68B60EB1-5DB9-4FC5-A612-C9E617FA8B7C}" destId="{A0297154-09AE-4420-9F76-00AD0B38B419}" srcOrd="2" destOrd="0" presId="urn:microsoft.com/office/officeart/2005/8/layout/funnel1"/>
    <dgm:cxn modelId="{C03BD8CA-9F2A-47C9-8B91-286F3F280663}" type="presParOf" srcId="{68B60EB1-5DB9-4FC5-A612-C9E617FA8B7C}" destId="{A738035E-4C69-46E6-A32D-82A9953B5A68}" srcOrd="3" destOrd="0" presId="urn:microsoft.com/office/officeart/2005/8/layout/funnel1"/>
    <dgm:cxn modelId="{24EAD4E1-3F2B-433A-B1D0-4EED8D0F441E}" type="presParOf" srcId="{68B60EB1-5DB9-4FC5-A612-C9E617FA8B7C}" destId="{AB20144F-BBE3-4BB6-84C8-F634338D55D6}" srcOrd="4" destOrd="0" presId="urn:microsoft.com/office/officeart/2005/8/layout/funnel1"/>
    <dgm:cxn modelId="{86CEAA89-D617-4353-9074-5E41DEA96F25}" type="presParOf" srcId="{68B60EB1-5DB9-4FC5-A612-C9E617FA8B7C}" destId="{3BF5B980-919F-4B29-87BF-5C297C936F59}" srcOrd="5" destOrd="0" presId="urn:microsoft.com/office/officeart/2005/8/layout/funnel1"/>
    <dgm:cxn modelId="{6E9EE33C-90E2-41C6-B646-7197225BD8D7}" type="presParOf" srcId="{68B60EB1-5DB9-4FC5-A612-C9E617FA8B7C}" destId="{879BAE8A-53F5-4845-8498-927A93D33C9B}"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72C372-08C9-4582-AAFB-940042916EE3}">
      <dsp:nvSpPr>
        <dsp:cNvPr id="0" name=""/>
        <dsp:cNvSpPr/>
      </dsp:nvSpPr>
      <dsp:spPr>
        <a:xfrm>
          <a:off x="1872826" y="220133"/>
          <a:ext cx="4368800" cy="1517226"/>
        </a:xfrm>
        <a:prstGeom prst="ellipse">
          <a:avLst/>
        </a:prstGeom>
        <a:solidFill>
          <a:schemeClr val="accent4">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7A9DEA-E7ED-4129-AC2B-B5A5A19D0C7D}">
      <dsp:nvSpPr>
        <dsp:cNvPr id="0" name=""/>
        <dsp:cNvSpPr/>
      </dsp:nvSpPr>
      <dsp:spPr>
        <a:xfrm>
          <a:off x="3640666" y="3935306"/>
          <a:ext cx="846666" cy="541866"/>
        </a:xfrm>
        <a:prstGeom prst="downArrow">
          <a:avLst/>
        </a:prstGeom>
        <a:solidFill>
          <a:schemeClr val="accent4">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297154-09AE-4420-9F76-00AD0B38B419}">
      <dsp:nvSpPr>
        <dsp:cNvPr id="0" name=""/>
        <dsp:cNvSpPr/>
      </dsp:nvSpPr>
      <dsp:spPr>
        <a:xfrm>
          <a:off x="2031999" y="4368800"/>
          <a:ext cx="4064000" cy="101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184912" rIns="184912" bIns="184912" numCol="1" spcCol="1270" anchor="ctr" anchorCtr="0">
          <a:noAutofit/>
          <a:scene3d>
            <a:camera prst="orthographicFront"/>
            <a:lightRig rig="soft" dir="t">
              <a:rot lat="0" lon="0" rev="15600000"/>
            </a:lightRig>
          </a:scene3d>
          <a:sp3d extrusionH="57150" prstMaterial="softEdge">
            <a:bevelT w="25400" h="38100"/>
          </a:sp3d>
        </a:bodyPr>
        <a:lstStyle/>
        <a:p>
          <a:pPr lvl="0" algn="ctr" defTabSz="1155700">
            <a:lnSpc>
              <a:spcPct val="90000"/>
            </a:lnSpc>
            <a:spcBef>
              <a:spcPct val="0"/>
            </a:spcBef>
            <a:spcAft>
              <a:spcPct val="35000"/>
            </a:spcAft>
          </a:pPr>
          <a:r>
            <a:rPr lang="zh-TW" altLang="en-US" sz="2600" b="1" kern="1200" cap="none" spc="0" dirty="0" smtClean="0">
              <a:ln/>
              <a:effectLst/>
            </a:rPr>
            <a:t>建立自己的學習歷程檔案</a:t>
          </a:r>
          <a:endParaRPr lang="zh-TW" altLang="en-US" sz="2600" b="1" kern="1200" cap="none" spc="0" dirty="0">
            <a:ln/>
            <a:effectLst/>
          </a:endParaRPr>
        </a:p>
      </dsp:txBody>
      <dsp:txXfrm>
        <a:off x="2031999" y="4368800"/>
        <a:ext cx="4064000" cy="1016000"/>
      </dsp:txXfrm>
    </dsp:sp>
    <dsp:sp modelId="{A738035E-4C69-46E6-A32D-82A9953B5A68}">
      <dsp:nvSpPr>
        <dsp:cNvPr id="0" name=""/>
        <dsp:cNvSpPr/>
      </dsp:nvSpPr>
      <dsp:spPr>
        <a:xfrm>
          <a:off x="3278308" y="2127228"/>
          <a:ext cx="1524000" cy="1524000"/>
        </a:xfrm>
        <a:prstGeom prst="ellipse">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25400" tIns="25400" rIns="25400" bIns="25400" numCol="1" spcCol="1270" anchor="ctr" anchorCtr="0">
          <a:noAutofit/>
          <a:scene3d>
            <a:camera prst="orthographicFront"/>
            <a:lightRig rig="soft" dir="t">
              <a:rot lat="0" lon="0" rev="15600000"/>
            </a:lightRig>
          </a:scene3d>
          <a:sp3d extrusionH="57150" prstMaterial="softEdge">
            <a:bevelT w="25400" h="38100"/>
          </a:sp3d>
        </a:bodyPr>
        <a:lstStyle/>
        <a:p>
          <a:pPr lvl="0" algn="ctr" defTabSz="889000">
            <a:lnSpc>
              <a:spcPct val="90000"/>
            </a:lnSpc>
            <a:spcBef>
              <a:spcPct val="0"/>
            </a:spcBef>
            <a:spcAft>
              <a:spcPct val="35000"/>
            </a:spcAft>
          </a:pPr>
          <a:r>
            <a:rPr lang="zh-TW" altLang="en-US" sz="2000" b="1" kern="1200" cap="none" spc="0" dirty="0" smtClean="0">
              <a:ln/>
              <a:effectLst/>
            </a:rPr>
            <a:t>定期記錄</a:t>
          </a:r>
          <a:endParaRPr lang="zh-TW" altLang="en-US" sz="2000" b="1" kern="1200" cap="none" spc="0" dirty="0">
            <a:ln/>
            <a:effectLst/>
          </a:endParaRPr>
        </a:p>
      </dsp:txBody>
      <dsp:txXfrm>
        <a:off x="3501493" y="2350413"/>
        <a:ext cx="1077630" cy="1077630"/>
      </dsp:txXfrm>
    </dsp:sp>
    <dsp:sp modelId="{AB20144F-BBE3-4BB6-84C8-F634338D55D6}">
      <dsp:nvSpPr>
        <dsp:cNvPr id="0" name=""/>
        <dsp:cNvSpPr/>
      </dsp:nvSpPr>
      <dsp:spPr>
        <a:xfrm>
          <a:off x="4166807" y="837768"/>
          <a:ext cx="1524000" cy="1524000"/>
        </a:xfrm>
        <a:prstGeom prst="ellipse">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5400" tIns="25400" rIns="25400" bIns="25400" numCol="1" spcCol="1270" anchor="ctr" anchorCtr="0">
          <a:noAutofit/>
          <a:scene3d>
            <a:camera prst="orthographicFront"/>
            <a:lightRig rig="soft" dir="t">
              <a:rot lat="0" lon="0" rev="15600000"/>
            </a:lightRig>
          </a:scene3d>
          <a:sp3d extrusionH="57150" prstMaterial="softEdge">
            <a:bevelT w="25400" h="38100"/>
          </a:sp3d>
        </a:bodyPr>
        <a:lstStyle/>
        <a:p>
          <a:pPr lvl="0" algn="ctr" defTabSz="889000">
            <a:lnSpc>
              <a:spcPct val="90000"/>
            </a:lnSpc>
            <a:spcBef>
              <a:spcPct val="0"/>
            </a:spcBef>
            <a:spcAft>
              <a:spcPct val="35000"/>
            </a:spcAft>
          </a:pPr>
          <a:r>
            <a:rPr lang="zh-TW" altLang="en-US" sz="2000" b="1" kern="1200" cap="none" spc="0" dirty="0" smtClean="0">
              <a:ln/>
              <a:effectLst/>
            </a:rPr>
            <a:t>多元課程與活動</a:t>
          </a:r>
          <a:endParaRPr lang="zh-TW" altLang="en-US" sz="2000" b="1" kern="1200" cap="none" spc="0" dirty="0">
            <a:ln/>
            <a:effectLst/>
          </a:endParaRPr>
        </a:p>
      </dsp:txBody>
      <dsp:txXfrm>
        <a:off x="4389992" y="1060953"/>
        <a:ext cx="1077630" cy="1077630"/>
      </dsp:txXfrm>
    </dsp:sp>
    <dsp:sp modelId="{3BF5B980-919F-4B29-87BF-5C297C936F59}">
      <dsp:nvSpPr>
        <dsp:cNvPr id="0" name=""/>
        <dsp:cNvSpPr/>
      </dsp:nvSpPr>
      <dsp:spPr>
        <a:xfrm>
          <a:off x="2634824" y="514988"/>
          <a:ext cx="1524000" cy="1524000"/>
        </a:xfrm>
        <a:prstGeom prst="ellipse">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25400" tIns="25400" rIns="25400" bIns="25400" numCol="1" spcCol="1270" anchor="ctr" anchorCtr="0">
          <a:noAutofit/>
          <a:scene3d>
            <a:camera prst="orthographicFront"/>
            <a:lightRig rig="soft" dir="t">
              <a:rot lat="0" lon="0" rev="15600000"/>
            </a:lightRig>
          </a:scene3d>
          <a:sp3d extrusionH="57150" prstMaterial="softEdge">
            <a:bevelT w="25400" h="38100"/>
          </a:sp3d>
        </a:bodyPr>
        <a:lstStyle/>
        <a:p>
          <a:pPr lvl="0" algn="ctr" defTabSz="889000">
            <a:lnSpc>
              <a:spcPct val="90000"/>
            </a:lnSpc>
            <a:spcBef>
              <a:spcPct val="0"/>
            </a:spcBef>
            <a:spcAft>
              <a:spcPct val="35000"/>
            </a:spcAft>
          </a:pPr>
          <a:r>
            <a:rPr lang="zh-TW" altLang="en-US" sz="2000" b="1" kern="1200" cap="none" spc="0" dirty="0" smtClean="0">
              <a:ln/>
              <a:effectLst/>
            </a:rPr>
            <a:t>鼓勵學生積極參與</a:t>
          </a:r>
          <a:endParaRPr lang="zh-TW" altLang="en-US" sz="2000" b="1" kern="1200" cap="none" spc="0" dirty="0">
            <a:ln/>
            <a:effectLst/>
          </a:endParaRPr>
        </a:p>
      </dsp:txBody>
      <dsp:txXfrm>
        <a:off x="2858009" y="738173"/>
        <a:ext cx="1077630" cy="1077630"/>
      </dsp:txXfrm>
    </dsp:sp>
    <dsp:sp modelId="{879BAE8A-53F5-4845-8498-927A93D33C9B}">
      <dsp:nvSpPr>
        <dsp:cNvPr id="0" name=""/>
        <dsp:cNvSpPr/>
      </dsp:nvSpPr>
      <dsp:spPr>
        <a:xfrm>
          <a:off x="1657820" y="0"/>
          <a:ext cx="4741333" cy="3793066"/>
        </a:xfrm>
        <a:prstGeom prst="funnel">
          <a:avLst/>
        </a:prstGeom>
        <a:solidFill>
          <a:schemeClr val="lt1">
            <a:alpha val="4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FCE518-86DE-42A3-B632-D62FE348024E}" type="datetimeFigureOut">
              <a:rPr lang="zh-TW" altLang="en-US" smtClean="0"/>
              <a:pPr/>
              <a:t>2020/10/31</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10393FF-F053-4250-9EF7-DB8F92D176D8}" type="slidenum">
              <a:rPr lang="zh-TW" altLang="en-US" smtClean="0"/>
              <a:pPr/>
              <a:t>‹#›</a:t>
            </a:fld>
            <a:endParaRPr lang="zh-TW" altLang="en-US"/>
          </a:p>
        </p:txBody>
      </p:sp>
    </p:spTree>
    <p:extLst>
      <p:ext uri="{BB962C8B-B14F-4D97-AF65-F5344CB8AC3E}">
        <p14:creationId xmlns:p14="http://schemas.microsoft.com/office/powerpoint/2010/main" val="2797614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8B8E9B-6925-4E6D-8EB6-52818D738683}" type="datetimeFigureOut">
              <a:rPr lang="zh-CN" altLang="en-US" smtClean="0"/>
              <a:pPr/>
              <a:t>2020/10/31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CC3DA9-9555-4405-849B-B6E6D880F5BA}" type="slidenum">
              <a:rPr lang="zh-CN" altLang="en-US" smtClean="0"/>
              <a:pPr/>
              <a:t>‹#›</a:t>
            </a:fld>
            <a:endParaRPr lang="zh-CN" altLang="en-US"/>
          </a:p>
        </p:txBody>
      </p:sp>
    </p:spTree>
    <p:extLst>
      <p:ext uri="{BB962C8B-B14F-4D97-AF65-F5344CB8AC3E}">
        <p14:creationId xmlns:p14="http://schemas.microsoft.com/office/powerpoint/2010/main" val="265516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6CC3DA9-9555-4405-849B-B6E6D880F5BA}" type="slidenum">
              <a:rPr lang="zh-CN" altLang="en-US" smtClean="0"/>
              <a:pPr/>
              <a:t>1</a:t>
            </a:fld>
            <a:endParaRPr lang="zh-CN" altLang="en-US"/>
          </a:p>
        </p:txBody>
      </p:sp>
    </p:spTree>
    <p:extLst>
      <p:ext uri="{BB962C8B-B14F-4D97-AF65-F5344CB8AC3E}">
        <p14:creationId xmlns:p14="http://schemas.microsoft.com/office/powerpoint/2010/main" val="212645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t>
            </a:r>
            <a:r>
              <a:rPr lang="zh-TW" altLang="en-US" dirty="0" smtClean="0"/>
              <a:t>普高新課綱</a:t>
            </a:r>
            <a:r>
              <a:rPr lang="en-US" altLang="zh-TW" dirty="0" smtClean="0"/>
              <a:t>]</a:t>
            </a:r>
            <a:r>
              <a:rPr lang="zh-TW" altLang="en-US" dirty="0" smtClean="0"/>
              <a:t>：</a:t>
            </a:r>
            <a:endParaRPr lang="en-US" altLang="zh-TW" dirty="0" smtClean="0"/>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1.</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調降必修學分，調高選修學分</a:t>
            </a:r>
            <a:endParaRPr lang="en-US" altLang="zh-TW"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2.</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加深加廣選修</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：提供學生加深加廣學習課程，已滿足銜接不同進路大學校院之需要。由學生依其生涯進路及興趣，自主選修。</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3.</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新課綱強調以核心素養為導向，部定必修課程係從全人教育出發，以培養學生核心素養及奠定基本學力，並具備通識應用能力為目標。</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4.</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部定必修各領域可研訂跨科之統整型、探究型或實作</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實驗</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型等主題課程。校訂必修課程係延伸各領域</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科目之學習，以專題、跨領域</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科目統整、實作</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實驗</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、探索體驗等課程類型為主。</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以上新課綱的改變是為了讓學生能精進所需之核心素養，以適性揚才。</a:t>
            </a:r>
            <a:r>
              <a:rPr lang="zh-TW" altLang="en-US" sz="1200" b="1" dirty="0" smtClean="0">
                <a:solidFill>
                  <a:schemeClr val="accent1">
                    <a:lumMod val="75000"/>
                  </a:schemeClr>
                </a:solidFill>
                <a:latin typeface="+mn-ea"/>
              </a:rPr>
              <a:t>透過學生學習歷程檔案，才能</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了解</a:t>
            </a:r>
            <a:r>
              <a:rPr lang="zh-TW" altLang="en-US" sz="1200" b="1" dirty="0" smtClean="0">
                <a:solidFill>
                  <a:schemeClr val="accent1">
                    <a:lumMod val="75000"/>
                  </a:schemeClr>
                </a:solidFill>
                <a:latin typeface="+mn-ea"/>
              </a:rPr>
              <a:t>學生學習結果的全貌。</a:t>
            </a:r>
            <a:endParaRPr lang="zh-TW" altLang="en-US" b="1" dirty="0" smtClean="0"/>
          </a:p>
          <a:p>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p:txBody>
      </p:sp>
      <p:sp>
        <p:nvSpPr>
          <p:cNvPr id="4" name="投影片編號版面配置區 3"/>
          <p:cNvSpPr>
            <a:spLocks noGrp="1"/>
          </p:cNvSpPr>
          <p:nvPr>
            <p:ph type="sldNum" sz="quarter" idx="10"/>
          </p:nvPr>
        </p:nvSpPr>
        <p:spPr/>
        <p:txBody>
          <a:bodyPr/>
          <a:lstStyle/>
          <a:p>
            <a:fld id="{66CC3DA9-9555-4405-849B-B6E6D880F5BA}" type="slidenum">
              <a:rPr lang="zh-CN" altLang="en-US" smtClean="0"/>
              <a:pPr/>
              <a:t>2</a:t>
            </a:fld>
            <a:endParaRPr lang="zh-CN" altLang="en-US"/>
          </a:p>
        </p:txBody>
      </p:sp>
    </p:spTree>
    <p:extLst>
      <p:ext uri="{BB962C8B-B14F-4D97-AF65-F5344CB8AC3E}">
        <p14:creationId xmlns:p14="http://schemas.microsoft.com/office/powerpoint/2010/main" val="3524187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a:t>
            </a:r>
            <a:r>
              <a:rPr lang="zh-TW" altLang="en-US" dirty="0" smtClean="0"/>
              <a:t>普高新課綱</a:t>
            </a:r>
            <a:r>
              <a:rPr lang="en-US" altLang="zh-TW" dirty="0" smtClean="0"/>
              <a:t>]</a:t>
            </a:r>
            <a:r>
              <a:rPr lang="zh-TW" altLang="en-US" dirty="0" smtClean="0"/>
              <a:t>：</a:t>
            </a:r>
            <a:endParaRPr lang="en-US" altLang="zh-TW" dirty="0" smtClean="0"/>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1.</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調降必修學分，調高選修學分</a:t>
            </a:r>
            <a:endParaRPr lang="en-US" altLang="zh-TW"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2.</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加深加廣選修</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：提供學生加深加廣學習課程，已滿足銜接不同進路大學校院之需要。由學生依其生涯進路及興趣，自主選修。</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3.</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新課綱強調以核心素養為導向，部定必修課程係從全人教育出發，以培養學生核心素養及奠定基本學力，並具備通識應用能力為目標。</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4.</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部定必修各領域可研訂跨科之統整型、探究型或實作</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實驗</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型等主題課程。校訂必修課程係延伸各領域</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科目之學習，以專題、跨領域</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科目統整、實作</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實驗</a:t>
            </a:r>
            <a:r>
              <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a:t>
            </a:r>
            <a:r>
              <a:rPr lang="zh-TW" altLang="en-US"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、探索體驗等課程類型為主。</a:t>
            </a:r>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以上新課綱的改變是為了讓學生能精進所需之核心素養，以適性揚才。</a:t>
            </a:r>
            <a:r>
              <a:rPr lang="zh-TW" altLang="en-US" sz="1200" b="1" dirty="0" smtClean="0">
                <a:solidFill>
                  <a:schemeClr val="accent1">
                    <a:lumMod val="75000"/>
                  </a:schemeClr>
                </a:solidFill>
                <a:latin typeface="+mn-ea"/>
              </a:rPr>
              <a:t>透過學生學習歷程檔案，才能</a:t>
            </a:r>
            <a:r>
              <a:rPr lang="zh-TW" altLang="en-US" sz="1200" b="1"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rPr>
              <a:t>了解</a:t>
            </a:r>
            <a:r>
              <a:rPr lang="zh-TW" altLang="en-US" sz="1200" b="1" dirty="0" smtClean="0">
                <a:solidFill>
                  <a:schemeClr val="accent1">
                    <a:lumMod val="75000"/>
                  </a:schemeClr>
                </a:solidFill>
                <a:latin typeface="+mn-ea"/>
              </a:rPr>
              <a:t>學生學習結果的全貌。</a:t>
            </a:r>
            <a:endParaRPr lang="zh-TW" altLang="en-US" b="1" dirty="0" smtClean="0"/>
          </a:p>
          <a:p>
            <a:endParaRPr lang="en-US" altLang="zh-TW" sz="1200" b="0" kern="0" dirty="0" smtClean="0">
              <a:solidFill>
                <a:schemeClr val="bg2">
                  <a:lumMod val="95000"/>
                </a:schemeClr>
              </a:solidFill>
              <a:latin typeface="微軟正黑體" panose="020B0604030504040204" pitchFamily="34" charset="-120"/>
              <a:ea typeface="微軟正黑體" panose="020B0604030504040204" pitchFamily="34" charset="-120"/>
              <a:cs typeface="+mn-ea"/>
              <a:sym typeface="+mn-lt"/>
            </a:endParaRPr>
          </a:p>
        </p:txBody>
      </p:sp>
      <p:sp>
        <p:nvSpPr>
          <p:cNvPr id="4" name="投影片編號版面配置區 3"/>
          <p:cNvSpPr>
            <a:spLocks noGrp="1"/>
          </p:cNvSpPr>
          <p:nvPr>
            <p:ph type="sldNum" sz="quarter" idx="10"/>
          </p:nvPr>
        </p:nvSpPr>
        <p:spPr/>
        <p:txBody>
          <a:bodyPr/>
          <a:lstStyle/>
          <a:p>
            <a:fld id="{66CC3DA9-9555-4405-849B-B6E6D880F5BA}" type="slidenum">
              <a:rPr lang="zh-CN" altLang="en-US" smtClean="0"/>
              <a:pPr/>
              <a:t>3</a:t>
            </a:fld>
            <a:endParaRPr lang="zh-CN" altLang="en-US"/>
          </a:p>
        </p:txBody>
      </p:sp>
    </p:spTree>
    <p:extLst>
      <p:ext uri="{BB962C8B-B14F-4D97-AF65-F5344CB8AC3E}">
        <p14:creationId xmlns:p14="http://schemas.microsoft.com/office/powerpoint/2010/main" val="3524187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一、學習歷程學校平臺蒐集之資料：依作業要點之第三點第一項、第四點；另補充說明如下：</a:t>
            </a:r>
            <a:endParaRPr lang="en-US" altLang="zh-TW" dirty="0" smtClean="0"/>
          </a:p>
          <a:p>
            <a:r>
              <a:rPr lang="zh-TW" altLang="en-US" dirty="0" smtClean="0"/>
              <a:t>    </a:t>
            </a:r>
            <a:r>
              <a:rPr lang="en-US" altLang="zh-TW" dirty="0" smtClean="0"/>
              <a:t>1.</a:t>
            </a:r>
            <a:r>
              <a:rPr lang="zh-TW" altLang="en-US" sz="1200" kern="1200" dirty="0" smtClean="0">
                <a:solidFill>
                  <a:schemeClr val="dk1"/>
                </a:solidFill>
                <a:latin typeface="Times New Roman" panose="02020603050405020304" pitchFamily="18" charset="0"/>
                <a:ea typeface="微軟正黑體" panose="020B0604030504040204" pitchFamily="34" charset="-120"/>
                <a:cs typeface="+mn-cs"/>
              </a:rPr>
              <a:t>校級、班級及社團幹部經歷歸類於基本資料，非多元表現，故與多元表現之件數無關。</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dirty="0" smtClean="0"/>
              <a:t>    </a:t>
            </a:r>
            <a:r>
              <a:rPr lang="en-US" altLang="zh-TW" dirty="0" smtClean="0"/>
              <a:t>2.</a:t>
            </a:r>
            <a:r>
              <a:rPr lang="zh-TW" altLang="zh-TW" sz="1200" kern="1200" dirty="0" smtClean="0">
                <a:solidFill>
                  <a:schemeClr val="tx1"/>
                </a:solidFill>
                <a:effectLst/>
                <a:latin typeface="+mn-lt"/>
                <a:ea typeface="+mn-ea"/>
                <a:cs typeface="+mn-cs"/>
              </a:rPr>
              <a:t>修課紀錄：學校報經各該主管機關備查之課程計畫所開設各科目課程之學業成績</a:t>
            </a:r>
            <a:r>
              <a:rPr lang="zh-TW" altLang="en-US" sz="1200" kern="1200" dirty="0" smtClean="0">
                <a:solidFill>
                  <a:schemeClr val="tx1"/>
                </a:solidFill>
                <a:effectLst/>
                <a:latin typeface="+mn-lt"/>
                <a:ea typeface="+mn-ea"/>
                <a:cs typeface="+mn-cs"/>
              </a:rPr>
              <a:t>及</a:t>
            </a:r>
            <a:r>
              <a:rPr lang="zh-TW" altLang="en-US" sz="1200" b="0" dirty="0" smtClean="0">
                <a:solidFill>
                  <a:srgbClr val="7030A0"/>
                </a:solidFill>
                <a:latin typeface="Times New Roman" panose="02020603050405020304" pitchFamily="18" charset="0"/>
                <a:ea typeface="微軟正黑體" panose="020B0604030504040204" pitchFamily="34" charset="-120"/>
              </a:rPr>
              <a:t>課程諮詢紀錄</a:t>
            </a:r>
            <a:r>
              <a:rPr lang="en-US" altLang="zh-TW" sz="1200" kern="1200" dirty="0" smtClean="0">
                <a:solidFill>
                  <a:schemeClr val="tx1"/>
                </a:solidFill>
                <a:effectLst/>
                <a:latin typeface="+mn-lt"/>
                <a:ea typeface="+mn-ea"/>
                <a:cs typeface="+mn-cs"/>
              </a:rPr>
              <a:t>(</a:t>
            </a:r>
            <a:r>
              <a:rPr lang="zh-TW" altLang="en-US" sz="1200" b="0" dirty="0" smtClean="0">
                <a:solidFill>
                  <a:srgbClr val="7030A0"/>
                </a:solidFill>
                <a:latin typeface="Times New Roman" panose="02020603050405020304" pitchFamily="18" charset="0"/>
                <a:ea typeface="微軟正黑體" panose="020B0604030504040204" pitchFamily="34" charset="-120"/>
              </a:rPr>
              <a:t>課程諮詢紀錄不提交至</a:t>
            </a:r>
            <a:r>
              <a:rPr lang="zh-TW" altLang="en-US" b="0" dirty="0" smtClean="0"/>
              <a:t>中央資料庫</a:t>
            </a:r>
            <a:r>
              <a:rPr lang="en-US" altLang="zh-TW" b="0" dirty="0" smtClean="0"/>
              <a:t>)</a:t>
            </a:r>
            <a:r>
              <a:rPr lang="zh-TW" altLang="en-US" b="0" dirty="0" smtClean="0"/>
              <a:t>。</a:t>
            </a:r>
            <a:endParaRPr lang="en-US" altLang="zh-TW"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0" dirty="0" smtClean="0"/>
              <a:t>    </a:t>
            </a:r>
            <a:r>
              <a:rPr lang="en-US" altLang="zh-TW" b="0" dirty="0" smtClean="0"/>
              <a:t>3.</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課程學習成果：</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學生每學期皆可上傳，學年結束經學生勾選件數</a:t>
            </a:r>
            <a:r>
              <a:rPr lang="en-US" altLang="zh-TW" sz="1200" b="1" dirty="0" smtClean="0">
                <a:solidFill>
                  <a:schemeClr val="accent5">
                    <a:lumMod val="50000"/>
                  </a:schemeClr>
                </a:solidFill>
                <a:latin typeface="Times New Roman" panose="02020603050405020304" pitchFamily="18" charset="0"/>
                <a:ea typeface="微軟正黑體" panose="020B0604030504040204" pitchFamily="34" charset="-120"/>
              </a:rPr>
              <a:t>=</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第一學期件數</a:t>
            </a:r>
            <a:r>
              <a:rPr lang="en-US" altLang="zh-TW" sz="1200" b="1" dirty="0" smtClean="0">
                <a:solidFill>
                  <a:schemeClr val="accent5">
                    <a:lumMod val="50000"/>
                  </a:schemeClr>
                </a:solidFill>
                <a:latin typeface="Times New Roman" panose="02020603050405020304" pitchFamily="18" charset="0"/>
                <a:ea typeface="微軟正黑體" panose="020B0604030504040204" pitchFamily="34" charset="-120"/>
              </a:rPr>
              <a:t>+</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第二學期件數</a:t>
            </a:r>
            <a:r>
              <a:rPr lang="en-US" altLang="zh-TW" sz="1200" b="1" dirty="0" smtClean="0">
                <a:solidFill>
                  <a:schemeClr val="accent5">
                    <a:lumMod val="50000"/>
                  </a:schemeClr>
                </a:solidFill>
                <a:latin typeface="Times New Roman" panose="02020603050405020304" pitchFamily="18" charset="0"/>
                <a:ea typeface="微軟正黑體" panose="020B0604030504040204" pitchFamily="34" charset="-120"/>
              </a:rPr>
              <a:t>=</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至多</a:t>
            </a:r>
            <a:r>
              <a:rPr lang="en-US" altLang="zh-TW" sz="1200" b="1" dirty="0" smtClean="0">
                <a:solidFill>
                  <a:schemeClr val="accent5">
                    <a:lumMod val="50000"/>
                  </a:schemeClr>
                </a:solidFill>
                <a:latin typeface="Times New Roman" panose="02020603050405020304" pitchFamily="18" charset="0"/>
                <a:ea typeface="微軟正黑體" panose="020B0604030504040204" pitchFamily="34" charset="-120"/>
              </a:rPr>
              <a:t>6</a:t>
            </a:r>
            <a:r>
              <a:rPr lang="zh-TW" altLang="en-US" sz="1200" b="1" dirty="0" smtClean="0">
                <a:solidFill>
                  <a:schemeClr val="accent5">
                    <a:lumMod val="50000"/>
                  </a:schemeClr>
                </a:solidFill>
                <a:latin typeface="Times New Roman" panose="02020603050405020304" pitchFamily="18" charset="0"/>
                <a:ea typeface="微軟正黑體" panose="020B0604030504040204" pitchFamily="34" charset="-120"/>
              </a:rPr>
              <a:t>件</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，再由學校提交至</a:t>
            </a:r>
            <a:r>
              <a:rPr lang="zh-TW" altLang="en-US" b="0" dirty="0" smtClean="0"/>
              <a:t>中央資料庫。</a:t>
            </a:r>
            <a:endParaRPr lang="en-US" altLang="zh-TW" b="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       </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舉例：某校規定學生每學期可上傳</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6</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件，某生於上、下學期各上傳</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6</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件並經任課教師認證通過，該學年結束學校提交前，學生可自主勾選件數之組合：</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
            </a:r>
            <a:b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b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                   </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6+0</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0+6</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1+5</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5+1</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2+4</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4+2</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a:t>
            </a:r>
            <a:r>
              <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rPr>
              <a:t>3+3</a:t>
            </a:r>
            <a:r>
              <a:rPr lang="zh-TW" altLang="en-US" sz="1200" b="0" dirty="0" smtClean="0">
                <a:solidFill>
                  <a:schemeClr val="accent5">
                    <a:lumMod val="50000"/>
                  </a:schemeClr>
                </a:solidFill>
                <a:latin typeface="Times New Roman" panose="02020603050405020304" pitchFamily="18" charset="0"/>
                <a:ea typeface="微軟正黑體" panose="020B0604030504040204" pitchFamily="34" charset="-120"/>
              </a:rPr>
              <a:t>等勾選組合皆符合規定。</a:t>
            </a:r>
            <a:endParaRPr lang="en-US" altLang="zh-TW" sz="1200" b="0" dirty="0" smtClean="0">
              <a:solidFill>
                <a:schemeClr val="accent5">
                  <a:lumMod val="50000"/>
                </a:schemeClr>
              </a:solidFill>
              <a:latin typeface="Times New Roman" panose="02020603050405020304" pitchFamily="18" charset="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b="0" dirty="0" smtClean="0"/>
              <a:t>   </a:t>
            </a:r>
            <a:r>
              <a:rPr lang="en-US" altLang="zh-TW" b="0" dirty="0" smtClean="0"/>
              <a:t>4.</a:t>
            </a:r>
            <a:r>
              <a:rPr lang="zh-TW" altLang="en-US" b="0" dirty="0" smtClean="0"/>
              <a:t>多元表現：對應新課綱之彈性學習時間、團體活動時間及其他表現。</a:t>
            </a:r>
            <a:endParaRPr lang="en-US" altLang="zh-TW"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b="0" dirty="0" smtClean="0"/>
              <a:t>      (1)</a:t>
            </a:r>
            <a:r>
              <a:rPr lang="zh-TW" altLang="en-US" b="0" dirty="0" smtClean="0"/>
              <a:t>彈性學習時間：含學生自主學習、選手培訓、充實</a:t>
            </a:r>
            <a:r>
              <a:rPr lang="en-US" altLang="zh-TW" b="0" dirty="0" smtClean="0"/>
              <a:t>(</a:t>
            </a:r>
            <a:r>
              <a:rPr lang="zh-TW" altLang="en-US" b="0" dirty="0" smtClean="0"/>
              <a:t>增廣</a:t>
            </a:r>
            <a:r>
              <a:rPr lang="en-US" altLang="zh-TW" b="0" dirty="0" smtClean="0"/>
              <a:t>)/</a:t>
            </a:r>
            <a:r>
              <a:rPr lang="zh-TW" altLang="en-US" b="0" dirty="0" smtClean="0"/>
              <a:t>補強性教學、學校特色活動等，藉由多元學習活動，拓展學生學習面向，駔進學生適性發展。</a:t>
            </a:r>
            <a:endParaRPr lang="en-US" altLang="zh-TW"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b="0" dirty="0" smtClean="0"/>
              <a:t>      (2)</a:t>
            </a:r>
            <a:r>
              <a:rPr lang="zh-TW" altLang="en-US" b="0" dirty="0" smtClean="0"/>
              <a:t>團體活動時間：含班級活動、社團活動、學生自治會活動、學生服務學習活動及週會或講座。</a:t>
            </a:r>
            <a:endParaRPr lang="en-US" altLang="zh-TW"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zh-TW" altLang="en-US" b="0" dirty="0" smtClean="0"/>
              <a:t>      </a:t>
            </a:r>
            <a:r>
              <a:rPr lang="en-US" altLang="zh-TW" b="0" dirty="0" smtClean="0"/>
              <a:t>(3)</a:t>
            </a:r>
            <a:r>
              <a:rPr lang="zh-TW" altLang="en-US" b="0" dirty="0" smtClean="0"/>
              <a:t>其他表現：學生參加校內外之各項表現。</a:t>
            </a:r>
            <a:endParaRPr lang="en-US" altLang="zh-TW" b="0" dirty="0" smtClean="0"/>
          </a:p>
          <a:p>
            <a:r>
              <a:rPr lang="zh-TW" altLang="en-US" dirty="0" smtClean="0"/>
              <a:t>二、學習歷程中央資料庫蒐集項目之內容：依作業要點之第三點第二項、第四點</a:t>
            </a:r>
            <a:endParaRPr lang="en-US" altLang="zh-TW" dirty="0" smtClean="0"/>
          </a:p>
          <a:p>
            <a:endParaRPr lang="zh-TW" altLang="en-US" dirty="0"/>
          </a:p>
        </p:txBody>
      </p:sp>
      <p:sp>
        <p:nvSpPr>
          <p:cNvPr id="4" name="投影片編號版面配置區 3"/>
          <p:cNvSpPr>
            <a:spLocks noGrp="1"/>
          </p:cNvSpPr>
          <p:nvPr>
            <p:ph type="sldNum" sz="quarter" idx="10"/>
          </p:nvPr>
        </p:nvSpPr>
        <p:spPr/>
        <p:txBody>
          <a:bodyPr/>
          <a:lstStyle/>
          <a:p>
            <a:fld id="{66CC3DA9-9555-4405-849B-B6E6D880F5BA}" type="slidenum">
              <a:rPr lang="zh-CN" altLang="en-US" smtClean="0"/>
              <a:pPr/>
              <a:t>6</a:t>
            </a:fld>
            <a:endParaRPr lang="zh-CN" altLang="en-US"/>
          </a:p>
        </p:txBody>
      </p:sp>
    </p:spTree>
    <p:extLst>
      <p:ext uri="{BB962C8B-B14F-4D97-AF65-F5344CB8AC3E}">
        <p14:creationId xmlns:p14="http://schemas.microsoft.com/office/powerpoint/2010/main" val="2914001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6CC3DA9-9555-4405-849B-B6E6D880F5BA}" type="slidenum">
              <a:rPr lang="zh-CN" altLang="en-US" smtClean="0"/>
              <a:pPr/>
              <a:t>12</a:t>
            </a:fld>
            <a:endParaRPr lang="zh-CN" altLang="en-US"/>
          </a:p>
        </p:txBody>
      </p:sp>
    </p:spTree>
    <p:extLst>
      <p:ext uri="{BB962C8B-B14F-4D97-AF65-F5344CB8AC3E}">
        <p14:creationId xmlns:p14="http://schemas.microsoft.com/office/powerpoint/2010/main" val="39701630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封面页">
    <p:spTree>
      <p:nvGrpSpPr>
        <p:cNvPr id="1" name=""/>
        <p:cNvGrpSpPr/>
        <p:nvPr/>
      </p:nvGrpSpPr>
      <p:grpSpPr>
        <a:xfrm>
          <a:off x="0" y="0"/>
          <a:ext cx="0" cy="0"/>
          <a:chOff x="0" y="0"/>
          <a:chExt cx="0" cy="0"/>
        </a:xfrm>
      </p:grpSpPr>
      <p:sp>
        <p:nvSpPr>
          <p:cNvPr id="2" name="椭圆 1"/>
          <p:cNvSpPr/>
          <p:nvPr userDrawn="1"/>
        </p:nvSpPr>
        <p:spPr>
          <a:xfrm rot="5400000">
            <a:off x="2387955" y="567211"/>
            <a:ext cx="2704501" cy="1570084"/>
          </a:xfrm>
          <a:custGeom>
            <a:avLst/>
            <a:gdLst/>
            <a:ahLst/>
            <a:cxnLst/>
            <a:rect l="l" t="t" r="r" b="b"/>
            <a:pathLst>
              <a:path w="2028376" h="1177563">
                <a:moveTo>
                  <a:pt x="0" y="1177563"/>
                </a:moveTo>
                <a:lnTo>
                  <a:pt x="0" y="0"/>
                </a:lnTo>
                <a:lnTo>
                  <a:pt x="2028376" y="0"/>
                </a:lnTo>
                <a:cubicBezTo>
                  <a:pt x="1624320" y="702037"/>
                  <a:pt x="867468" y="1174384"/>
                  <a:pt x="0" y="117756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p>
        </p:txBody>
      </p:sp>
      <p:sp>
        <p:nvSpPr>
          <p:cNvPr id="3" name="矩形 7"/>
          <p:cNvSpPr/>
          <p:nvPr userDrawn="1"/>
        </p:nvSpPr>
        <p:spPr>
          <a:xfrm rot="5400000">
            <a:off x="3746437" y="778813"/>
            <a:ext cx="3128145" cy="1570520"/>
          </a:xfrm>
          <a:custGeom>
            <a:avLst/>
            <a:gdLst/>
            <a:ahLst/>
            <a:cxnLst/>
            <a:rect l="l" t="t" r="r" b="b"/>
            <a:pathLst>
              <a:path w="2346109" h="1177890">
                <a:moveTo>
                  <a:pt x="0" y="1177890"/>
                </a:moveTo>
                <a:lnTo>
                  <a:pt x="0" y="0"/>
                </a:lnTo>
                <a:lnTo>
                  <a:pt x="2346109" y="0"/>
                </a:lnTo>
                <a:cubicBezTo>
                  <a:pt x="2346109" y="429552"/>
                  <a:pt x="2231144" y="832251"/>
                  <a:pt x="2028377" y="117789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椭圆 12"/>
          <p:cNvSpPr/>
          <p:nvPr userDrawn="1"/>
        </p:nvSpPr>
        <p:spPr>
          <a:xfrm rot="5400000">
            <a:off x="7099079" y="567209"/>
            <a:ext cx="2704500" cy="1570083"/>
          </a:xfrm>
          <a:custGeom>
            <a:avLst/>
            <a:gdLst/>
            <a:ahLst/>
            <a:cxnLst/>
            <a:rect l="l" t="t" r="r" b="b"/>
            <a:pathLst>
              <a:path w="2028375" h="1177562">
                <a:moveTo>
                  <a:pt x="0" y="1177562"/>
                </a:moveTo>
                <a:lnTo>
                  <a:pt x="0" y="0"/>
                </a:lnTo>
                <a:cubicBezTo>
                  <a:pt x="867468" y="3179"/>
                  <a:pt x="1624319" y="475526"/>
                  <a:pt x="2028375" y="11775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5" name="椭圆 13"/>
          <p:cNvSpPr/>
          <p:nvPr userDrawn="1"/>
        </p:nvSpPr>
        <p:spPr>
          <a:xfrm rot="5400000">
            <a:off x="5316544" y="779224"/>
            <a:ext cx="3128965" cy="1570520"/>
          </a:xfrm>
          <a:custGeom>
            <a:avLst/>
            <a:gdLst/>
            <a:ahLst/>
            <a:cxnLst/>
            <a:rect l="l" t="t" r="r" b="b"/>
            <a:pathLst>
              <a:path w="2346724" h="1177890">
                <a:moveTo>
                  <a:pt x="0" y="1177890"/>
                </a:moveTo>
                <a:lnTo>
                  <a:pt x="0" y="0"/>
                </a:lnTo>
                <a:lnTo>
                  <a:pt x="2028990" y="0"/>
                </a:lnTo>
                <a:cubicBezTo>
                  <a:pt x="2231759" y="345641"/>
                  <a:pt x="2346724" y="748340"/>
                  <a:pt x="2346724" y="117789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弧形 5"/>
          <p:cNvSpPr/>
          <p:nvPr userDrawn="1"/>
        </p:nvSpPr>
        <p:spPr>
          <a:xfrm>
            <a:off x="2766037" y="-3350933"/>
            <a:ext cx="6659920" cy="6659920"/>
          </a:xfrm>
          <a:prstGeom prst="arc">
            <a:avLst>
              <a:gd name="adj1" fmla="val 3404"/>
              <a:gd name="adj2" fmla="val 10819516"/>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p>
        </p:txBody>
      </p:sp>
      <p:sp>
        <p:nvSpPr>
          <p:cNvPr id="7" name="椭圆 6"/>
          <p:cNvSpPr/>
          <p:nvPr userDrawn="1"/>
        </p:nvSpPr>
        <p:spPr>
          <a:xfrm>
            <a:off x="5990987" y="3218976"/>
            <a:ext cx="210024" cy="210024"/>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文本占位符 10"/>
          <p:cNvSpPr>
            <a:spLocks noGrp="1"/>
          </p:cNvSpPr>
          <p:nvPr>
            <p:ph type="body" sz="quarter" idx="10" hasCustomPrompt="1"/>
          </p:nvPr>
        </p:nvSpPr>
        <p:spPr>
          <a:xfrm>
            <a:off x="1893887" y="3723339"/>
            <a:ext cx="8404225" cy="830997"/>
          </a:xfrm>
          <a:prstGeom prst="rect">
            <a:avLst/>
          </a:prstGeom>
        </p:spPr>
        <p:txBody>
          <a:bodyPr>
            <a:spAutoFit/>
          </a:bodyPr>
          <a:lstStyle>
            <a:lvl1pPr marL="0" indent="0" algn="ctr">
              <a:buNone/>
              <a:defRPr sz="4800" b="1"/>
            </a:lvl1pPr>
          </a:lstStyle>
          <a:p>
            <a:pPr lvl="0"/>
            <a:r>
              <a:rPr lang="zh-TW" altLang="en-US" dirty="0"/>
              <a:t>請在此輸入標題</a:t>
            </a:r>
            <a:endParaRPr lang="zh-CN" altLang="en-US" dirty="0"/>
          </a:p>
        </p:txBody>
      </p:sp>
      <p:sp>
        <p:nvSpPr>
          <p:cNvPr id="13" name="文本占位符 10"/>
          <p:cNvSpPr>
            <a:spLocks noGrp="1"/>
          </p:cNvSpPr>
          <p:nvPr>
            <p:ph type="body" sz="quarter" idx="12"/>
          </p:nvPr>
        </p:nvSpPr>
        <p:spPr>
          <a:xfrm>
            <a:off x="3468529" y="4566939"/>
            <a:ext cx="5254474" cy="294632"/>
          </a:xfrm>
          <a:prstGeom prst="rect">
            <a:avLst/>
          </a:prstGeom>
        </p:spPr>
        <p:txBody>
          <a:bodyPr wrap="square">
            <a:spAutoFit/>
          </a:bodyPr>
          <a:lstStyle>
            <a:lvl1pPr marL="0" indent="0" algn="ctr" defTabSz="914377">
              <a:lnSpc>
                <a:spcPct val="150000"/>
              </a:lnSpc>
              <a:buNone/>
              <a:defRPr lang="zh-CN" altLang="en-US" sz="1000" dirty="0">
                <a:solidFill>
                  <a:schemeClr val="tx1">
                    <a:lumMod val="50000"/>
                    <a:lumOff val="50000"/>
                  </a:schemeClr>
                </a:solidFill>
              </a:defRPr>
            </a:lvl1pPr>
          </a:lstStyle>
          <a:p>
            <a:pPr marL="0" lvl="0" algn="ctr" defTabSz="914377">
              <a:lnSpc>
                <a:spcPct val="150000"/>
              </a:lnSpc>
            </a:pPr>
            <a:endParaRPr lang="zh-CN" altLang="en-US" dirty="0"/>
          </a:p>
        </p:txBody>
      </p:sp>
      <p:pic>
        <p:nvPicPr>
          <p:cNvPr id="10" name="Picture 2" descr="ãåæ°åå­¸åæè²ç½²ãçåçæå°çµæ"/>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03822" y="5775649"/>
            <a:ext cx="3129176" cy="952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1565780"/>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页_4">
    <p:spTree>
      <p:nvGrpSpPr>
        <p:cNvPr id="1" name=""/>
        <p:cNvGrpSpPr/>
        <p:nvPr/>
      </p:nvGrpSpPr>
      <p:grpSpPr>
        <a:xfrm>
          <a:off x="0" y="0"/>
          <a:ext cx="0" cy="0"/>
          <a:chOff x="0" y="0"/>
          <a:chExt cx="0" cy="0"/>
        </a:xfrm>
      </p:grpSpPr>
      <p:grpSp>
        <p:nvGrpSpPr>
          <p:cNvPr id="2" name="组合 1"/>
          <p:cNvGrpSpPr/>
          <p:nvPr userDrawn="1"/>
        </p:nvGrpSpPr>
        <p:grpSpPr>
          <a:xfrm>
            <a:off x="375366" y="0"/>
            <a:ext cx="140967" cy="962147"/>
            <a:chOff x="281524" y="0"/>
            <a:chExt cx="105725" cy="721610"/>
          </a:xfrm>
          <a:solidFill>
            <a:schemeClr val="accent1"/>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1"/>
        </p:nvGrpSpPr>
        <p:grpSpPr>
          <a:xfrm rot="10800000">
            <a:off x="11735675" y="6617464"/>
            <a:ext cx="140967" cy="240536"/>
            <a:chOff x="281524" y="0"/>
            <a:chExt cx="105725" cy="721610"/>
          </a:xfrm>
          <a:solidFill>
            <a:schemeClr val="accent1"/>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文本占位符 10"/>
          <p:cNvSpPr>
            <a:spLocks noGrp="1"/>
          </p:cNvSpPr>
          <p:nvPr>
            <p:ph type="body" sz="quarter" idx="15" hasCustomPrompt="1"/>
          </p:nvPr>
        </p:nvSpPr>
        <p:spPr>
          <a:xfrm>
            <a:off x="695402" y="57750"/>
            <a:ext cx="7928834" cy="584775"/>
          </a:xfrm>
          <a:prstGeom prst="rect">
            <a:avLst/>
          </a:prstGeom>
        </p:spPr>
        <p:txBody>
          <a:bodyPr wrap="square">
            <a:spAutoFit/>
          </a:bodyPr>
          <a:lstStyle>
            <a:lvl1pPr marL="0" indent="0" algn="l">
              <a:buNone/>
              <a:defRPr sz="3200" baseline="0">
                <a:latin typeface="+mj-lt"/>
              </a:defRPr>
            </a:lvl1pPr>
          </a:lstStyle>
          <a:p>
            <a:pPr lvl="0"/>
            <a:r>
              <a:rPr lang="en-US" altLang="zh-CN" dirty="0"/>
              <a:t>Add the Text</a:t>
            </a:r>
            <a:endParaRPr lang="zh-CN" altLang="en-US" dirty="0"/>
          </a:p>
        </p:txBody>
      </p:sp>
      <p:sp>
        <p:nvSpPr>
          <p:cNvPr id="14" name="流程圖: 換頁接點 13"/>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p14="http://schemas.microsoft.com/office/powerpoint/2010/main" val="734028872"/>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4" name="流程圖: 換頁接點 3"/>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p14="http://schemas.microsoft.com/office/powerpoint/2010/main" val="3443220813"/>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封底页">
    <p:spTree>
      <p:nvGrpSpPr>
        <p:cNvPr id="1" name=""/>
        <p:cNvGrpSpPr/>
        <p:nvPr/>
      </p:nvGrpSpPr>
      <p:grpSpPr>
        <a:xfrm>
          <a:off x="0" y="0"/>
          <a:ext cx="0" cy="0"/>
          <a:chOff x="0" y="0"/>
          <a:chExt cx="0" cy="0"/>
        </a:xfrm>
      </p:grpSpPr>
      <p:grpSp>
        <p:nvGrpSpPr>
          <p:cNvPr id="25" name="组合 24"/>
          <p:cNvGrpSpPr/>
          <p:nvPr userDrawn="1"/>
        </p:nvGrpSpPr>
        <p:grpSpPr>
          <a:xfrm>
            <a:off x="1887318" y="3292320"/>
            <a:ext cx="8417364" cy="136680"/>
            <a:chOff x="566555" y="877035"/>
            <a:chExt cx="2340260" cy="164545"/>
          </a:xfrm>
        </p:grpSpPr>
        <p:sp>
          <p:nvSpPr>
            <p:cNvPr id="26" name="矩形 25"/>
            <p:cNvSpPr/>
            <p:nvPr/>
          </p:nvSpPr>
          <p:spPr>
            <a:xfrm>
              <a:off x="566555" y="877035"/>
              <a:ext cx="585065" cy="1645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1151620" y="877035"/>
              <a:ext cx="585065" cy="1645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1736685" y="877035"/>
              <a:ext cx="585065" cy="16454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28"/>
            <p:cNvSpPr/>
            <p:nvPr/>
          </p:nvSpPr>
          <p:spPr>
            <a:xfrm>
              <a:off x="2321750" y="877035"/>
              <a:ext cx="585065" cy="1645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3" name="文本占位符 10"/>
          <p:cNvSpPr>
            <a:spLocks noGrp="1"/>
          </p:cNvSpPr>
          <p:nvPr>
            <p:ph type="body" sz="quarter" idx="10" hasCustomPrompt="1"/>
          </p:nvPr>
        </p:nvSpPr>
        <p:spPr>
          <a:xfrm>
            <a:off x="1893887" y="2467589"/>
            <a:ext cx="8404225" cy="830997"/>
          </a:xfrm>
          <a:prstGeom prst="rect">
            <a:avLst/>
          </a:prstGeom>
        </p:spPr>
        <p:txBody>
          <a:bodyPr>
            <a:spAutoFit/>
          </a:bodyPr>
          <a:lstStyle>
            <a:lvl1pPr marL="0" indent="0" algn="ctr">
              <a:buNone/>
              <a:defRPr sz="4800" b="1"/>
            </a:lvl1pPr>
          </a:lstStyle>
          <a:p>
            <a:pPr lvl="0"/>
            <a:r>
              <a:rPr lang="en-US" altLang="zh-TW" dirty="0"/>
              <a:t>Thank you</a:t>
            </a:r>
            <a:endParaRPr lang="zh-CN" altLang="en-US" dirty="0"/>
          </a:p>
        </p:txBody>
      </p:sp>
      <p:sp>
        <p:nvSpPr>
          <p:cNvPr id="34" name="文本占位符 10"/>
          <p:cNvSpPr>
            <a:spLocks noGrp="1"/>
          </p:cNvSpPr>
          <p:nvPr>
            <p:ph type="body" sz="quarter" idx="12"/>
          </p:nvPr>
        </p:nvSpPr>
        <p:spPr>
          <a:xfrm>
            <a:off x="3468529" y="3431373"/>
            <a:ext cx="5254474" cy="295722"/>
          </a:xfrm>
          <a:prstGeom prst="rect">
            <a:avLst/>
          </a:prstGeom>
        </p:spPr>
        <p:txBody>
          <a:bodyPr wrap="square">
            <a:spAutoFit/>
          </a:bodyPr>
          <a:lstStyle>
            <a:lvl1pPr marL="0" indent="0" algn="ctr" defTabSz="914377">
              <a:lnSpc>
                <a:spcPct val="150000"/>
              </a:lnSpc>
              <a:buNone/>
              <a:defRPr lang="zh-CN" altLang="en-US" sz="1000" dirty="0">
                <a:solidFill>
                  <a:schemeClr val="tx1">
                    <a:lumMod val="50000"/>
                    <a:lumOff val="50000"/>
                  </a:schemeClr>
                </a:solidFill>
              </a:defRPr>
            </a:lvl1pPr>
          </a:lstStyle>
          <a:p>
            <a:pPr marL="0" lvl="0" algn="ctr" defTabSz="914377">
              <a:lnSpc>
                <a:spcPct val="150000"/>
              </a:lnSpc>
            </a:pPr>
            <a:endParaRPr lang="zh-CN" altLang="en-US" dirty="0"/>
          </a:p>
        </p:txBody>
      </p:sp>
    </p:spTree>
    <p:extLst>
      <p:ext uri="{BB962C8B-B14F-4D97-AF65-F5344CB8AC3E}">
        <p14:creationId xmlns:p14="http://schemas.microsoft.com/office/powerpoint/2010/main" val="3520598830"/>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三项目录页">
    <p:spTree>
      <p:nvGrpSpPr>
        <p:cNvPr id="1" name=""/>
        <p:cNvGrpSpPr/>
        <p:nvPr/>
      </p:nvGrpSpPr>
      <p:grpSpPr>
        <a:xfrm>
          <a:off x="0" y="0"/>
          <a:ext cx="0" cy="0"/>
          <a:chOff x="0" y="0"/>
          <a:chExt cx="0" cy="0"/>
        </a:xfrm>
      </p:grpSpPr>
      <p:sp>
        <p:nvSpPr>
          <p:cNvPr id="17" name="矩形 8"/>
          <p:cNvSpPr/>
          <p:nvPr userDrawn="1"/>
        </p:nvSpPr>
        <p:spPr>
          <a:xfrm>
            <a:off x="796539" y="2060847"/>
            <a:ext cx="698984" cy="567621"/>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rgbClr val="1A7B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rgbClr val="1A7BAE"/>
              </a:solidFill>
              <a:latin typeface="+mj-lt"/>
            </a:endParaRPr>
          </a:p>
        </p:txBody>
      </p:sp>
      <p:grpSp>
        <p:nvGrpSpPr>
          <p:cNvPr id="24" name="组合 23"/>
          <p:cNvGrpSpPr/>
          <p:nvPr userDrawn="1"/>
        </p:nvGrpSpPr>
        <p:grpSpPr>
          <a:xfrm>
            <a:off x="6516048" y="0"/>
            <a:ext cx="5675952" cy="6858000"/>
            <a:chOff x="566555" y="877035"/>
            <a:chExt cx="2340260" cy="164545"/>
          </a:xfrm>
        </p:grpSpPr>
        <p:sp>
          <p:nvSpPr>
            <p:cNvPr id="25" name="矩形 24"/>
            <p:cNvSpPr/>
            <p:nvPr/>
          </p:nvSpPr>
          <p:spPr>
            <a:xfrm>
              <a:off x="566555" y="877035"/>
              <a:ext cx="585065" cy="1645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nvSpPr>
          <p:spPr>
            <a:xfrm>
              <a:off x="1151620" y="877035"/>
              <a:ext cx="585065" cy="1645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1736685" y="877035"/>
              <a:ext cx="585065" cy="16454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2321750" y="877035"/>
              <a:ext cx="585065" cy="1645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29" name="矩形 28"/>
          <p:cNvSpPr/>
          <p:nvPr userDrawn="1"/>
        </p:nvSpPr>
        <p:spPr>
          <a:xfrm>
            <a:off x="6516048" y="2663073"/>
            <a:ext cx="5675952" cy="1235941"/>
          </a:xfrm>
          <a:prstGeom prst="rect">
            <a:avLst/>
          </a:prstGeom>
          <a:solidFill>
            <a:schemeClr val="tx1">
              <a:alpha val="3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00" dirty="0">
              <a:solidFill>
                <a:schemeClr val="bg1"/>
              </a:solidFill>
              <a:latin typeface="+mj-lt"/>
            </a:endParaRPr>
          </a:p>
        </p:txBody>
      </p:sp>
      <p:sp>
        <p:nvSpPr>
          <p:cNvPr id="31" name="文本占位符 10"/>
          <p:cNvSpPr>
            <a:spLocks noGrp="1"/>
          </p:cNvSpPr>
          <p:nvPr>
            <p:ph type="body" sz="quarter" idx="11" hasCustomPrompt="1"/>
          </p:nvPr>
        </p:nvSpPr>
        <p:spPr>
          <a:xfrm>
            <a:off x="7225542" y="2906549"/>
            <a:ext cx="4256964" cy="748988"/>
          </a:xfrm>
          <a:prstGeom prst="rect">
            <a:avLst/>
          </a:prstGeom>
        </p:spPr>
        <p:txBody>
          <a:bodyPr wrap="square">
            <a:spAutoFit/>
          </a:bodyPr>
          <a:lstStyle>
            <a:lvl1pPr marL="0" indent="0" algn="ctr">
              <a:buNone/>
              <a:defRPr>
                <a:solidFill>
                  <a:schemeClr val="bg1"/>
                </a:solidFill>
                <a:latin typeface="+mj-lt"/>
              </a:defRPr>
            </a:lvl1pPr>
          </a:lstStyle>
          <a:p>
            <a:pPr lvl="0"/>
            <a:r>
              <a:rPr lang="en-US" altLang="zh-CN" dirty="0"/>
              <a:t>CONTENT</a:t>
            </a:r>
            <a:endParaRPr lang="zh-CN" altLang="en-US" dirty="0"/>
          </a:p>
        </p:txBody>
      </p:sp>
      <p:sp>
        <p:nvSpPr>
          <p:cNvPr id="34" name="文本占位符 10"/>
          <p:cNvSpPr>
            <a:spLocks noGrp="1"/>
          </p:cNvSpPr>
          <p:nvPr>
            <p:ph type="body" sz="quarter" idx="13" hasCustomPrompt="1"/>
          </p:nvPr>
        </p:nvSpPr>
        <p:spPr>
          <a:xfrm>
            <a:off x="1628247" y="2144602"/>
            <a:ext cx="3367087" cy="400110"/>
          </a:xfrm>
          <a:prstGeom prst="rect">
            <a:avLst/>
          </a:prstGeom>
        </p:spPr>
        <p:txBody>
          <a:bodyPr wrap="square">
            <a:spAutoFit/>
          </a:bodyPr>
          <a:lstStyle>
            <a:lvl1pPr marL="0" indent="0" algn="l">
              <a:buNone/>
              <a:defRPr sz="2000" baseline="0">
                <a:solidFill>
                  <a:schemeClr val="accent4"/>
                </a:solidFill>
              </a:defRPr>
            </a:lvl1pPr>
          </a:lstStyle>
          <a:p>
            <a:pPr lvl="0"/>
            <a:r>
              <a:rPr lang="en-US" altLang="zh-CN" dirty="0"/>
              <a:t>Part One </a:t>
            </a:r>
            <a:r>
              <a:rPr lang="zh-TW" altLang="en-US" dirty="0"/>
              <a:t>輸入標題</a:t>
            </a:r>
            <a:endParaRPr lang="zh-CN" altLang="en-US" dirty="0"/>
          </a:p>
        </p:txBody>
      </p:sp>
      <p:sp>
        <p:nvSpPr>
          <p:cNvPr id="35" name="文本占位符 10"/>
          <p:cNvSpPr>
            <a:spLocks noGrp="1"/>
          </p:cNvSpPr>
          <p:nvPr>
            <p:ph type="body" sz="quarter" idx="14" hasCustomPrompt="1"/>
          </p:nvPr>
        </p:nvSpPr>
        <p:spPr>
          <a:xfrm>
            <a:off x="800384" y="2043693"/>
            <a:ext cx="640820" cy="584775"/>
          </a:xfrm>
          <a:prstGeom prst="rect">
            <a:avLst/>
          </a:prstGeom>
        </p:spPr>
        <p:txBody>
          <a:bodyPr wrap="square">
            <a:spAutoFit/>
          </a:bodyPr>
          <a:lstStyle>
            <a:lvl1pPr marL="0" indent="0" algn="ctr">
              <a:buNone/>
              <a:defRPr sz="3200">
                <a:solidFill>
                  <a:schemeClr val="accent4"/>
                </a:solidFill>
                <a:latin typeface="+mj-lt"/>
              </a:defRPr>
            </a:lvl1pPr>
          </a:lstStyle>
          <a:p>
            <a:pPr lvl="0"/>
            <a:r>
              <a:rPr lang="en-US" altLang="zh-CN" dirty="0"/>
              <a:t>1</a:t>
            </a:r>
            <a:endParaRPr lang="zh-CN" altLang="en-US" dirty="0"/>
          </a:p>
        </p:txBody>
      </p:sp>
      <p:sp>
        <p:nvSpPr>
          <p:cNvPr id="14" name="矩形 8"/>
          <p:cNvSpPr/>
          <p:nvPr userDrawn="1"/>
        </p:nvSpPr>
        <p:spPr>
          <a:xfrm>
            <a:off x="796539" y="3161514"/>
            <a:ext cx="698984" cy="567621"/>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accent3"/>
              </a:solidFill>
              <a:latin typeface="+mj-lt"/>
            </a:endParaRPr>
          </a:p>
        </p:txBody>
      </p:sp>
      <p:sp>
        <p:nvSpPr>
          <p:cNvPr id="15" name="文本占位符 10"/>
          <p:cNvSpPr>
            <a:spLocks noGrp="1"/>
          </p:cNvSpPr>
          <p:nvPr>
            <p:ph type="body" sz="quarter" idx="15" hasCustomPrompt="1"/>
          </p:nvPr>
        </p:nvSpPr>
        <p:spPr>
          <a:xfrm>
            <a:off x="1628247" y="3245269"/>
            <a:ext cx="3367087" cy="400110"/>
          </a:xfrm>
          <a:prstGeom prst="rect">
            <a:avLst/>
          </a:prstGeom>
        </p:spPr>
        <p:txBody>
          <a:bodyPr wrap="square">
            <a:spAutoFit/>
          </a:bodyPr>
          <a:lstStyle>
            <a:lvl1pPr marL="0" indent="0" algn="l">
              <a:buNone/>
              <a:defRPr sz="2000" baseline="0">
                <a:solidFill>
                  <a:schemeClr val="accent3"/>
                </a:solidFill>
              </a:defRPr>
            </a:lvl1pPr>
          </a:lstStyle>
          <a:p>
            <a:pPr lvl="0"/>
            <a:r>
              <a:rPr lang="en-US" altLang="zh-CN" dirty="0"/>
              <a:t>Part One </a:t>
            </a:r>
            <a:r>
              <a:rPr lang="zh-TW" altLang="en-US" dirty="0"/>
              <a:t>輸入標題</a:t>
            </a:r>
            <a:endParaRPr lang="zh-CN" altLang="en-US" dirty="0"/>
          </a:p>
        </p:txBody>
      </p:sp>
      <p:sp>
        <p:nvSpPr>
          <p:cNvPr id="16" name="文本占位符 10"/>
          <p:cNvSpPr>
            <a:spLocks noGrp="1"/>
          </p:cNvSpPr>
          <p:nvPr>
            <p:ph type="body" sz="quarter" idx="16" hasCustomPrompt="1"/>
          </p:nvPr>
        </p:nvSpPr>
        <p:spPr>
          <a:xfrm>
            <a:off x="800384" y="3144360"/>
            <a:ext cx="640820" cy="584775"/>
          </a:xfrm>
          <a:prstGeom prst="rect">
            <a:avLst/>
          </a:prstGeom>
        </p:spPr>
        <p:txBody>
          <a:bodyPr wrap="square">
            <a:spAutoFit/>
          </a:bodyPr>
          <a:lstStyle>
            <a:lvl1pPr marL="0" indent="0" algn="ctr">
              <a:buNone/>
              <a:defRPr sz="3200">
                <a:solidFill>
                  <a:schemeClr val="accent3"/>
                </a:solidFill>
                <a:latin typeface="+mj-lt"/>
              </a:defRPr>
            </a:lvl1pPr>
          </a:lstStyle>
          <a:p>
            <a:pPr lvl="0"/>
            <a:r>
              <a:rPr lang="en-US" altLang="zh-CN" dirty="0"/>
              <a:t>1</a:t>
            </a:r>
            <a:endParaRPr lang="zh-CN" altLang="en-US" dirty="0"/>
          </a:p>
        </p:txBody>
      </p:sp>
      <p:sp>
        <p:nvSpPr>
          <p:cNvPr id="18" name="矩形 8"/>
          <p:cNvSpPr/>
          <p:nvPr userDrawn="1"/>
        </p:nvSpPr>
        <p:spPr>
          <a:xfrm>
            <a:off x="796539" y="4362628"/>
            <a:ext cx="698984" cy="567621"/>
          </a:xfrm>
          <a:custGeom>
            <a:avLst/>
            <a:gdLst/>
            <a:ahLst/>
            <a:cxnLst/>
            <a:rect l="l" t="t" r="r" b="b"/>
            <a:pathLst>
              <a:path w="855095" h="855095">
                <a:moveTo>
                  <a:pt x="805897" y="427546"/>
                </a:moveTo>
                <a:lnTo>
                  <a:pt x="855095" y="427546"/>
                </a:lnTo>
                <a:lnTo>
                  <a:pt x="855095" y="855095"/>
                </a:lnTo>
                <a:lnTo>
                  <a:pt x="427546" y="855095"/>
                </a:lnTo>
                <a:lnTo>
                  <a:pt x="427546" y="805897"/>
                </a:lnTo>
                <a:lnTo>
                  <a:pt x="805897" y="805897"/>
                </a:lnTo>
                <a:close/>
                <a:moveTo>
                  <a:pt x="0" y="0"/>
                </a:moveTo>
                <a:lnTo>
                  <a:pt x="427546" y="0"/>
                </a:lnTo>
                <a:lnTo>
                  <a:pt x="427546" y="49196"/>
                </a:lnTo>
                <a:lnTo>
                  <a:pt x="49196" y="49196"/>
                </a:lnTo>
                <a:lnTo>
                  <a:pt x="49196" y="427546"/>
                </a:lnTo>
                <a:lnTo>
                  <a:pt x="0" y="42754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solidFill>
                <a:schemeClr val="accent2"/>
              </a:solidFill>
              <a:latin typeface="+mj-lt"/>
            </a:endParaRPr>
          </a:p>
        </p:txBody>
      </p:sp>
      <p:sp>
        <p:nvSpPr>
          <p:cNvPr id="19" name="文本占位符 10"/>
          <p:cNvSpPr>
            <a:spLocks noGrp="1"/>
          </p:cNvSpPr>
          <p:nvPr>
            <p:ph type="body" sz="quarter" idx="17" hasCustomPrompt="1"/>
          </p:nvPr>
        </p:nvSpPr>
        <p:spPr>
          <a:xfrm>
            <a:off x="1628247" y="4446383"/>
            <a:ext cx="3367087" cy="400110"/>
          </a:xfrm>
          <a:prstGeom prst="rect">
            <a:avLst/>
          </a:prstGeom>
        </p:spPr>
        <p:txBody>
          <a:bodyPr wrap="square">
            <a:spAutoFit/>
          </a:bodyPr>
          <a:lstStyle>
            <a:lvl1pPr marL="0" indent="0" algn="l">
              <a:buNone/>
              <a:defRPr sz="2000" baseline="0">
                <a:solidFill>
                  <a:schemeClr val="accent2"/>
                </a:solidFill>
              </a:defRPr>
            </a:lvl1pPr>
          </a:lstStyle>
          <a:p>
            <a:pPr lvl="0"/>
            <a:r>
              <a:rPr lang="en-US" altLang="zh-CN" dirty="0"/>
              <a:t>Part One </a:t>
            </a:r>
            <a:r>
              <a:rPr lang="zh-TW" altLang="en-US" dirty="0"/>
              <a:t>輸入標題</a:t>
            </a:r>
            <a:endParaRPr lang="zh-CN" altLang="en-US" dirty="0"/>
          </a:p>
        </p:txBody>
      </p:sp>
      <p:sp>
        <p:nvSpPr>
          <p:cNvPr id="20" name="文本占位符 10"/>
          <p:cNvSpPr>
            <a:spLocks noGrp="1"/>
          </p:cNvSpPr>
          <p:nvPr>
            <p:ph type="body" sz="quarter" idx="18" hasCustomPrompt="1"/>
          </p:nvPr>
        </p:nvSpPr>
        <p:spPr>
          <a:xfrm>
            <a:off x="800384" y="4345474"/>
            <a:ext cx="640820" cy="584775"/>
          </a:xfrm>
          <a:prstGeom prst="rect">
            <a:avLst/>
          </a:prstGeom>
        </p:spPr>
        <p:txBody>
          <a:bodyPr wrap="square">
            <a:spAutoFit/>
          </a:bodyPr>
          <a:lstStyle>
            <a:lvl1pPr marL="0" indent="0" algn="ctr">
              <a:buNone/>
              <a:defRPr sz="3200">
                <a:solidFill>
                  <a:schemeClr val="accent2"/>
                </a:solidFill>
                <a:latin typeface="+mj-lt"/>
              </a:defRPr>
            </a:lvl1pPr>
          </a:lstStyle>
          <a:p>
            <a:pPr lvl="0"/>
            <a:r>
              <a:rPr lang="en-US" altLang="zh-CN" dirty="0"/>
              <a:t>1</a:t>
            </a:r>
            <a:endParaRPr lang="zh-CN" altLang="en-US" dirty="0"/>
          </a:p>
        </p:txBody>
      </p:sp>
    </p:spTree>
    <p:extLst>
      <p:ext uri="{BB962C8B-B14F-4D97-AF65-F5344CB8AC3E}">
        <p14:creationId xmlns:p14="http://schemas.microsoft.com/office/powerpoint/2010/main" val="2269701609"/>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副标题页_1">
    <p:bg>
      <p:bgPr>
        <a:solidFill>
          <a:schemeClr val="accent4"/>
        </a:solidFill>
        <a:effectLst/>
      </p:bgPr>
    </p:bg>
    <p:spTree>
      <p:nvGrpSpPr>
        <p:cNvPr id="1" name=""/>
        <p:cNvGrpSpPr/>
        <p:nvPr/>
      </p:nvGrpSpPr>
      <p:grpSpPr>
        <a:xfrm>
          <a:off x="0" y="0"/>
          <a:ext cx="0" cy="0"/>
          <a:chOff x="0" y="0"/>
          <a:chExt cx="0" cy="0"/>
        </a:xfrm>
      </p:grpSpPr>
      <p:sp>
        <p:nvSpPr>
          <p:cNvPr id="3" name="矩形 2"/>
          <p:cNvSpPr/>
          <p:nvPr userDrawn="1"/>
        </p:nvSpPr>
        <p:spPr>
          <a:xfrm>
            <a:off x="1" y="2742727"/>
            <a:ext cx="12192000" cy="847429"/>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占位符 10"/>
          <p:cNvSpPr>
            <a:spLocks noGrp="1"/>
          </p:cNvSpPr>
          <p:nvPr>
            <p:ph type="body" sz="quarter" idx="11" hasCustomPrompt="1"/>
          </p:nvPr>
        </p:nvSpPr>
        <p:spPr>
          <a:xfrm>
            <a:off x="5194570" y="1826018"/>
            <a:ext cx="6569245" cy="1015663"/>
          </a:xfrm>
          <a:prstGeom prst="rect">
            <a:avLst/>
          </a:prstGeom>
        </p:spPr>
        <p:txBody>
          <a:bodyPr wrap="square">
            <a:spAutoFit/>
          </a:bodyPr>
          <a:lstStyle>
            <a:lvl1pPr marL="0" indent="0" algn="r">
              <a:buNone/>
              <a:defRPr sz="6000">
                <a:solidFill>
                  <a:schemeClr val="bg1"/>
                </a:solidFill>
                <a:latin typeface="+mj-lt"/>
              </a:defRPr>
            </a:lvl1pPr>
          </a:lstStyle>
          <a:p>
            <a:pPr lvl="0"/>
            <a:r>
              <a:rPr lang="en-US" altLang="zh-CN" dirty="0"/>
              <a:t>PART ONE</a:t>
            </a:r>
            <a:endParaRPr lang="zh-CN" altLang="en-US" dirty="0"/>
          </a:p>
        </p:txBody>
      </p:sp>
      <p:sp>
        <p:nvSpPr>
          <p:cNvPr id="9" name="文本占位符 10"/>
          <p:cNvSpPr>
            <a:spLocks noGrp="1"/>
          </p:cNvSpPr>
          <p:nvPr>
            <p:ph type="body" sz="quarter" idx="12" hasCustomPrompt="1"/>
          </p:nvPr>
        </p:nvSpPr>
        <p:spPr>
          <a:xfrm>
            <a:off x="1" y="-2219126"/>
            <a:ext cx="3842719" cy="11618565"/>
          </a:xfrm>
          <a:prstGeom prst="rect">
            <a:avLst/>
          </a:prstGeom>
          <a:noFill/>
          <a:effectLst>
            <a:outerShdw blurRad="165100" dist="76200" dir="1200000" algn="tl" rotWithShape="0">
              <a:prstClr val="black">
                <a:alpha val="10000"/>
              </a:prstClr>
            </a:outerShdw>
          </a:effectLst>
        </p:spPr>
        <p:txBody>
          <a:bodyPr wrap="none" rtlCol="0">
            <a:spAutoFit/>
          </a:bodyPr>
          <a:lstStyle>
            <a:lvl1pPr marL="0" indent="0">
              <a:buNone/>
              <a:defRPr lang="zh-CN" altLang="en-US" sz="74900" dirty="0">
                <a:solidFill>
                  <a:schemeClr val="bg1"/>
                </a:solidFill>
                <a:latin typeface="+mj-lt"/>
              </a:defRPr>
            </a:lvl1pPr>
          </a:lstStyle>
          <a:p>
            <a:pPr marL="0" lvl="0" defTabSz="914377"/>
            <a:r>
              <a:rPr lang="en-US" altLang="zh-CN" dirty="0"/>
              <a:t>1</a:t>
            </a:r>
            <a:endParaRPr lang="zh-CN" altLang="en-US" dirty="0"/>
          </a:p>
        </p:txBody>
      </p:sp>
      <p:sp>
        <p:nvSpPr>
          <p:cNvPr id="12" name="文本占位符 10"/>
          <p:cNvSpPr>
            <a:spLocks noGrp="1"/>
          </p:cNvSpPr>
          <p:nvPr>
            <p:ph type="body" sz="quarter" idx="13" hasCustomPrompt="1"/>
          </p:nvPr>
        </p:nvSpPr>
        <p:spPr>
          <a:xfrm>
            <a:off x="5194570" y="2791947"/>
            <a:ext cx="6569245" cy="748988"/>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a:solidFill>
                  <a:schemeClr val="bg1"/>
                </a:solidFill>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en-US" dirty="0"/>
              <a:t>標題</a:t>
            </a:r>
            <a:endParaRPr lang="zh-CN" altLang="en-US" dirty="0"/>
          </a:p>
        </p:txBody>
      </p:sp>
      <p:sp>
        <p:nvSpPr>
          <p:cNvPr id="14" name="文本占位符 10"/>
          <p:cNvSpPr>
            <a:spLocks noGrp="1"/>
          </p:cNvSpPr>
          <p:nvPr>
            <p:ph type="body" sz="quarter" idx="15" hasCustomPrompt="1"/>
          </p:nvPr>
        </p:nvSpPr>
        <p:spPr>
          <a:xfrm>
            <a:off x="5194570" y="3636243"/>
            <a:ext cx="6569245" cy="461665"/>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lang="zh-TW" altLang="zh-TW" sz="1200" smtClean="0">
                <a:effectLst/>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標題數位等都可以通過點擊和重新輸入進行更改，頂部“開始”面板中可以對字體、字型大小、顏色、行距等進行修改。建議正文</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8-14</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號字，</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1.3</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倍字間距。</a:t>
            </a:r>
          </a:p>
        </p:txBody>
      </p:sp>
    </p:spTree>
    <p:extLst>
      <p:ext uri="{BB962C8B-B14F-4D97-AF65-F5344CB8AC3E}">
        <p14:creationId xmlns:p14="http://schemas.microsoft.com/office/powerpoint/2010/main" val="84207629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副标题页_2">
    <p:bg>
      <p:bgPr>
        <a:solidFill>
          <a:schemeClr val="accent3"/>
        </a:solidFill>
        <a:effectLst/>
      </p:bgPr>
    </p:bg>
    <p:spTree>
      <p:nvGrpSpPr>
        <p:cNvPr id="1" name=""/>
        <p:cNvGrpSpPr/>
        <p:nvPr/>
      </p:nvGrpSpPr>
      <p:grpSpPr>
        <a:xfrm>
          <a:off x="0" y="0"/>
          <a:ext cx="0" cy="0"/>
          <a:chOff x="0" y="0"/>
          <a:chExt cx="0" cy="0"/>
        </a:xfrm>
      </p:grpSpPr>
      <p:sp>
        <p:nvSpPr>
          <p:cNvPr id="3" name="矩形 2"/>
          <p:cNvSpPr/>
          <p:nvPr userDrawn="1"/>
        </p:nvSpPr>
        <p:spPr>
          <a:xfrm>
            <a:off x="1" y="2742727"/>
            <a:ext cx="12192000" cy="847429"/>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占位符 10"/>
          <p:cNvSpPr>
            <a:spLocks noGrp="1"/>
          </p:cNvSpPr>
          <p:nvPr>
            <p:ph type="body" sz="quarter" idx="11" hasCustomPrompt="1"/>
          </p:nvPr>
        </p:nvSpPr>
        <p:spPr>
          <a:xfrm>
            <a:off x="5194570" y="1826018"/>
            <a:ext cx="6569245" cy="1015663"/>
          </a:xfrm>
          <a:prstGeom prst="rect">
            <a:avLst/>
          </a:prstGeom>
        </p:spPr>
        <p:txBody>
          <a:bodyPr wrap="square">
            <a:spAutoFit/>
          </a:bodyPr>
          <a:lstStyle>
            <a:lvl1pPr marL="0" indent="0" algn="r">
              <a:buNone/>
              <a:defRPr sz="6000">
                <a:solidFill>
                  <a:schemeClr val="bg1"/>
                </a:solidFill>
                <a:latin typeface="+mj-lt"/>
              </a:defRPr>
            </a:lvl1pPr>
          </a:lstStyle>
          <a:p>
            <a:pPr lvl="0"/>
            <a:r>
              <a:rPr lang="en-US" altLang="zh-CN" dirty="0"/>
              <a:t>PART TWO</a:t>
            </a:r>
            <a:endParaRPr lang="zh-CN" altLang="en-US" dirty="0"/>
          </a:p>
        </p:txBody>
      </p:sp>
      <p:sp>
        <p:nvSpPr>
          <p:cNvPr id="9" name="文本占位符 10"/>
          <p:cNvSpPr>
            <a:spLocks noGrp="1"/>
          </p:cNvSpPr>
          <p:nvPr>
            <p:ph type="body" sz="quarter" idx="12" hasCustomPrompt="1"/>
          </p:nvPr>
        </p:nvSpPr>
        <p:spPr>
          <a:xfrm>
            <a:off x="1" y="-2219126"/>
            <a:ext cx="5006499" cy="11618565"/>
          </a:xfrm>
          <a:prstGeom prst="rect">
            <a:avLst/>
          </a:prstGeom>
          <a:noFill/>
          <a:effectLst>
            <a:outerShdw blurRad="165100" dist="76200" dir="1200000" algn="tl" rotWithShape="0">
              <a:prstClr val="black">
                <a:alpha val="10000"/>
              </a:prstClr>
            </a:outerShdw>
          </a:effectLst>
        </p:spPr>
        <p:txBody>
          <a:bodyPr wrap="none" rtlCol="0">
            <a:spAutoFit/>
          </a:bodyPr>
          <a:lstStyle>
            <a:lvl1pPr marL="0" indent="0">
              <a:buNone/>
              <a:defRPr lang="zh-CN" altLang="en-US" sz="74900" dirty="0">
                <a:solidFill>
                  <a:schemeClr val="bg1"/>
                </a:solidFill>
                <a:latin typeface="+mj-lt"/>
              </a:defRPr>
            </a:lvl1pPr>
          </a:lstStyle>
          <a:p>
            <a:pPr marL="0" lvl="0" defTabSz="914377"/>
            <a:r>
              <a:rPr lang="en-US" altLang="zh-CN" dirty="0"/>
              <a:t>2</a:t>
            </a:r>
            <a:endParaRPr lang="zh-CN" altLang="en-US" dirty="0"/>
          </a:p>
        </p:txBody>
      </p:sp>
      <p:sp>
        <p:nvSpPr>
          <p:cNvPr id="12" name="文本占位符 10"/>
          <p:cNvSpPr>
            <a:spLocks noGrp="1"/>
          </p:cNvSpPr>
          <p:nvPr>
            <p:ph type="body" sz="quarter" idx="13" hasCustomPrompt="1"/>
          </p:nvPr>
        </p:nvSpPr>
        <p:spPr>
          <a:xfrm>
            <a:off x="5194570" y="2791947"/>
            <a:ext cx="6569245" cy="748988"/>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a:solidFill>
                  <a:schemeClr val="bg1"/>
                </a:solidFill>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en-US" dirty="0"/>
              <a:t>標題</a:t>
            </a:r>
            <a:endParaRPr lang="zh-CN" altLang="en-US" dirty="0"/>
          </a:p>
        </p:txBody>
      </p:sp>
      <p:sp>
        <p:nvSpPr>
          <p:cNvPr id="14" name="文本占位符 10"/>
          <p:cNvSpPr>
            <a:spLocks noGrp="1"/>
          </p:cNvSpPr>
          <p:nvPr>
            <p:ph type="body" sz="quarter" idx="15" hasCustomPrompt="1"/>
          </p:nvPr>
        </p:nvSpPr>
        <p:spPr>
          <a:xfrm>
            <a:off x="5194570" y="3636243"/>
            <a:ext cx="6569245" cy="461665"/>
          </a:xfrm>
          <a:prstGeom prst="rect">
            <a:avLst/>
          </a:prstGeom>
        </p:spPr>
        <p:txBody>
          <a:bodyPr wrap="square">
            <a:spAutoFit/>
          </a:bodyPr>
          <a:lstStyle>
            <a:lvl1pPr marL="0" indent="0" algn="r">
              <a:buNone/>
              <a:defRPr lang="zh-TW" altLang="zh-TW" sz="1200" smtClean="0">
                <a:effectLst/>
              </a:defRPr>
            </a:lvl1pPr>
          </a:lstStyle>
          <a:p>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標題數位等都可以通過點擊和重新輸入進行更改，頂部“開始”面板中可以對字體、字型大小、顏色、行距等進行修改。建議正文</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8-14</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號字，</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1.3</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倍字間距。</a:t>
            </a:r>
          </a:p>
        </p:txBody>
      </p:sp>
    </p:spTree>
    <p:extLst>
      <p:ext uri="{BB962C8B-B14F-4D97-AF65-F5344CB8AC3E}">
        <p14:creationId xmlns:p14="http://schemas.microsoft.com/office/powerpoint/2010/main" val="199449187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副标题页_3">
    <p:bg>
      <p:bgPr>
        <a:solidFill>
          <a:schemeClr val="accent2"/>
        </a:solidFill>
        <a:effectLst/>
      </p:bgPr>
    </p:bg>
    <p:spTree>
      <p:nvGrpSpPr>
        <p:cNvPr id="1" name=""/>
        <p:cNvGrpSpPr/>
        <p:nvPr/>
      </p:nvGrpSpPr>
      <p:grpSpPr>
        <a:xfrm>
          <a:off x="0" y="0"/>
          <a:ext cx="0" cy="0"/>
          <a:chOff x="0" y="0"/>
          <a:chExt cx="0" cy="0"/>
        </a:xfrm>
      </p:grpSpPr>
      <p:sp>
        <p:nvSpPr>
          <p:cNvPr id="3" name="矩形 2"/>
          <p:cNvSpPr/>
          <p:nvPr userDrawn="1"/>
        </p:nvSpPr>
        <p:spPr>
          <a:xfrm>
            <a:off x="1" y="2742727"/>
            <a:ext cx="12192000" cy="84742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占位符 10"/>
          <p:cNvSpPr>
            <a:spLocks noGrp="1"/>
          </p:cNvSpPr>
          <p:nvPr>
            <p:ph type="body" sz="quarter" idx="11" hasCustomPrompt="1"/>
          </p:nvPr>
        </p:nvSpPr>
        <p:spPr>
          <a:xfrm>
            <a:off x="5194570" y="1826018"/>
            <a:ext cx="6569245" cy="1015663"/>
          </a:xfrm>
          <a:prstGeom prst="rect">
            <a:avLst/>
          </a:prstGeom>
        </p:spPr>
        <p:txBody>
          <a:bodyPr wrap="square">
            <a:spAutoFit/>
          </a:bodyPr>
          <a:lstStyle>
            <a:lvl1pPr marL="0" indent="0" algn="r">
              <a:buNone/>
              <a:defRPr sz="6000">
                <a:solidFill>
                  <a:schemeClr val="bg1"/>
                </a:solidFill>
                <a:latin typeface="+mj-lt"/>
              </a:defRPr>
            </a:lvl1pPr>
          </a:lstStyle>
          <a:p>
            <a:pPr lvl="0"/>
            <a:r>
              <a:rPr lang="en-US" altLang="zh-CN" dirty="0"/>
              <a:t>PART THREE</a:t>
            </a:r>
            <a:endParaRPr lang="zh-CN" altLang="en-US" dirty="0"/>
          </a:p>
        </p:txBody>
      </p:sp>
      <p:sp>
        <p:nvSpPr>
          <p:cNvPr id="9" name="文本占位符 10"/>
          <p:cNvSpPr>
            <a:spLocks noGrp="1"/>
          </p:cNvSpPr>
          <p:nvPr>
            <p:ph type="body" sz="quarter" idx="12" hasCustomPrompt="1"/>
          </p:nvPr>
        </p:nvSpPr>
        <p:spPr>
          <a:xfrm>
            <a:off x="1" y="-2219126"/>
            <a:ext cx="5277407" cy="11618565"/>
          </a:xfrm>
          <a:prstGeom prst="rect">
            <a:avLst/>
          </a:prstGeom>
          <a:noFill/>
          <a:effectLst>
            <a:outerShdw blurRad="165100" dist="76200" dir="1200000" algn="tl" rotWithShape="0">
              <a:prstClr val="black">
                <a:alpha val="10000"/>
              </a:prstClr>
            </a:outerShdw>
          </a:effectLst>
        </p:spPr>
        <p:txBody>
          <a:bodyPr wrap="none" rtlCol="0">
            <a:spAutoFit/>
          </a:bodyPr>
          <a:lstStyle>
            <a:lvl1pPr marL="0" indent="0">
              <a:buNone/>
              <a:defRPr lang="zh-CN" altLang="en-US" sz="74900" dirty="0">
                <a:solidFill>
                  <a:schemeClr val="bg1"/>
                </a:solidFill>
                <a:latin typeface="+mj-lt"/>
              </a:defRPr>
            </a:lvl1pPr>
          </a:lstStyle>
          <a:p>
            <a:pPr marL="0" lvl="0" defTabSz="914377"/>
            <a:r>
              <a:rPr lang="en-US" altLang="zh-CN" dirty="0"/>
              <a:t>3</a:t>
            </a:r>
            <a:endParaRPr lang="zh-CN" altLang="en-US" dirty="0"/>
          </a:p>
        </p:txBody>
      </p:sp>
      <p:sp>
        <p:nvSpPr>
          <p:cNvPr id="12" name="文本占位符 10"/>
          <p:cNvSpPr>
            <a:spLocks noGrp="1"/>
          </p:cNvSpPr>
          <p:nvPr>
            <p:ph type="body" sz="quarter" idx="13" hasCustomPrompt="1"/>
          </p:nvPr>
        </p:nvSpPr>
        <p:spPr>
          <a:xfrm>
            <a:off x="5194570" y="2791947"/>
            <a:ext cx="6569245" cy="1536959"/>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a:solidFill>
                  <a:schemeClr val="bg1"/>
                </a:solidFill>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en-US" dirty="0"/>
              <a:t>標題</a:t>
            </a:r>
            <a:endParaRPr lang="zh-CN" altLang="en-US" dirty="0"/>
          </a:p>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CN" altLang="en-US" dirty="0"/>
              <a:t>题</a:t>
            </a:r>
          </a:p>
        </p:txBody>
      </p:sp>
      <p:sp>
        <p:nvSpPr>
          <p:cNvPr id="14" name="文本占位符 10"/>
          <p:cNvSpPr>
            <a:spLocks noGrp="1"/>
          </p:cNvSpPr>
          <p:nvPr>
            <p:ph type="body" sz="quarter" idx="15" hasCustomPrompt="1"/>
          </p:nvPr>
        </p:nvSpPr>
        <p:spPr>
          <a:xfrm>
            <a:off x="5194570" y="3636243"/>
            <a:ext cx="6569245" cy="461665"/>
          </a:xfrm>
          <a:prstGeom prst="rect">
            <a:avLst/>
          </a:prstGeom>
        </p:spPr>
        <p:txBody>
          <a:bodyPr wrap="square">
            <a:spAutoFit/>
          </a:bodyPr>
          <a:lstStyle>
            <a:lvl1pPr marL="0" indent="0" algn="r">
              <a:buNone/>
              <a:defRPr lang="zh-TW" altLang="zh-TW" sz="1200" smtClean="0">
                <a:effectLst/>
              </a:defRPr>
            </a:lvl1pPr>
          </a:lstStyle>
          <a:p>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標題數位等都可以通過點擊和重新輸入進行更改，頂部“開始”面板中可以對字體、字型大小、顏色、行距等進行修改。建議正文</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8-14</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號字，</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1.3</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倍字間距。</a:t>
            </a:r>
          </a:p>
        </p:txBody>
      </p:sp>
    </p:spTree>
    <p:extLst>
      <p:ext uri="{BB962C8B-B14F-4D97-AF65-F5344CB8AC3E}">
        <p14:creationId xmlns:p14="http://schemas.microsoft.com/office/powerpoint/2010/main" val="3808180222"/>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副标题页_4">
    <p:bg>
      <p:bgPr>
        <a:solidFill>
          <a:schemeClr val="accent1"/>
        </a:solidFill>
        <a:effectLst/>
      </p:bgPr>
    </p:bg>
    <p:spTree>
      <p:nvGrpSpPr>
        <p:cNvPr id="1" name=""/>
        <p:cNvGrpSpPr/>
        <p:nvPr/>
      </p:nvGrpSpPr>
      <p:grpSpPr>
        <a:xfrm>
          <a:off x="0" y="0"/>
          <a:ext cx="0" cy="0"/>
          <a:chOff x="0" y="0"/>
          <a:chExt cx="0" cy="0"/>
        </a:xfrm>
      </p:grpSpPr>
      <p:sp>
        <p:nvSpPr>
          <p:cNvPr id="3" name="矩形 2"/>
          <p:cNvSpPr/>
          <p:nvPr userDrawn="1"/>
        </p:nvSpPr>
        <p:spPr>
          <a:xfrm>
            <a:off x="1" y="2742727"/>
            <a:ext cx="12192000" cy="8474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占位符 10"/>
          <p:cNvSpPr>
            <a:spLocks noGrp="1"/>
          </p:cNvSpPr>
          <p:nvPr>
            <p:ph type="body" sz="quarter" idx="11" hasCustomPrompt="1"/>
          </p:nvPr>
        </p:nvSpPr>
        <p:spPr>
          <a:xfrm>
            <a:off x="5194570" y="1826018"/>
            <a:ext cx="6569245" cy="1015663"/>
          </a:xfrm>
          <a:prstGeom prst="rect">
            <a:avLst/>
          </a:prstGeom>
        </p:spPr>
        <p:txBody>
          <a:bodyPr wrap="square">
            <a:spAutoFit/>
          </a:bodyPr>
          <a:lstStyle>
            <a:lvl1pPr marL="0" indent="0" algn="r">
              <a:buNone/>
              <a:defRPr sz="6000">
                <a:solidFill>
                  <a:schemeClr val="bg1"/>
                </a:solidFill>
                <a:latin typeface="+mj-lt"/>
              </a:defRPr>
            </a:lvl1pPr>
          </a:lstStyle>
          <a:p>
            <a:pPr lvl="0"/>
            <a:r>
              <a:rPr lang="en-US" altLang="zh-CN" dirty="0"/>
              <a:t>PART FOUR</a:t>
            </a:r>
            <a:endParaRPr lang="zh-CN" altLang="en-US" dirty="0"/>
          </a:p>
        </p:txBody>
      </p:sp>
      <p:sp>
        <p:nvSpPr>
          <p:cNvPr id="9" name="文本占位符 10"/>
          <p:cNvSpPr>
            <a:spLocks noGrp="1"/>
          </p:cNvSpPr>
          <p:nvPr>
            <p:ph type="body" sz="quarter" idx="12" hasCustomPrompt="1"/>
          </p:nvPr>
        </p:nvSpPr>
        <p:spPr>
          <a:xfrm>
            <a:off x="1" y="-2219126"/>
            <a:ext cx="4982454" cy="11618565"/>
          </a:xfrm>
          <a:prstGeom prst="rect">
            <a:avLst/>
          </a:prstGeom>
          <a:noFill/>
          <a:effectLst>
            <a:outerShdw blurRad="165100" dist="76200" dir="1200000" algn="tl" rotWithShape="0">
              <a:prstClr val="black">
                <a:alpha val="10000"/>
              </a:prstClr>
            </a:outerShdw>
          </a:effectLst>
        </p:spPr>
        <p:txBody>
          <a:bodyPr wrap="none" rtlCol="0">
            <a:spAutoFit/>
          </a:bodyPr>
          <a:lstStyle>
            <a:lvl1pPr marL="0" indent="0">
              <a:buNone/>
              <a:defRPr lang="zh-CN" altLang="en-US" sz="74900" dirty="0">
                <a:solidFill>
                  <a:schemeClr val="bg1"/>
                </a:solidFill>
                <a:latin typeface="+mj-lt"/>
              </a:defRPr>
            </a:lvl1pPr>
          </a:lstStyle>
          <a:p>
            <a:pPr marL="0" lvl="0" defTabSz="914377"/>
            <a:r>
              <a:rPr lang="en-US" altLang="zh-CN" dirty="0"/>
              <a:t>4</a:t>
            </a:r>
            <a:endParaRPr lang="zh-CN" altLang="en-US" dirty="0"/>
          </a:p>
        </p:txBody>
      </p:sp>
      <p:sp>
        <p:nvSpPr>
          <p:cNvPr id="12" name="文本占位符 10"/>
          <p:cNvSpPr>
            <a:spLocks noGrp="1"/>
          </p:cNvSpPr>
          <p:nvPr>
            <p:ph type="body" sz="quarter" idx="13" hasCustomPrompt="1"/>
          </p:nvPr>
        </p:nvSpPr>
        <p:spPr>
          <a:xfrm>
            <a:off x="5194570" y="2791947"/>
            <a:ext cx="6569245" cy="748988"/>
          </a:xfrm>
          <a:prstGeom prst="rect">
            <a:avLst/>
          </a:prstGeom>
        </p:spPr>
        <p:txBody>
          <a:bodyPr wrap="square">
            <a:spAutoFit/>
          </a:bodyPr>
          <a:lstStyle>
            <a:lvl1pPr marL="0" marR="0" indent="0" algn="r" defTabSz="1219170" rtl="0" eaLnBrk="1" fontAlgn="auto" latinLnBrk="0" hangingPunct="1">
              <a:lnSpc>
                <a:spcPct val="100000"/>
              </a:lnSpc>
              <a:spcBef>
                <a:spcPct val="20000"/>
              </a:spcBef>
              <a:spcAft>
                <a:spcPts val="0"/>
              </a:spcAft>
              <a:buClrTx/>
              <a:buSzTx/>
              <a:buFont typeface="Arial" pitchFamily="34" charset="0"/>
              <a:buNone/>
              <a:tabLst/>
              <a:defRPr>
                <a:solidFill>
                  <a:schemeClr val="bg1"/>
                </a:solidFill>
              </a:defRPr>
            </a:lvl1pPr>
          </a:lstStyle>
          <a:p>
            <a:pPr marL="0" marR="0" lvl="0" indent="0" algn="r" defTabSz="1219170" rtl="0" eaLnBrk="1" fontAlgn="auto" latinLnBrk="0" hangingPunct="1">
              <a:lnSpc>
                <a:spcPct val="100000"/>
              </a:lnSpc>
              <a:spcBef>
                <a:spcPct val="20000"/>
              </a:spcBef>
              <a:spcAft>
                <a:spcPts val="0"/>
              </a:spcAft>
              <a:buClrTx/>
              <a:buSzTx/>
              <a:buFont typeface="Arial" pitchFamily="34" charset="0"/>
              <a:buNone/>
              <a:tabLst/>
              <a:defRPr/>
            </a:pPr>
            <a:r>
              <a:rPr lang="zh-TW" altLang="en-US" dirty="0"/>
              <a:t>標題</a:t>
            </a:r>
            <a:endParaRPr lang="zh-CN" altLang="en-US" dirty="0"/>
          </a:p>
        </p:txBody>
      </p:sp>
      <p:sp>
        <p:nvSpPr>
          <p:cNvPr id="14" name="文本占位符 10"/>
          <p:cNvSpPr>
            <a:spLocks noGrp="1"/>
          </p:cNvSpPr>
          <p:nvPr>
            <p:ph type="body" sz="quarter" idx="15" hasCustomPrompt="1"/>
          </p:nvPr>
        </p:nvSpPr>
        <p:spPr>
          <a:xfrm>
            <a:off x="5194570" y="3636243"/>
            <a:ext cx="6569245" cy="461665"/>
          </a:xfrm>
          <a:prstGeom prst="rect">
            <a:avLst/>
          </a:prstGeom>
        </p:spPr>
        <p:txBody>
          <a:bodyPr wrap="square">
            <a:spAutoFit/>
          </a:bodyPr>
          <a:lstStyle>
            <a:lvl1pPr marL="0" indent="0" algn="r">
              <a:buNone/>
              <a:defRPr lang="zh-TW" altLang="zh-TW" sz="1200" smtClean="0">
                <a:effectLst/>
              </a:defRPr>
            </a:lvl1pPr>
          </a:lstStyle>
          <a:p>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標題數位等都可以通過點擊和重新輸入進行更改，頂部“開始”面板中可以對字體、字型大小、顏色、行距等進行修改。建議正文</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8-14</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號字，</a:t>
            </a:r>
            <a:r>
              <a:rPr lang="en-US"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1.3</a:t>
            </a:r>
            <a:r>
              <a:rPr lang="zh-TW" altLang="zh-TW" sz="1200" kern="100" dirty="0">
                <a:effectLst/>
                <a:latin typeface="Calibri" panose="020F0502020204030204" pitchFamily="34" charset="0"/>
                <a:ea typeface="新細明體" panose="02020500000000000000" pitchFamily="18" charset="-120"/>
                <a:cs typeface="Times New Roman" panose="02020603050405020304" pitchFamily="18" charset="0"/>
              </a:rPr>
              <a:t>倍字間距。</a:t>
            </a:r>
          </a:p>
        </p:txBody>
      </p:sp>
    </p:spTree>
    <p:extLst>
      <p:ext uri="{BB962C8B-B14F-4D97-AF65-F5344CB8AC3E}">
        <p14:creationId xmlns:p14="http://schemas.microsoft.com/office/powerpoint/2010/main" val="3089024121"/>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页_1">
    <p:spTree>
      <p:nvGrpSpPr>
        <p:cNvPr id="1" name=""/>
        <p:cNvGrpSpPr/>
        <p:nvPr/>
      </p:nvGrpSpPr>
      <p:grpSpPr>
        <a:xfrm>
          <a:off x="0" y="0"/>
          <a:ext cx="0" cy="0"/>
          <a:chOff x="0" y="0"/>
          <a:chExt cx="0" cy="0"/>
        </a:xfrm>
      </p:grpSpPr>
      <p:grpSp>
        <p:nvGrpSpPr>
          <p:cNvPr id="2" name="组合 1"/>
          <p:cNvGrpSpPr/>
          <p:nvPr userDrawn="1"/>
        </p:nvGrpSpPr>
        <p:grpSpPr>
          <a:xfrm>
            <a:off x="375366" y="0"/>
            <a:ext cx="140967" cy="962147"/>
            <a:chOff x="281524" y="0"/>
            <a:chExt cx="105725" cy="721610"/>
          </a:xfrm>
          <a:solidFill>
            <a:schemeClr val="accent4"/>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1"/>
        </p:nvGrpSpPr>
        <p:grpSpPr>
          <a:xfrm rot="10800000">
            <a:off x="11735675" y="6617464"/>
            <a:ext cx="140967" cy="240536"/>
            <a:chOff x="281524" y="0"/>
            <a:chExt cx="105725" cy="721610"/>
          </a:xfrm>
          <a:solidFill>
            <a:schemeClr val="accent4"/>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2" name="文本占位符 10"/>
          <p:cNvSpPr>
            <a:spLocks noGrp="1"/>
          </p:cNvSpPr>
          <p:nvPr>
            <p:ph type="body" sz="quarter" idx="15" hasCustomPrompt="1"/>
          </p:nvPr>
        </p:nvSpPr>
        <p:spPr>
          <a:xfrm>
            <a:off x="695325" y="140328"/>
            <a:ext cx="7928834" cy="584775"/>
          </a:xfrm>
          <a:prstGeom prst="rect">
            <a:avLst/>
          </a:prstGeom>
        </p:spPr>
        <p:txBody>
          <a:bodyPr wrap="square">
            <a:spAutoFit/>
          </a:bodyPr>
          <a:lstStyle>
            <a:lvl1pPr marL="0" indent="0" algn="l">
              <a:buNone/>
              <a:defRPr sz="3200" baseline="0">
                <a:latin typeface="+mj-lt"/>
              </a:defRPr>
            </a:lvl1pPr>
          </a:lstStyle>
          <a:p>
            <a:pPr lvl="0"/>
            <a:r>
              <a:rPr lang="en-US" altLang="zh-CN" dirty="0"/>
              <a:t>Add the Text</a:t>
            </a:r>
            <a:endParaRPr lang="zh-CN" altLang="en-US" dirty="0"/>
          </a:p>
        </p:txBody>
      </p:sp>
      <p:sp>
        <p:nvSpPr>
          <p:cNvPr id="4" name="內容版面配置區 3"/>
          <p:cNvSpPr>
            <a:spLocks noGrp="1"/>
          </p:cNvSpPr>
          <p:nvPr>
            <p:ph sz="quarter" idx="16"/>
          </p:nvPr>
        </p:nvSpPr>
        <p:spPr>
          <a:xfrm>
            <a:off x="695325" y="1120877"/>
            <a:ext cx="10617200" cy="4920485"/>
          </a:xfrm>
          <a:prstGeom prst="rect">
            <a:avLst/>
          </a:prstGeom>
        </p:spPr>
        <p:txBody>
          <a:bodyPr/>
          <a:lstStyle>
            <a:lvl1pPr marL="571500" indent="-571500">
              <a:buFont typeface="Arial" panose="020B0604020202020204" pitchFamily="34" charset="0"/>
              <a:buChar char="►"/>
              <a:defRPr/>
            </a:lvl1pPr>
            <a:lvl2pPr marL="990575" indent="-380990">
              <a:buFont typeface="Wingdings" panose="05000000000000000000" pitchFamily="2" charset="2"/>
              <a:buChar char="n"/>
              <a:defRPr/>
            </a:lvl2pPr>
            <a:lvl3pPr marL="1523962" indent="-304792">
              <a:buFont typeface="Wingdings" panose="05000000000000000000" pitchFamily="2" charset="2"/>
              <a:buChar char="l"/>
              <a:defRPr/>
            </a:lvl3pPr>
            <a:lvl4pPr marL="2133547" indent="-304792">
              <a:buFont typeface="Wingdings" panose="05000000000000000000" pitchFamily="2" charset="2"/>
              <a:buChar char="u"/>
              <a:defRPr/>
            </a:lvl4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
        <p:nvSpPr>
          <p:cNvPr id="9" name="流程圖: 換頁接點 8"/>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p14="http://schemas.microsoft.com/office/powerpoint/2010/main" val="1687777750"/>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页_2">
    <p:spTree>
      <p:nvGrpSpPr>
        <p:cNvPr id="1" name=""/>
        <p:cNvGrpSpPr/>
        <p:nvPr/>
      </p:nvGrpSpPr>
      <p:grpSpPr>
        <a:xfrm>
          <a:off x="0" y="0"/>
          <a:ext cx="0" cy="0"/>
          <a:chOff x="0" y="0"/>
          <a:chExt cx="0" cy="0"/>
        </a:xfrm>
      </p:grpSpPr>
      <p:grpSp>
        <p:nvGrpSpPr>
          <p:cNvPr id="7" name="组合 6"/>
          <p:cNvGrpSpPr/>
          <p:nvPr userDrawn="1"/>
        </p:nvGrpSpPr>
        <p:grpSpPr>
          <a:xfrm rot="10800000">
            <a:off x="11735675" y="6617464"/>
            <a:ext cx="140967" cy="240536"/>
            <a:chOff x="281524" y="0"/>
            <a:chExt cx="105725" cy="721610"/>
          </a:xfrm>
          <a:solidFill>
            <a:schemeClr val="accent3"/>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文本占位符 10"/>
          <p:cNvSpPr>
            <a:spLocks noGrp="1"/>
          </p:cNvSpPr>
          <p:nvPr>
            <p:ph type="body" sz="quarter" idx="15" hasCustomPrompt="1"/>
          </p:nvPr>
        </p:nvSpPr>
        <p:spPr>
          <a:xfrm>
            <a:off x="634014" y="178654"/>
            <a:ext cx="7928834" cy="584775"/>
          </a:xfrm>
          <a:prstGeom prst="rect">
            <a:avLst/>
          </a:prstGeom>
        </p:spPr>
        <p:txBody>
          <a:bodyPr wrap="square">
            <a:spAutoFit/>
          </a:bodyPr>
          <a:lstStyle>
            <a:lvl1pPr marL="0" indent="0" algn="l">
              <a:buNone/>
              <a:defRPr sz="3200" baseline="0">
                <a:latin typeface="+mj-lt"/>
              </a:defRPr>
            </a:lvl1pPr>
          </a:lstStyle>
          <a:p>
            <a:pPr lvl="0"/>
            <a:r>
              <a:rPr lang="en-US" altLang="zh-CN" dirty="0"/>
              <a:t>Add the Text</a:t>
            </a:r>
            <a:endParaRPr lang="zh-CN" altLang="en-US" dirty="0"/>
          </a:p>
        </p:txBody>
      </p:sp>
      <p:grpSp>
        <p:nvGrpSpPr>
          <p:cNvPr id="13" name="组合 24"/>
          <p:cNvGrpSpPr/>
          <p:nvPr userDrawn="1"/>
        </p:nvGrpSpPr>
        <p:grpSpPr>
          <a:xfrm>
            <a:off x="634014" y="960714"/>
            <a:ext cx="8417364" cy="136680"/>
            <a:chOff x="566555" y="877035"/>
            <a:chExt cx="2340260" cy="164545"/>
          </a:xfrm>
        </p:grpSpPr>
        <p:sp>
          <p:nvSpPr>
            <p:cNvPr id="14" name="矩形 13"/>
            <p:cNvSpPr/>
            <p:nvPr/>
          </p:nvSpPr>
          <p:spPr>
            <a:xfrm>
              <a:off x="566555" y="877035"/>
              <a:ext cx="585065" cy="1645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p:nvPr/>
          </p:nvSpPr>
          <p:spPr>
            <a:xfrm>
              <a:off x="1151620" y="877035"/>
              <a:ext cx="585065" cy="16454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736685" y="877035"/>
              <a:ext cx="585065" cy="16454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2321750" y="877035"/>
              <a:ext cx="585065" cy="1645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流程圖: 換頁接點 19"/>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p14="http://schemas.microsoft.com/office/powerpoint/2010/main" val="1390503026"/>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内容页_3">
    <p:spTree>
      <p:nvGrpSpPr>
        <p:cNvPr id="1" name=""/>
        <p:cNvGrpSpPr/>
        <p:nvPr/>
      </p:nvGrpSpPr>
      <p:grpSpPr>
        <a:xfrm>
          <a:off x="0" y="0"/>
          <a:ext cx="0" cy="0"/>
          <a:chOff x="0" y="0"/>
          <a:chExt cx="0" cy="0"/>
        </a:xfrm>
      </p:grpSpPr>
      <p:grpSp>
        <p:nvGrpSpPr>
          <p:cNvPr id="2" name="组合 1"/>
          <p:cNvGrpSpPr/>
          <p:nvPr userDrawn="1"/>
        </p:nvGrpSpPr>
        <p:grpSpPr>
          <a:xfrm>
            <a:off x="375366" y="0"/>
            <a:ext cx="140967" cy="962147"/>
            <a:chOff x="281524" y="0"/>
            <a:chExt cx="105725" cy="721610"/>
          </a:xfrm>
          <a:solidFill>
            <a:schemeClr val="accent2"/>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1"/>
        </p:nvGrpSpPr>
        <p:grpSpPr>
          <a:xfrm rot="10800000">
            <a:off x="11735675" y="6617464"/>
            <a:ext cx="140967" cy="240536"/>
            <a:chOff x="281524" y="0"/>
            <a:chExt cx="105725" cy="721610"/>
          </a:xfrm>
          <a:solidFill>
            <a:schemeClr val="accent2"/>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1"/>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7" name="文本占位符 10"/>
          <p:cNvSpPr>
            <a:spLocks noGrp="1"/>
          </p:cNvSpPr>
          <p:nvPr>
            <p:ph type="body" sz="quarter" idx="15" hasCustomPrompt="1"/>
          </p:nvPr>
        </p:nvSpPr>
        <p:spPr>
          <a:xfrm>
            <a:off x="695402" y="57750"/>
            <a:ext cx="7928834" cy="584775"/>
          </a:xfrm>
          <a:prstGeom prst="rect">
            <a:avLst/>
          </a:prstGeom>
        </p:spPr>
        <p:txBody>
          <a:bodyPr wrap="square">
            <a:spAutoFit/>
          </a:bodyPr>
          <a:lstStyle>
            <a:lvl1pPr marL="0" indent="0" algn="l">
              <a:buNone/>
              <a:defRPr sz="3200" baseline="0">
                <a:latin typeface="+mj-lt"/>
              </a:defRPr>
            </a:lvl1pPr>
          </a:lstStyle>
          <a:p>
            <a:pPr lvl="0"/>
            <a:r>
              <a:rPr lang="en-US" altLang="zh-CN" dirty="0"/>
              <a:t>Add the Text</a:t>
            </a:r>
            <a:endParaRPr lang="zh-CN" altLang="en-US" dirty="0"/>
          </a:p>
        </p:txBody>
      </p:sp>
      <p:sp>
        <p:nvSpPr>
          <p:cNvPr id="14" name="流程圖: 換頁接點 13"/>
          <p:cNvSpPr/>
          <p:nvPr userDrawn="1"/>
        </p:nvSpPr>
        <p:spPr>
          <a:xfrm>
            <a:off x="11453100" y="0"/>
            <a:ext cx="565150" cy="768392"/>
          </a:xfrm>
          <a:prstGeom prst="flowChartOffpageConnector">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fld id="{E3A93B6F-CAEE-40FF-8C71-CFD6DBFFEEE4}" type="slidenum">
              <a:rPr lang="zh-TW" altLang="en-US" sz="1400" smtClean="0">
                <a:latin typeface="Arial Black" panose="020B0A04020102020204" pitchFamily="34" charset="0"/>
                <a:ea typeface="微软雅黑" panose="020B0503020204020204" pitchFamily="34" charset="-122"/>
              </a:rPr>
              <a:pPr algn="ctr">
                <a:lnSpc>
                  <a:spcPct val="130000"/>
                </a:lnSpc>
              </a:pPr>
              <a:t>‹#›</a:t>
            </a:fld>
            <a:endParaRPr lang="zh-TW" altLang="en-US" sz="1200" dirty="0">
              <a:latin typeface="Arial Black" panose="020B0A04020102020204" pitchFamily="34" charset="0"/>
              <a:ea typeface="微软雅黑" panose="020B0503020204020204" pitchFamily="34" charset="-122"/>
            </a:endParaRPr>
          </a:p>
        </p:txBody>
      </p:sp>
    </p:spTree>
    <p:extLst>
      <p:ext uri="{BB962C8B-B14F-4D97-AF65-F5344CB8AC3E}">
        <p14:creationId xmlns:p14="http://schemas.microsoft.com/office/powerpoint/2010/main" val="2076921676"/>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8547448"/>
      </p:ext>
    </p:extLst>
  </p:cSld>
  <p:clrMap bg1="lt1" tx1="dk1" bg2="lt2" tx2="dk2" accent1="accent1" accent2="accent2" accent3="accent3" accent4="accent4" accent5="accent5" accent6="accent6" hlink="hlink" folHlink="folHlink"/>
  <p:sldLayoutIdLst>
    <p:sldLayoutId id="2147483687" r:id="rId1"/>
    <p:sldLayoutId id="2147483694" r:id="rId2"/>
    <p:sldLayoutId id="2147483697" r:id="rId3"/>
    <p:sldLayoutId id="2147483698" r:id="rId4"/>
    <p:sldLayoutId id="2147483699" r:id="rId5"/>
    <p:sldLayoutId id="2147483700" r:id="rId6"/>
    <p:sldLayoutId id="2147483688" r:id="rId7"/>
    <p:sldLayoutId id="2147483689" r:id="rId8"/>
    <p:sldLayoutId id="2147483690" r:id="rId9"/>
    <p:sldLayoutId id="2147483691" r:id="rId10"/>
    <p:sldLayoutId id="2147483702" r:id="rId11"/>
    <p:sldLayoutId id="2147483693" r:id="rId12"/>
  </p:sldLayoutIdLst>
  <p:transition spd="slow">
    <p:push dir="u"/>
  </p:transition>
  <p:hf hdr="0" ftr="0" dt="0"/>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zh-CN"/>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oleObject" Target="../embeddings/oleObject1.bin"/><Relationship Id="rId2" Type="http://schemas.openxmlformats.org/officeDocument/2006/relationships/slideLayout" Target="../slideLayouts/slideLayout9.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476693" y="4154502"/>
            <a:ext cx="11238614" cy="1101840"/>
          </a:xfrm>
        </p:spPr>
        <p:txBody>
          <a:bodyPr/>
          <a:lstStyle/>
          <a:p>
            <a:r>
              <a:rPr lang="zh-TW" altLang="en-US" sz="4400" dirty="0">
                <a:solidFill>
                  <a:schemeClr val="tx1">
                    <a:lumMod val="95000"/>
                    <a:lumOff val="5000"/>
                  </a:schemeClr>
                </a:solidFill>
              </a:rPr>
              <a:t>高級中等教育階段學生學習歷程</a:t>
            </a:r>
            <a:r>
              <a:rPr lang="zh-TW" altLang="en-US" sz="4400" dirty="0" smtClean="0">
                <a:solidFill>
                  <a:schemeClr val="tx1">
                    <a:lumMod val="95000"/>
                    <a:lumOff val="5000"/>
                  </a:schemeClr>
                </a:solidFill>
              </a:rPr>
              <a:t>檔案</a:t>
            </a:r>
            <a:endParaRPr lang="en-US" altLang="zh-TW" sz="4400" dirty="0" smtClean="0">
              <a:solidFill>
                <a:schemeClr val="tx1">
                  <a:lumMod val="95000"/>
                  <a:lumOff val="5000"/>
                </a:schemeClr>
              </a:solidFill>
            </a:endParaRPr>
          </a:p>
          <a:p>
            <a:pPr algn="r"/>
            <a:r>
              <a:rPr lang="en-US" altLang="zh-CN" sz="1800" dirty="0" smtClean="0">
                <a:solidFill>
                  <a:schemeClr val="tx1">
                    <a:lumMod val="95000"/>
                    <a:lumOff val="5000"/>
                  </a:schemeClr>
                </a:solidFill>
              </a:rPr>
              <a:t>108.9.16</a:t>
            </a:r>
            <a:r>
              <a:rPr lang="zh-TW" altLang="en-US" sz="1800" dirty="0" smtClean="0">
                <a:solidFill>
                  <a:schemeClr val="tx1">
                    <a:lumMod val="95000"/>
                    <a:lumOff val="5000"/>
                  </a:schemeClr>
                </a:solidFill>
              </a:rPr>
              <a:t>版</a:t>
            </a:r>
            <a:endParaRPr lang="zh-CN" altLang="en-US" sz="1800" dirty="0">
              <a:solidFill>
                <a:srgbClr val="1A7BAE"/>
              </a:solidFill>
            </a:endParaRPr>
          </a:p>
        </p:txBody>
      </p:sp>
    </p:spTree>
    <p:extLst>
      <p:ext uri="{BB962C8B-B14F-4D97-AF65-F5344CB8AC3E}">
        <p14:creationId xmlns:p14="http://schemas.microsoft.com/office/powerpoint/2010/main" val="1479055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群組 93"/>
          <p:cNvGrpSpPr/>
          <p:nvPr/>
        </p:nvGrpSpPr>
        <p:grpSpPr>
          <a:xfrm>
            <a:off x="-2812104" y="1161305"/>
            <a:ext cx="7183120" cy="7583586"/>
            <a:chOff x="-1101640" y="1869545"/>
            <a:chExt cx="7183120" cy="7583586"/>
          </a:xfrm>
        </p:grpSpPr>
        <p:sp>
          <p:nvSpPr>
            <p:cNvPr id="93" name="橢圓 92"/>
            <p:cNvSpPr/>
            <p:nvPr/>
          </p:nvSpPr>
          <p:spPr>
            <a:xfrm>
              <a:off x="-1101640" y="1869545"/>
              <a:ext cx="7183120" cy="7583586"/>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92" name="橢圓 91"/>
            <p:cNvSpPr/>
            <p:nvPr/>
          </p:nvSpPr>
          <p:spPr>
            <a:xfrm>
              <a:off x="-979630" y="1983402"/>
              <a:ext cx="6939101" cy="735587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5" name="文字版面配置區 4"/>
          <p:cNvSpPr>
            <a:spLocks noGrp="1"/>
          </p:cNvSpPr>
          <p:nvPr>
            <p:ph type="body" sz="quarter" idx="15"/>
          </p:nvPr>
        </p:nvSpPr>
        <p:spPr>
          <a:xfrm>
            <a:off x="695402" y="321310"/>
            <a:ext cx="7928834" cy="584775"/>
          </a:xfrm>
        </p:spPr>
        <p:txBody>
          <a:bodyPr wrap="square">
            <a:spAutoFit/>
          </a:bodyPr>
          <a:lstStyle/>
          <a:p>
            <a:r>
              <a:rPr lang="zh-TW" altLang="en-US" b="1" dirty="0"/>
              <a:t>我是學生，我要做什麼？</a:t>
            </a:r>
          </a:p>
        </p:txBody>
      </p:sp>
      <p:sp>
        <p:nvSpPr>
          <p:cNvPr id="4" name="內容版面配置區 2"/>
          <p:cNvSpPr txBox="1">
            <a:spLocks/>
          </p:cNvSpPr>
          <p:nvPr/>
        </p:nvSpPr>
        <p:spPr>
          <a:xfrm>
            <a:off x="3517149" y="1538127"/>
            <a:ext cx="8568268" cy="739245"/>
          </a:xfrm>
          <a:prstGeom prst="rect">
            <a:avLst/>
          </a:prstGeom>
        </p:spPr>
        <p:txBody>
          <a:bodyPr/>
          <a:lst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a:lnSpc>
                <a:spcPct val="150000"/>
              </a:lnSpc>
              <a:spcBef>
                <a:spcPts val="0"/>
              </a:spcBef>
              <a:buFont typeface="Wingdings" panose="05000000000000000000" pitchFamily="2" charset="2"/>
              <a:buChar char="n"/>
            </a:pPr>
            <a:r>
              <a:rPr lang="zh-TW" altLang="en-US" sz="2800" b="1" u="sng" dirty="0">
                <a:latin typeface="微軟正黑體" panose="020B0604030504040204" pitchFamily="34" charset="-120"/>
                <a:ea typeface="微軟正黑體" panose="020B0604030504040204" pitchFamily="34" charset="-120"/>
              </a:rPr>
              <a:t>瞭解</a:t>
            </a:r>
            <a:r>
              <a:rPr lang="zh-TW" altLang="en-US" sz="2800" dirty="0">
                <a:latin typeface="微軟正黑體" panose="020B0604030504040204" pitchFamily="34" charset="-120"/>
                <a:ea typeface="微軟正黑體" panose="020B0604030504040204" pitchFamily="34" charset="-120"/>
              </a:rPr>
              <a:t>學習歷程檔案對自己的重要性。</a:t>
            </a:r>
            <a:endParaRPr lang="en-US" altLang="zh-TW" sz="2800" dirty="0">
              <a:latin typeface="微軟正黑體" panose="020B0604030504040204" pitchFamily="34" charset="-120"/>
              <a:ea typeface="微軟正黑體" panose="020B0604030504040204" pitchFamily="34" charset="-120"/>
            </a:endParaRPr>
          </a:p>
        </p:txBody>
      </p:sp>
      <p:sp>
        <p:nvSpPr>
          <p:cNvPr id="8" name="橢圓 7"/>
          <p:cNvSpPr/>
          <p:nvPr/>
        </p:nvSpPr>
        <p:spPr>
          <a:xfrm>
            <a:off x="1249913" y="5348564"/>
            <a:ext cx="1150834" cy="1101667"/>
          </a:xfrm>
          <a:prstGeom prst="ellipse">
            <a:avLst/>
          </a:prstGeom>
          <a:solidFill>
            <a:schemeClr val="accent3">
              <a:lumMod val="5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zh-TW" altLang="en-US" sz="2400" b="1" dirty="0">
                <a:latin typeface="微軟正黑體" panose="020B0604030504040204" pitchFamily="34" charset="-120"/>
                <a:ea typeface="微軟正黑體" panose="020B0604030504040204" pitchFamily="34" charset="-120"/>
              </a:rPr>
              <a:t>上傳</a:t>
            </a:r>
          </a:p>
        </p:txBody>
      </p:sp>
      <p:sp>
        <p:nvSpPr>
          <p:cNvPr id="10" name="橢圓 9"/>
          <p:cNvSpPr/>
          <p:nvPr/>
        </p:nvSpPr>
        <p:spPr>
          <a:xfrm>
            <a:off x="2522756" y="5334823"/>
            <a:ext cx="1150834" cy="1101667"/>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TW" altLang="en-US" sz="2400" b="1" dirty="0">
                <a:solidFill>
                  <a:schemeClr val="tx1"/>
                </a:solidFill>
                <a:latin typeface="微軟正黑體" panose="020B0604030504040204" pitchFamily="34" charset="-120"/>
                <a:ea typeface="微軟正黑體" panose="020B0604030504040204" pitchFamily="34" charset="-120"/>
              </a:rPr>
              <a:t>勾選</a:t>
            </a:r>
          </a:p>
        </p:txBody>
      </p:sp>
      <p:sp>
        <p:nvSpPr>
          <p:cNvPr id="2" name="矩形 1"/>
          <p:cNvSpPr/>
          <p:nvPr/>
        </p:nvSpPr>
        <p:spPr>
          <a:xfrm>
            <a:off x="4401426" y="3425679"/>
            <a:ext cx="7432603" cy="1384995"/>
          </a:xfrm>
          <a:prstGeom prst="rect">
            <a:avLst/>
          </a:prstGeom>
        </p:spPr>
        <p:txBody>
          <a:bodyPr wrap="square">
            <a:spAutoFit/>
          </a:bodyPr>
          <a:lstStyle/>
          <a:p>
            <a:pPr marL="457200" indent="-457200">
              <a:lnSpc>
                <a:spcPct val="150000"/>
              </a:lnSpc>
              <a:spcBef>
                <a:spcPts val="0"/>
              </a:spcBef>
              <a:buFont typeface="Wingdings" panose="05000000000000000000" pitchFamily="2" charset="2"/>
              <a:buChar char="n"/>
            </a:pPr>
            <a:r>
              <a:rPr lang="zh-TW" altLang="en-US" sz="2800" b="1" u="sng" dirty="0">
                <a:latin typeface="微軟正黑體" panose="020B0604030504040204" pitchFamily="34" charset="-120"/>
                <a:ea typeface="微軟正黑體" panose="020B0604030504040204" pitchFamily="34" charset="-120"/>
              </a:rPr>
              <a:t>參與</a:t>
            </a:r>
            <a:r>
              <a:rPr lang="zh-TW" altLang="en-US" sz="2800" dirty="0">
                <a:latin typeface="微軟正黑體" panose="020B0604030504040204" pitchFamily="34" charset="-120"/>
                <a:ea typeface="微軟正黑體" panose="020B0604030504040204" pitchFamily="34" charset="-120"/>
              </a:rPr>
              <a:t>各項學習活動，積極</a:t>
            </a:r>
            <a:r>
              <a:rPr lang="zh-TW" altLang="en-US" sz="2800" b="1" dirty="0">
                <a:solidFill>
                  <a:schemeClr val="accent6">
                    <a:lumMod val="75000"/>
                  </a:schemeClr>
                </a:solidFill>
                <a:latin typeface="微軟正黑體" panose="020B0604030504040204" pitchFamily="34" charset="-120"/>
                <a:ea typeface="微軟正黑體" panose="020B0604030504040204" pitchFamily="34" charset="-120"/>
              </a:rPr>
              <a:t>探索</a:t>
            </a:r>
            <a:r>
              <a:rPr lang="zh-TW" altLang="en-US" sz="2800" dirty="0">
                <a:latin typeface="微軟正黑體" panose="020B0604030504040204" pitchFamily="34" charset="-120"/>
                <a:ea typeface="微軟正黑體" panose="020B0604030504040204" pitchFamily="34" charset="-120"/>
              </a:rPr>
              <a:t>出自己的興趣，</a:t>
            </a:r>
            <a:r>
              <a:rPr lang="zh-TW" altLang="en-US" sz="2800" b="1" dirty="0">
                <a:solidFill>
                  <a:schemeClr val="accent6">
                    <a:lumMod val="75000"/>
                  </a:schemeClr>
                </a:solidFill>
                <a:latin typeface="微軟正黑體" panose="020B0604030504040204" pitchFamily="34" charset="-120"/>
                <a:ea typeface="微軟正黑體" panose="020B0604030504040204" pitchFamily="34" charset="-120"/>
              </a:rPr>
              <a:t>並找到</a:t>
            </a:r>
            <a:r>
              <a:rPr lang="zh-TW" altLang="en-US" sz="2800" dirty="0">
                <a:latin typeface="微軟正黑體" panose="020B0604030504040204" pitchFamily="34" charset="-120"/>
                <a:ea typeface="微軟正黑體" panose="020B0604030504040204" pitchFamily="34" charset="-120"/>
              </a:rPr>
              <a:t>生涯定向，逐步累積自己的學習經歷。</a:t>
            </a:r>
            <a:endParaRPr lang="en-US" altLang="zh-TW" sz="2800" dirty="0">
              <a:latin typeface="微軟正黑體" panose="020B0604030504040204" pitchFamily="34" charset="-120"/>
              <a:ea typeface="微軟正黑體" panose="020B0604030504040204" pitchFamily="34" charset="-120"/>
            </a:endParaRPr>
          </a:p>
        </p:txBody>
      </p:sp>
      <p:sp>
        <p:nvSpPr>
          <p:cNvPr id="3" name="矩形 2"/>
          <p:cNvSpPr/>
          <p:nvPr/>
        </p:nvSpPr>
        <p:spPr>
          <a:xfrm>
            <a:off x="4124041" y="2468762"/>
            <a:ext cx="8067959" cy="738664"/>
          </a:xfrm>
          <a:prstGeom prst="rect">
            <a:avLst/>
          </a:prstGeom>
        </p:spPr>
        <p:txBody>
          <a:bodyPr wrap="square">
            <a:spAutoFit/>
          </a:bodyPr>
          <a:lstStyle/>
          <a:p>
            <a:pPr marL="457200" indent="-457200">
              <a:lnSpc>
                <a:spcPct val="150000"/>
              </a:lnSpc>
              <a:spcBef>
                <a:spcPts val="1200"/>
              </a:spcBef>
              <a:buFont typeface="Wingdings" panose="05000000000000000000" pitchFamily="2" charset="2"/>
              <a:buChar char="n"/>
            </a:pPr>
            <a:r>
              <a:rPr lang="zh-TW" altLang="en-US" sz="2800" b="1" u="sng" dirty="0">
                <a:solidFill>
                  <a:srgbClr val="0070C0"/>
                </a:solidFill>
                <a:latin typeface="微軟正黑體" panose="020B0604030504040204" pitchFamily="34" charset="-120"/>
                <a:ea typeface="微軟正黑體" panose="020B0604030504040204" pitchFamily="34" charset="-120"/>
              </a:rPr>
              <a:t>學會</a:t>
            </a:r>
            <a:r>
              <a:rPr lang="zh-TW" altLang="en-US" sz="2800" dirty="0">
                <a:solidFill>
                  <a:srgbClr val="0070C0"/>
                </a:solidFill>
                <a:latin typeface="微軟正黑體" panose="020B0604030504040204" pitchFamily="34" charset="-120"/>
                <a:ea typeface="微軟正黑體" panose="020B0604030504040204" pitchFamily="34" charset="-120"/>
              </a:rPr>
              <a:t>學習歷程學校平臺之相關操作。</a:t>
            </a:r>
            <a:endParaRPr lang="en-US" altLang="zh-TW" sz="2800" dirty="0">
              <a:solidFill>
                <a:srgbClr val="0070C0"/>
              </a:solidFill>
              <a:latin typeface="微軟正黑體" panose="020B0604030504040204" pitchFamily="34" charset="-120"/>
              <a:ea typeface="微軟正黑體" panose="020B0604030504040204" pitchFamily="34" charset="-120"/>
            </a:endParaRPr>
          </a:p>
        </p:txBody>
      </p:sp>
      <p:sp>
        <p:nvSpPr>
          <p:cNvPr id="6" name="矩形 5"/>
          <p:cNvSpPr/>
          <p:nvPr/>
        </p:nvSpPr>
        <p:spPr>
          <a:xfrm>
            <a:off x="4550289" y="5002064"/>
            <a:ext cx="6900975" cy="1384995"/>
          </a:xfrm>
          <a:prstGeom prst="rect">
            <a:avLst/>
          </a:prstGeom>
        </p:spPr>
        <p:txBody>
          <a:bodyPr wrap="square">
            <a:spAutoFit/>
          </a:bodyPr>
          <a:lstStyle/>
          <a:p>
            <a:pPr marL="457200" indent="-457200">
              <a:lnSpc>
                <a:spcPct val="150000"/>
              </a:lnSpc>
              <a:spcBef>
                <a:spcPts val="1200"/>
              </a:spcBef>
              <a:buFont typeface="Wingdings" panose="05000000000000000000" pitchFamily="2" charset="2"/>
              <a:buChar char="n"/>
            </a:pPr>
            <a:r>
              <a:rPr lang="zh-TW" altLang="en-US" sz="2800" b="1" u="sng" dirty="0">
                <a:solidFill>
                  <a:srgbClr val="0070C0"/>
                </a:solidFill>
                <a:latin typeface="微軟正黑體" panose="020B0604030504040204" pitchFamily="34" charset="-120"/>
                <a:ea typeface="微軟正黑體" panose="020B0604030504040204" pitchFamily="34" charset="-120"/>
              </a:rPr>
              <a:t>配合</a:t>
            </a:r>
            <a:r>
              <a:rPr lang="zh-TW" altLang="en-US" sz="2800" dirty="0">
                <a:solidFill>
                  <a:srgbClr val="0070C0"/>
                </a:solidFill>
                <a:latin typeface="微軟正黑體" panose="020B0604030504040204" pitchFamily="34" charset="-120"/>
                <a:ea typeface="微軟正黑體" panose="020B0604030504040204" pitchFamily="34" charset="-120"/>
              </a:rPr>
              <a:t>學校規劃之時程，</a:t>
            </a:r>
            <a:r>
              <a:rPr lang="zh-TW" altLang="en-US" sz="2800" b="1" dirty="0">
                <a:solidFill>
                  <a:srgbClr val="C00000"/>
                </a:solidFill>
                <a:latin typeface="微軟正黑體" panose="020B0604030504040204" pitchFamily="34" charset="-120"/>
                <a:ea typeface="微軟正黑體" panose="020B0604030504040204" pitchFamily="34" charset="-120"/>
              </a:rPr>
              <a:t>上傳</a:t>
            </a:r>
            <a:r>
              <a:rPr lang="zh-TW" altLang="en-US" sz="2800" dirty="0">
                <a:solidFill>
                  <a:srgbClr val="0070C0"/>
                </a:solidFill>
                <a:latin typeface="微軟正黑體" panose="020B0604030504040204" pitchFamily="34" charset="-120"/>
                <a:ea typeface="微軟正黑體" panose="020B0604030504040204" pitchFamily="34" charset="-120"/>
              </a:rPr>
              <a:t>和</a:t>
            </a:r>
            <a:r>
              <a:rPr lang="zh-TW" altLang="en-US" sz="2800" b="1" dirty="0">
                <a:solidFill>
                  <a:srgbClr val="C00000"/>
                </a:solidFill>
                <a:latin typeface="微軟正黑體" panose="020B0604030504040204" pitchFamily="34" charset="-120"/>
                <a:ea typeface="微軟正黑體" panose="020B0604030504040204" pitchFamily="34" charset="-120"/>
              </a:rPr>
              <a:t>勾選</a:t>
            </a:r>
            <a:r>
              <a:rPr lang="zh-TW" altLang="en-US" sz="2800" dirty="0">
                <a:solidFill>
                  <a:srgbClr val="0070C0"/>
                </a:solidFill>
                <a:latin typeface="微軟正黑體" panose="020B0604030504040204" pitchFamily="34" charset="-120"/>
                <a:ea typeface="微軟正黑體" panose="020B0604030504040204" pitchFamily="34" charset="-120"/>
              </a:rPr>
              <a:t>自己的課程學習成果及多元表現。</a:t>
            </a:r>
            <a:endParaRPr lang="en-US" altLang="zh-TW" sz="2800" dirty="0">
              <a:solidFill>
                <a:srgbClr val="0070C0"/>
              </a:solidFill>
              <a:latin typeface="微軟正黑體" panose="020B0604030504040204" pitchFamily="34" charset="-120"/>
              <a:ea typeface="微軟正黑體" panose="020B0604030504040204" pitchFamily="34" charset="-120"/>
            </a:endParaRPr>
          </a:p>
        </p:txBody>
      </p:sp>
      <p:pic>
        <p:nvPicPr>
          <p:cNvPr id="9" name="圖片 8"/>
          <p:cNvPicPr>
            <a:picLocks noChangeAspect="1"/>
          </p:cNvPicPr>
          <p:nvPr/>
        </p:nvPicPr>
        <p:blipFill>
          <a:blip r:embed="rId2"/>
          <a:stretch>
            <a:fillRect/>
          </a:stretch>
        </p:blipFill>
        <p:spPr>
          <a:xfrm>
            <a:off x="1522604" y="2544689"/>
            <a:ext cx="2311430" cy="2605465"/>
          </a:xfrm>
          <a:prstGeom prst="rect">
            <a:avLst/>
          </a:prstGeom>
        </p:spPr>
      </p:pic>
      <p:pic>
        <p:nvPicPr>
          <p:cNvPr id="11" name="圖片 10"/>
          <p:cNvPicPr>
            <a:picLocks noChangeAspect="1"/>
          </p:cNvPicPr>
          <p:nvPr/>
        </p:nvPicPr>
        <p:blipFill>
          <a:blip r:embed="rId3"/>
          <a:stretch>
            <a:fillRect/>
          </a:stretch>
        </p:blipFill>
        <p:spPr>
          <a:xfrm>
            <a:off x="163129" y="1188955"/>
            <a:ext cx="2311430" cy="2588151"/>
          </a:xfrm>
          <a:prstGeom prst="rect">
            <a:avLst/>
          </a:prstGeom>
        </p:spPr>
      </p:pic>
      <p:sp>
        <p:nvSpPr>
          <p:cNvPr id="12" name="投影片編號版面配置區 11">
            <a:extLst>
              <a:ext uri="{FF2B5EF4-FFF2-40B4-BE49-F238E27FC236}">
                <a16:creationId xmlns:a16="http://schemas.microsoft.com/office/drawing/2014/main" id="{E4BC5A5B-C1E2-47CC-BAF6-F2705264C90B}"/>
              </a:ext>
            </a:extLst>
          </p:cNvPr>
          <p:cNvSpPr>
            <a:spLocks noGrp="1"/>
          </p:cNvSpPr>
          <p:nvPr>
            <p:ph type="sldNum" sz="quarter" idx="4294967295"/>
          </p:nvPr>
        </p:nvSpPr>
        <p:spPr>
          <a:xfrm>
            <a:off x="11312212" y="6041362"/>
            <a:ext cx="683339" cy="365125"/>
          </a:xfrm>
          <a:prstGeom prst="rect">
            <a:avLst/>
          </a:prstGeom>
        </p:spPr>
        <p:txBody>
          <a:bodyPr/>
          <a:lstStyle/>
          <a:p>
            <a:fld id="{A97BCE92-EB7B-4203-B62B-3B5BA4CEB04B}" type="slidenum">
              <a:rPr lang="zh-TW" altLang="en-US" smtClean="0"/>
              <a:pPr/>
              <a:t>10</a:t>
            </a:fld>
            <a:endParaRPr lang="zh-TW" altLang="en-US" dirty="0"/>
          </a:p>
        </p:txBody>
      </p:sp>
    </p:spTree>
    <p:extLst>
      <p:ext uri="{BB962C8B-B14F-4D97-AF65-F5344CB8AC3E}">
        <p14:creationId xmlns:p14="http://schemas.microsoft.com/office/powerpoint/2010/main" val="28695716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randombar(horizontal)">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群組 93"/>
          <p:cNvGrpSpPr/>
          <p:nvPr/>
        </p:nvGrpSpPr>
        <p:grpSpPr>
          <a:xfrm>
            <a:off x="-2812104" y="1161305"/>
            <a:ext cx="7183120" cy="7583586"/>
            <a:chOff x="-1101640" y="1869545"/>
            <a:chExt cx="7183120" cy="7583586"/>
          </a:xfrm>
        </p:grpSpPr>
        <p:sp>
          <p:nvSpPr>
            <p:cNvPr id="93" name="橢圓 92"/>
            <p:cNvSpPr/>
            <p:nvPr/>
          </p:nvSpPr>
          <p:spPr>
            <a:xfrm>
              <a:off x="-1101640" y="1869545"/>
              <a:ext cx="7183120" cy="7583586"/>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92" name="橢圓 91"/>
            <p:cNvSpPr/>
            <p:nvPr/>
          </p:nvSpPr>
          <p:spPr>
            <a:xfrm>
              <a:off x="-979630" y="1983402"/>
              <a:ext cx="6939101" cy="7355873"/>
            </a:xfrm>
            <a:prstGeom prst="ellipse">
              <a:avLst/>
            </a:prstGeom>
            <a:solidFill>
              <a:srgbClr val="93BA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5" name="文字版面配置區 4"/>
          <p:cNvSpPr>
            <a:spLocks noGrp="1"/>
          </p:cNvSpPr>
          <p:nvPr>
            <p:ph type="body" sz="quarter" idx="15"/>
          </p:nvPr>
        </p:nvSpPr>
        <p:spPr>
          <a:xfrm>
            <a:off x="695402" y="312438"/>
            <a:ext cx="7928834" cy="584775"/>
          </a:xfrm>
        </p:spPr>
        <p:txBody>
          <a:bodyPr wrap="square">
            <a:spAutoFit/>
          </a:bodyPr>
          <a:lstStyle/>
          <a:p>
            <a:r>
              <a:rPr lang="zh-TW" altLang="en-US" b="1" dirty="0"/>
              <a:t>我是學生家長，我要做什麼？</a:t>
            </a:r>
          </a:p>
        </p:txBody>
      </p:sp>
      <p:sp>
        <p:nvSpPr>
          <p:cNvPr id="4" name="內容版面配置區 2"/>
          <p:cNvSpPr txBox="1">
            <a:spLocks/>
          </p:cNvSpPr>
          <p:nvPr/>
        </p:nvSpPr>
        <p:spPr>
          <a:xfrm>
            <a:off x="3532241" y="1640413"/>
            <a:ext cx="8568268" cy="739245"/>
          </a:xfrm>
          <a:prstGeom prst="rect">
            <a:avLst/>
          </a:prstGeom>
        </p:spPr>
        <p:txBody>
          <a:bodyPr/>
          <a:lst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a:lstStyle>
          <a:p>
            <a:pPr>
              <a:lnSpc>
                <a:spcPct val="150000"/>
              </a:lnSpc>
              <a:spcBef>
                <a:spcPts val="0"/>
              </a:spcBef>
              <a:buFont typeface="Wingdings" panose="05000000000000000000" pitchFamily="2" charset="2"/>
              <a:buChar char="n"/>
            </a:pPr>
            <a:r>
              <a:rPr lang="zh-TW" altLang="en-US" sz="2800" b="1" u="sng" dirty="0">
                <a:latin typeface="微軟正黑體" panose="020B0604030504040204" pitchFamily="34" charset="-120"/>
                <a:ea typeface="微軟正黑體" panose="020B0604030504040204" pitchFamily="34" charset="-120"/>
              </a:rPr>
              <a:t>瞭解</a:t>
            </a:r>
            <a:r>
              <a:rPr lang="zh-TW" altLang="en-US" sz="2800" dirty="0">
                <a:latin typeface="微軟正黑體" panose="020B0604030504040204" pitchFamily="34" charset="-120"/>
                <a:ea typeface="微軟正黑體" panose="020B0604030504040204" pitchFamily="34" charset="-120"/>
              </a:rPr>
              <a:t>學習歷程檔案的重要性。</a:t>
            </a:r>
            <a:endParaRPr lang="en-US" altLang="zh-TW" sz="2800" dirty="0">
              <a:latin typeface="微軟正黑體" panose="020B0604030504040204" pitchFamily="34" charset="-120"/>
              <a:ea typeface="微軟正黑體" panose="020B0604030504040204" pitchFamily="34" charset="-120"/>
            </a:endParaRPr>
          </a:p>
        </p:txBody>
      </p:sp>
      <p:sp>
        <p:nvSpPr>
          <p:cNvPr id="8" name="橢圓 7"/>
          <p:cNvSpPr/>
          <p:nvPr/>
        </p:nvSpPr>
        <p:spPr>
          <a:xfrm>
            <a:off x="1249913" y="5348564"/>
            <a:ext cx="1150834" cy="1101667"/>
          </a:xfrm>
          <a:prstGeom prst="ellipse">
            <a:avLst/>
          </a:prstGeom>
          <a:solidFill>
            <a:schemeClr val="accent6">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r>
              <a:rPr lang="zh-TW" altLang="en-US" sz="2400" b="1" dirty="0">
                <a:latin typeface="微軟正黑體" panose="020B0604030504040204" pitchFamily="34" charset="-120"/>
                <a:ea typeface="微軟正黑體" panose="020B0604030504040204" pitchFamily="34" charset="-120"/>
              </a:rPr>
              <a:t>關心</a:t>
            </a:r>
          </a:p>
        </p:txBody>
      </p:sp>
      <p:sp>
        <p:nvSpPr>
          <p:cNvPr id="10" name="橢圓 9"/>
          <p:cNvSpPr/>
          <p:nvPr/>
        </p:nvSpPr>
        <p:spPr>
          <a:xfrm>
            <a:off x="2522756" y="5334823"/>
            <a:ext cx="1150834" cy="1101667"/>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TW" altLang="en-US" sz="2400" b="1" dirty="0">
                <a:solidFill>
                  <a:schemeClr val="tx1"/>
                </a:solidFill>
                <a:latin typeface="微軟正黑體" panose="020B0604030504040204" pitchFamily="34" charset="-120"/>
                <a:ea typeface="微軟正黑體" panose="020B0604030504040204" pitchFamily="34" charset="-120"/>
              </a:rPr>
              <a:t>鼓勵</a:t>
            </a:r>
          </a:p>
        </p:txBody>
      </p:sp>
      <p:sp>
        <p:nvSpPr>
          <p:cNvPr id="2" name="矩形 1"/>
          <p:cNvSpPr/>
          <p:nvPr/>
        </p:nvSpPr>
        <p:spPr>
          <a:xfrm>
            <a:off x="4457026" y="4035479"/>
            <a:ext cx="7432603" cy="1384995"/>
          </a:xfrm>
          <a:prstGeom prst="rect">
            <a:avLst/>
          </a:prstGeom>
        </p:spPr>
        <p:txBody>
          <a:bodyPr wrap="square">
            <a:spAutoFit/>
          </a:bodyPr>
          <a:lstStyle/>
          <a:p>
            <a:pPr marL="457200" indent="-457200">
              <a:lnSpc>
                <a:spcPct val="150000"/>
              </a:lnSpc>
              <a:spcBef>
                <a:spcPts val="0"/>
              </a:spcBef>
              <a:buFont typeface="Wingdings" panose="05000000000000000000" pitchFamily="2" charset="2"/>
              <a:buChar char="n"/>
            </a:pPr>
            <a:r>
              <a:rPr lang="zh-TW" altLang="en-US" sz="2800" b="1" u="sng" dirty="0">
                <a:latin typeface="微軟正黑體" panose="020B0604030504040204" pitchFamily="34" charset="-120"/>
                <a:ea typeface="微軟正黑體" panose="020B0604030504040204" pitchFamily="34" charset="-120"/>
              </a:rPr>
              <a:t>鼓勵</a:t>
            </a:r>
            <a:r>
              <a:rPr lang="zh-TW" altLang="en-US" sz="2800" dirty="0">
                <a:latin typeface="微軟正黑體" panose="020B0604030504040204" pitchFamily="34" charset="-120"/>
                <a:ea typeface="微軟正黑體" panose="020B0604030504040204" pitchFamily="34" charset="-120"/>
              </a:rPr>
              <a:t>孩子多元展能，積極參與各項學習活動，</a:t>
            </a:r>
            <a:r>
              <a:rPr lang="zh-TW" altLang="en-US" sz="2800" b="1" dirty="0">
                <a:solidFill>
                  <a:schemeClr val="accent6">
                    <a:lumMod val="75000"/>
                  </a:schemeClr>
                </a:solidFill>
                <a:latin typeface="微軟正黑體" panose="020B0604030504040204" pitchFamily="34" charset="-120"/>
                <a:ea typeface="微軟正黑體" panose="020B0604030504040204" pitchFamily="34" charset="-120"/>
              </a:rPr>
              <a:t>發現</a:t>
            </a:r>
            <a:r>
              <a:rPr lang="zh-TW" altLang="en-US" sz="2800" dirty="0">
                <a:latin typeface="微軟正黑體" panose="020B0604030504040204" pitchFamily="34" charset="-120"/>
                <a:ea typeface="微軟正黑體" panose="020B0604030504040204" pitchFamily="34" charset="-120"/>
              </a:rPr>
              <a:t>自己的興趣，並</a:t>
            </a:r>
            <a:r>
              <a:rPr lang="zh-TW" altLang="en-US" sz="2800" b="1" dirty="0">
                <a:solidFill>
                  <a:schemeClr val="accent6">
                    <a:lumMod val="75000"/>
                  </a:schemeClr>
                </a:solidFill>
                <a:latin typeface="微軟正黑體" panose="020B0604030504040204" pitchFamily="34" charset="-120"/>
                <a:ea typeface="微軟正黑體" panose="020B0604030504040204" pitchFamily="34" charset="-120"/>
              </a:rPr>
              <a:t>找到</a:t>
            </a:r>
            <a:r>
              <a:rPr lang="zh-TW" altLang="en-US" sz="2800" dirty="0">
                <a:latin typeface="微軟正黑體" panose="020B0604030504040204" pitchFamily="34" charset="-120"/>
                <a:ea typeface="微軟正黑體" panose="020B0604030504040204" pitchFamily="34" charset="-120"/>
              </a:rPr>
              <a:t>生涯定向。</a:t>
            </a:r>
            <a:endParaRPr lang="en-US" altLang="zh-TW" sz="2800" dirty="0">
              <a:latin typeface="微軟正黑體" panose="020B0604030504040204" pitchFamily="34" charset="-120"/>
              <a:ea typeface="微軟正黑體" panose="020B0604030504040204" pitchFamily="34" charset="-120"/>
            </a:endParaRPr>
          </a:p>
        </p:txBody>
      </p:sp>
      <p:sp>
        <p:nvSpPr>
          <p:cNvPr id="3" name="矩形 2"/>
          <p:cNvSpPr/>
          <p:nvPr/>
        </p:nvSpPr>
        <p:spPr>
          <a:xfrm>
            <a:off x="4249007" y="2515071"/>
            <a:ext cx="7476828" cy="1384995"/>
          </a:xfrm>
          <a:prstGeom prst="rect">
            <a:avLst/>
          </a:prstGeom>
        </p:spPr>
        <p:txBody>
          <a:bodyPr wrap="square">
            <a:spAutoFit/>
          </a:bodyPr>
          <a:lstStyle/>
          <a:p>
            <a:pPr marL="457200" indent="-457200">
              <a:lnSpc>
                <a:spcPct val="150000"/>
              </a:lnSpc>
              <a:spcBef>
                <a:spcPts val="1200"/>
              </a:spcBef>
              <a:buFont typeface="Wingdings" panose="05000000000000000000" pitchFamily="2" charset="2"/>
              <a:buChar char="n"/>
            </a:pPr>
            <a:r>
              <a:rPr lang="zh-TW" altLang="en-US" sz="2800" b="1" u="sng" dirty="0">
                <a:solidFill>
                  <a:srgbClr val="0070C0"/>
                </a:solidFill>
                <a:latin typeface="微軟正黑體" panose="020B0604030504040204" pitchFamily="34" charset="-120"/>
                <a:ea typeface="微軟正黑體" panose="020B0604030504040204" pitchFamily="34" charset="-120"/>
              </a:rPr>
              <a:t>透過</a:t>
            </a:r>
            <a:r>
              <a:rPr lang="zh-TW" altLang="en-US" sz="2800" dirty="0">
                <a:solidFill>
                  <a:srgbClr val="0070C0"/>
                </a:solidFill>
                <a:latin typeface="微軟正黑體" panose="020B0604030504040204" pitchFamily="34" charset="-120"/>
                <a:ea typeface="微軟正黑體" panose="020B0604030504040204" pitchFamily="34" charset="-120"/>
              </a:rPr>
              <a:t>孩子的課程學習成果，</a:t>
            </a:r>
            <a:r>
              <a:rPr lang="zh-TW" altLang="en-US" sz="2800" b="1" u="sng" dirty="0">
                <a:solidFill>
                  <a:srgbClr val="0070C0"/>
                </a:solidFill>
                <a:latin typeface="微軟正黑體" panose="020B0604030504040204" pitchFamily="34" charset="-120"/>
                <a:ea typeface="微軟正黑體" panose="020B0604030504040204" pitchFamily="34" charset="-120"/>
              </a:rPr>
              <a:t>瞭解</a:t>
            </a:r>
            <a:r>
              <a:rPr lang="zh-TW" altLang="en-US" sz="2800" dirty="0">
                <a:solidFill>
                  <a:srgbClr val="0070C0"/>
                </a:solidFill>
                <a:latin typeface="微軟正黑體" panose="020B0604030504040204" pitchFamily="34" charset="-120"/>
                <a:ea typeface="微軟正黑體" panose="020B0604030504040204" pitchFamily="34" charset="-120"/>
              </a:rPr>
              <a:t>孩子在學校課程的學習情況。</a:t>
            </a:r>
            <a:endParaRPr lang="en-US" altLang="zh-TW" sz="2800" dirty="0">
              <a:solidFill>
                <a:srgbClr val="0070C0"/>
              </a:solidFill>
              <a:latin typeface="微軟正黑體" panose="020B0604030504040204" pitchFamily="34" charset="-120"/>
              <a:ea typeface="微軟正黑體" panose="020B0604030504040204" pitchFamily="34" charset="-120"/>
            </a:endParaRPr>
          </a:p>
        </p:txBody>
      </p:sp>
      <p:pic>
        <p:nvPicPr>
          <p:cNvPr id="6" name="圖片 5"/>
          <p:cNvPicPr>
            <a:picLocks noChangeAspect="1"/>
          </p:cNvPicPr>
          <p:nvPr/>
        </p:nvPicPr>
        <p:blipFill>
          <a:blip r:embed="rId2"/>
          <a:stretch>
            <a:fillRect/>
          </a:stretch>
        </p:blipFill>
        <p:spPr>
          <a:xfrm>
            <a:off x="218401" y="1203557"/>
            <a:ext cx="2900325" cy="2443881"/>
          </a:xfrm>
          <a:prstGeom prst="rect">
            <a:avLst/>
          </a:prstGeom>
        </p:spPr>
      </p:pic>
      <p:pic>
        <p:nvPicPr>
          <p:cNvPr id="9" name="圖片 8"/>
          <p:cNvPicPr>
            <a:picLocks noChangeAspect="1"/>
          </p:cNvPicPr>
          <p:nvPr/>
        </p:nvPicPr>
        <p:blipFill>
          <a:blip r:embed="rId3"/>
          <a:stretch>
            <a:fillRect/>
          </a:stretch>
        </p:blipFill>
        <p:spPr>
          <a:xfrm>
            <a:off x="1249913" y="2687721"/>
            <a:ext cx="2215658" cy="2443881"/>
          </a:xfrm>
          <a:prstGeom prst="rect">
            <a:avLst/>
          </a:prstGeom>
        </p:spPr>
      </p:pic>
    </p:spTree>
    <p:extLst>
      <p:ext uri="{BB962C8B-B14F-4D97-AF65-F5344CB8AC3E}">
        <p14:creationId xmlns:p14="http://schemas.microsoft.com/office/powerpoint/2010/main" val="206872560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randombar(horizontal)">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3257792" y="-7642582"/>
            <a:ext cx="5675952" cy="92165"/>
            <a:chOff x="566555" y="877035"/>
            <a:chExt cx="2340260" cy="164545"/>
          </a:xfrm>
        </p:grpSpPr>
        <p:sp>
          <p:nvSpPr>
            <p:cNvPr id="20" name="矩形 19"/>
            <p:cNvSpPr/>
            <p:nvPr/>
          </p:nvSpPr>
          <p:spPr>
            <a:xfrm>
              <a:off x="566555" y="877035"/>
              <a:ext cx="585065" cy="164545"/>
            </a:xfrm>
            <a:prstGeom prst="rect">
              <a:avLst/>
            </a:prstGeom>
            <a:solidFill>
              <a:srgbClr val="1A7B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zh-CN" altLang="en-US" sz="2400" kern="0">
                <a:solidFill>
                  <a:sysClr val="windowText" lastClr="000000"/>
                </a:solidFill>
              </a:endParaRPr>
            </a:p>
          </p:txBody>
        </p:sp>
        <p:sp>
          <p:nvSpPr>
            <p:cNvPr id="21" name="矩形 20"/>
            <p:cNvSpPr/>
            <p:nvPr/>
          </p:nvSpPr>
          <p:spPr>
            <a:xfrm>
              <a:off x="1151620" y="877035"/>
              <a:ext cx="585065" cy="164545"/>
            </a:xfrm>
            <a:prstGeom prst="rect">
              <a:avLst/>
            </a:prstGeom>
            <a:solidFill>
              <a:srgbClr val="95BC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zh-CN" altLang="en-US" sz="2400" kern="0">
                <a:solidFill>
                  <a:sysClr val="windowText" lastClr="000000"/>
                </a:solidFill>
              </a:endParaRPr>
            </a:p>
          </p:txBody>
        </p:sp>
        <p:sp>
          <p:nvSpPr>
            <p:cNvPr id="22" name="矩形 21"/>
            <p:cNvSpPr/>
            <p:nvPr/>
          </p:nvSpPr>
          <p:spPr>
            <a:xfrm>
              <a:off x="1736685" y="877035"/>
              <a:ext cx="585065" cy="164545"/>
            </a:xfrm>
            <a:prstGeom prst="rect">
              <a:avLst/>
            </a:prstGeom>
            <a:solidFill>
              <a:srgbClr val="FDA90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zh-CN" altLang="en-US" sz="2400" kern="0">
                <a:solidFill>
                  <a:sysClr val="windowText" lastClr="000000"/>
                </a:solidFill>
              </a:endParaRPr>
            </a:p>
          </p:txBody>
        </p:sp>
        <p:sp>
          <p:nvSpPr>
            <p:cNvPr id="23" name="矩形 22"/>
            <p:cNvSpPr/>
            <p:nvPr/>
          </p:nvSpPr>
          <p:spPr>
            <a:xfrm>
              <a:off x="2321750" y="877035"/>
              <a:ext cx="585065" cy="164545"/>
            </a:xfrm>
            <a:prstGeom prst="rect">
              <a:avLst/>
            </a:prstGeom>
            <a:solidFill>
              <a:srgbClr val="BF34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zh-CN" altLang="en-US" sz="2400" kern="0">
                <a:solidFill>
                  <a:sysClr val="windowText" lastClr="000000"/>
                </a:solidFill>
              </a:endParaRPr>
            </a:p>
          </p:txBody>
        </p:sp>
      </p:grpSp>
      <p:sp>
        <p:nvSpPr>
          <p:cNvPr id="28" name="TextBox 27"/>
          <p:cNvSpPr txBox="1"/>
          <p:nvPr/>
        </p:nvSpPr>
        <p:spPr>
          <a:xfrm>
            <a:off x="2165333" y="-8371200"/>
            <a:ext cx="7860873" cy="666786"/>
          </a:xfrm>
          <a:prstGeom prst="rect">
            <a:avLst/>
          </a:prstGeom>
          <a:noFill/>
          <a:effectLst/>
        </p:spPr>
        <p:txBody>
          <a:bodyPr wrap="square" rtlCol="0">
            <a:spAutoFit/>
          </a:bodyPr>
          <a:lstStyle/>
          <a:p>
            <a:pPr algn="ctr" defTabSz="1219170"/>
            <a:r>
              <a:rPr lang="en-US" altLang="zh-CN" sz="3733" kern="0">
                <a:solidFill>
                  <a:srgbClr val="1A7BAE"/>
                </a:solidFill>
              </a:rPr>
              <a:t>THANKS</a:t>
            </a:r>
            <a:r>
              <a:rPr lang="en-US" altLang="zh-CN" sz="3733" kern="0">
                <a:solidFill>
                  <a:srgbClr val="BF3420"/>
                </a:solidFill>
              </a:rPr>
              <a:t> </a:t>
            </a:r>
            <a:r>
              <a:rPr lang="en-US" altLang="zh-CN" sz="3733" kern="0">
                <a:solidFill>
                  <a:srgbClr val="95BC49"/>
                </a:solidFill>
              </a:rPr>
              <a:t>FOR</a:t>
            </a:r>
            <a:r>
              <a:rPr lang="zh-CN" altLang="en-US" sz="3733" kern="0">
                <a:solidFill>
                  <a:srgbClr val="1A7BAE"/>
                </a:solidFill>
              </a:rPr>
              <a:t> </a:t>
            </a:r>
            <a:r>
              <a:rPr lang="en-US" altLang="zh-CN" sz="3733" kern="0">
                <a:solidFill>
                  <a:srgbClr val="FDA907"/>
                </a:solidFill>
              </a:rPr>
              <a:t>YOUR</a:t>
            </a:r>
            <a:r>
              <a:rPr lang="en-US" altLang="zh-CN" sz="3733" kern="0">
                <a:solidFill>
                  <a:srgbClr val="1A7BAE"/>
                </a:solidFill>
              </a:rPr>
              <a:t> </a:t>
            </a:r>
            <a:r>
              <a:rPr lang="en-US" altLang="zh-CN" sz="3733" kern="0">
                <a:solidFill>
                  <a:srgbClr val="BF3420"/>
                </a:solidFill>
              </a:rPr>
              <a:t>WATCHING</a:t>
            </a:r>
          </a:p>
        </p:txBody>
      </p:sp>
      <p:sp>
        <p:nvSpPr>
          <p:cNvPr id="29" name="矩形 28"/>
          <p:cNvSpPr/>
          <p:nvPr/>
        </p:nvSpPr>
        <p:spPr>
          <a:xfrm>
            <a:off x="2705391" y="-7503108"/>
            <a:ext cx="6780755" cy="707758"/>
          </a:xfrm>
          <a:prstGeom prst="rect">
            <a:avLst/>
          </a:prstGeom>
        </p:spPr>
        <p:txBody>
          <a:bodyPr wrap="square">
            <a:spAutoFit/>
          </a:bodyPr>
          <a:lstStyle/>
          <a:p>
            <a:pPr algn="ctr" defTabSz="1219170">
              <a:lnSpc>
                <a:spcPct val="150000"/>
              </a:lnSpc>
            </a:pPr>
            <a:r>
              <a:rPr lang="en-US" altLang="zh-CN" sz="1333" kern="0" dirty="0">
                <a:solidFill>
                  <a:schemeClr val="tx1">
                    <a:lumMod val="50000"/>
                    <a:lumOff val="50000"/>
                  </a:schemeClr>
                </a:solidFill>
              </a:rPr>
              <a:t>Lorem Ipsum Dolor Sit </a:t>
            </a:r>
            <a:r>
              <a:rPr lang="en-US" altLang="zh-CN" sz="1333" kern="0" dirty="0" err="1">
                <a:solidFill>
                  <a:schemeClr val="tx1">
                    <a:lumMod val="50000"/>
                    <a:lumOff val="50000"/>
                  </a:schemeClr>
                </a:solidFill>
              </a:rPr>
              <a:t>Er</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Elit</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Lamet</a:t>
            </a:r>
            <a:r>
              <a:rPr lang="en-US" altLang="zh-CN" sz="1333" kern="0" dirty="0">
                <a:solidFill>
                  <a:schemeClr val="tx1">
                    <a:lumMod val="50000"/>
                    <a:lumOff val="50000"/>
                  </a:schemeClr>
                </a:solidFill>
              </a:rPr>
              <a:t>, Consectetaur </a:t>
            </a:r>
            <a:r>
              <a:rPr lang="en-US" altLang="zh-CN" sz="1333" kern="0" dirty="0" err="1">
                <a:solidFill>
                  <a:schemeClr val="tx1">
                    <a:lumMod val="50000"/>
                    <a:lumOff val="50000"/>
                  </a:schemeClr>
                </a:solidFill>
              </a:rPr>
              <a:t>Cillium</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Adipisicing</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Pecu</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Sed</a:t>
            </a:r>
            <a:r>
              <a:rPr lang="en-US" altLang="zh-CN" sz="1333" kern="0" dirty="0">
                <a:solidFill>
                  <a:schemeClr val="tx1">
                    <a:lumMod val="50000"/>
                    <a:lumOff val="50000"/>
                  </a:schemeClr>
                </a:solidFill>
              </a:rPr>
              <a:t> Do </a:t>
            </a:r>
            <a:r>
              <a:rPr lang="en-US" altLang="zh-CN" sz="1333" kern="0" dirty="0" err="1">
                <a:solidFill>
                  <a:schemeClr val="tx1">
                    <a:lumMod val="50000"/>
                    <a:lumOff val="50000"/>
                  </a:schemeClr>
                </a:solidFill>
              </a:rPr>
              <a:t>Eiusmod</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Tempor</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Incididunt</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Ut</a:t>
            </a:r>
            <a:r>
              <a:rPr lang="en-US" altLang="zh-CN" sz="1333" kern="0" dirty="0">
                <a:solidFill>
                  <a:schemeClr val="tx1">
                    <a:lumMod val="50000"/>
                    <a:lumOff val="50000"/>
                  </a:schemeClr>
                </a:solidFill>
              </a:rPr>
              <a:t> </a:t>
            </a:r>
            <a:r>
              <a:rPr lang="en-US" altLang="zh-CN" sz="1333" kern="0" dirty="0" err="1">
                <a:solidFill>
                  <a:schemeClr val="tx1">
                    <a:lumMod val="50000"/>
                    <a:lumOff val="50000"/>
                  </a:schemeClr>
                </a:solidFill>
              </a:rPr>
              <a:t>Labore</a:t>
            </a:r>
            <a:r>
              <a:rPr lang="en-US" altLang="zh-CN" sz="1333" kern="0" dirty="0">
                <a:solidFill>
                  <a:schemeClr val="tx1">
                    <a:lumMod val="50000"/>
                    <a:lumOff val="50000"/>
                  </a:schemeClr>
                </a:solidFill>
              </a:rPr>
              <a:t> Et </a:t>
            </a:r>
            <a:r>
              <a:rPr lang="en-US" altLang="zh-CN" sz="1333" kern="0" dirty="0" err="1">
                <a:solidFill>
                  <a:schemeClr val="tx1">
                    <a:lumMod val="50000"/>
                    <a:lumOff val="50000"/>
                  </a:schemeClr>
                </a:solidFill>
              </a:rPr>
              <a:t>Dolore</a:t>
            </a:r>
            <a:r>
              <a:rPr lang="en-US" altLang="zh-CN" sz="1333" kern="0" dirty="0">
                <a:solidFill>
                  <a:schemeClr val="tx1">
                    <a:lumMod val="50000"/>
                    <a:lumOff val="50000"/>
                  </a:schemeClr>
                </a:solidFill>
              </a:rPr>
              <a:t> Magna </a:t>
            </a:r>
            <a:r>
              <a:rPr lang="en-US" altLang="zh-CN" sz="1333" kern="0" dirty="0" err="1">
                <a:solidFill>
                  <a:schemeClr val="tx1">
                    <a:lumMod val="50000"/>
                    <a:lumOff val="50000"/>
                  </a:schemeClr>
                </a:solidFill>
              </a:rPr>
              <a:t>Aliqua</a:t>
            </a:r>
            <a:r>
              <a:rPr lang="en-US" altLang="zh-CN" sz="1333" kern="0" dirty="0">
                <a:solidFill>
                  <a:schemeClr val="tx1">
                    <a:lumMod val="50000"/>
                    <a:lumOff val="50000"/>
                  </a:schemeClr>
                </a:solidFill>
              </a:rPr>
              <a:t>. </a:t>
            </a:r>
          </a:p>
        </p:txBody>
      </p:sp>
      <p:sp>
        <p:nvSpPr>
          <p:cNvPr id="2" name="文本占位符 1"/>
          <p:cNvSpPr>
            <a:spLocks noGrp="1"/>
          </p:cNvSpPr>
          <p:nvPr>
            <p:ph type="body" sz="quarter" idx="10"/>
          </p:nvPr>
        </p:nvSpPr>
        <p:spPr>
          <a:xfrm>
            <a:off x="1893887" y="2244069"/>
            <a:ext cx="8404225" cy="1200329"/>
          </a:xfrm>
        </p:spPr>
        <p:txBody>
          <a:bodyPr/>
          <a:lstStyle/>
          <a:p>
            <a:r>
              <a:rPr lang="zh-TW" altLang="en-US" sz="7200" dirty="0">
                <a:effectLst>
                  <a:outerShdw blurRad="38100" dist="38100" dir="2700000" algn="tl">
                    <a:srgbClr val="000000">
                      <a:alpha val="43137"/>
                    </a:srgbClr>
                  </a:outerShdw>
                </a:effectLst>
              </a:rPr>
              <a:t>成就每一個孩子</a:t>
            </a:r>
            <a:endParaRPr lang="zh-CN" altLang="en-US" sz="7200" dirty="0">
              <a:effectLst>
                <a:outerShdw blurRad="38100" dist="38100" dir="2700000" algn="tl">
                  <a:srgbClr val="000000">
                    <a:alpha val="43137"/>
                  </a:srgbClr>
                </a:outerShdw>
              </a:effectLst>
            </a:endParaRPr>
          </a:p>
        </p:txBody>
      </p:sp>
      <p:sp>
        <p:nvSpPr>
          <p:cNvPr id="3" name="文本占位符 2"/>
          <p:cNvSpPr>
            <a:spLocks noGrp="1"/>
          </p:cNvSpPr>
          <p:nvPr>
            <p:ph type="body" sz="quarter" idx="12"/>
          </p:nvPr>
        </p:nvSpPr>
        <p:spPr>
          <a:xfrm>
            <a:off x="2570480" y="3431373"/>
            <a:ext cx="6915666" cy="1200329"/>
          </a:xfrm>
        </p:spPr>
        <p:txBody>
          <a:bodyPr/>
          <a:lstStyle/>
          <a:p>
            <a:pPr lvl="0"/>
            <a:r>
              <a:rPr kumimoji="1" lang="en-US" altLang="zh-CN" sz="2400" dirty="0">
                <a:solidFill>
                  <a:schemeClr val="tx1"/>
                </a:solidFill>
              </a:rPr>
              <a:t>《</a:t>
            </a:r>
            <a:r>
              <a:rPr lang="zh-TW" altLang="en-US" sz="2400" dirty="0">
                <a:solidFill>
                  <a:schemeClr val="tx1">
                    <a:lumMod val="85000"/>
                    <a:lumOff val="15000"/>
                  </a:schemeClr>
                </a:solidFill>
              </a:rPr>
              <a:t>十二年國民基本教育之</a:t>
            </a:r>
            <a:r>
              <a:rPr lang="en-US" altLang="zh-TW" sz="2400" dirty="0">
                <a:solidFill>
                  <a:schemeClr val="tx1">
                    <a:lumMod val="85000"/>
                    <a:lumOff val="15000"/>
                  </a:schemeClr>
                </a:solidFill>
              </a:rPr>
              <a:t>108</a:t>
            </a:r>
            <a:r>
              <a:rPr lang="zh-TW" altLang="en-US" sz="2400" dirty="0">
                <a:solidFill>
                  <a:schemeClr val="tx1">
                    <a:lumMod val="85000"/>
                    <a:lumOff val="15000"/>
                  </a:schemeClr>
                </a:solidFill>
              </a:rPr>
              <a:t>課綱推動配套措施</a:t>
            </a:r>
            <a:r>
              <a:rPr kumimoji="1" lang="en-US" altLang="zh-CN" sz="2400" dirty="0">
                <a:solidFill>
                  <a:schemeClr val="tx1"/>
                </a:solidFill>
              </a:rPr>
              <a:t>》</a:t>
            </a:r>
            <a:br>
              <a:rPr kumimoji="1" lang="en-US" altLang="zh-CN" sz="2400" dirty="0">
                <a:solidFill>
                  <a:schemeClr val="tx1"/>
                </a:solidFill>
              </a:rPr>
            </a:br>
            <a:r>
              <a:rPr kumimoji="1" lang="zh-TW" altLang="en-US" sz="2400" dirty="0"/>
              <a:t>高級中等教育階段學生學習歷程檔案</a:t>
            </a:r>
            <a:endParaRPr kumimoji="1" lang="zh-CN" altLang="en-US" sz="2400" dirty="0"/>
          </a:p>
        </p:txBody>
      </p:sp>
      <p:pic>
        <p:nvPicPr>
          <p:cNvPr id="1026" name="Picture 2" descr="ãåæ°åå­¸åæè²ç½²ãçåçæå°çµæ"/>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33744" y="5745369"/>
            <a:ext cx="3099254" cy="9432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6300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版面配置區 8"/>
          <p:cNvSpPr>
            <a:spLocks noGrp="1"/>
          </p:cNvSpPr>
          <p:nvPr>
            <p:ph type="body" sz="quarter" idx="15"/>
          </p:nvPr>
        </p:nvSpPr>
        <p:spPr>
          <a:xfrm>
            <a:off x="695324" y="333028"/>
            <a:ext cx="10286441" cy="584775"/>
          </a:xfrm>
        </p:spPr>
        <p:txBody>
          <a:bodyPr/>
          <a:lstStyle/>
          <a:p>
            <a:r>
              <a:rPr lang="en-US" altLang="zh-TW" b="1" dirty="0" smtClean="0"/>
              <a:t>108</a:t>
            </a:r>
            <a:r>
              <a:rPr lang="zh-TW" altLang="en-US" b="1" dirty="0" smtClean="0"/>
              <a:t>學年度</a:t>
            </a:r>
            <a:r>
              <a:rPr lang="zh-TW" altLang="en-US" b="1" dirty="0" smtClean="0">
                <a:solidFill>
                  <a:srgbClr val="FF0000"/>
                </a:solidFill>
              </a:rPr>
              <a:t>之前</a:t>
            </a:r>
            <a:r>
              <a:rPr lang="zh-TW" altLang="en-US" b="1" dirty="0" smtClean="0"/>
              <a:t>學生如何留下學習成果</a:t>
            </a:r>
            <a:r>
              <a:rPr lang="zh-TW" altLang="en-US" b="1" dirty="0" smtClean="0">
                <a:latin typeface="標楷體"/>
                <a:ea typeface="標楷體"/>
              </a:rPr>
              <a:t>？</a:t>
            </a:r>
            <a:endParaRPr lang="zh-TW" altLang="en-US" b="1" dirty="0"/>
          </a:p>
        </p:txBody>
      </p:sp>
      <p:pic>
        <p:nvPicPr>
          <p:cNvPr id="5" name="圖片 4">
            <a:extLst>
              <a:ext uri="{FF2B5EF4-FFF2-40B4-BE49-F238E27FC236}">
                <a16:creationId xmlns:a16="http://schemas.microsoft.com/office/drawing/2014/main" id="{0BB9B7AF-7098-4953-A55C-44ADD2368365}"/>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2609398" y="3794804"/>
            <a:ext cx="887032" cy="2191795"/>
          </a:xfrm>
          <a:prstGeom prst="rect">
            <a:avLst/>
          </a:prstGeom>
        </p:spPr>
      </p:pic>
      <p:pic>
        <p:nvPicPr>
          <p:cNvPr id="6" name="圖片 5">
            <a:extLst>
              <a:ext uri="{FF2B5EF4-FFF2-40B4-BE49-F238E27FC236}">
                <a16:creationId xmlns:a16="http://schemas.microsoft.com/office/drawing/2014/main" id="{EDB36CEF-4708-46FC-A92D-F8AB7E63EBF3}"/>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496430" y="3889579"/>
            <a:ext cx="985346" cy="2097020"/>
          </a:xfrm>
          <a:prstGeom prst="rect">
            <a:avLst/>
          </a:prstGeom>
        </p:spPr>
      </p:pic>
      <p:sp>
        <p:nvSpPr>
          <p:cNvPr id="3" name="圓角矩形圖說文字 2"/>
          <p:cNvSpPr/>
          <p:nvPr/>
        </p:nvSpPr>
        <p:spPr>
          <a:xfrm>
            <a:off x="6550418" y="1729376"/>
            <a:ext cx="4827493" cy="1176253"/>
          </a:xfrm>
          <a:prstGeom prst="wedgeRoundRectCallout">
            <a:avLst>
              <a:gd name="adj1" fmla="val -46708"/>
              <a:gd name="adj2" fmla="val 106578"/>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panose="03000509000000000000" pitchFamily="65" charset="-120"/>
                <a:ea typeface="標楷體" panose="03000509000000000000" pitchFamily="65" charset="-120"/>
              </a:rPr>
              <a:t>同學，</a:t>
            </a:r>
            <a:r>
              <a:rPr lang="zh-TW" altLang="en-US" sz="2000" dirty="0" smtClean="0">
                <a:latin typeface="標楷體"/>
                <a:ea typeface="標楷體"/>
              </a:rPr>
              <a:t>這學期的作業</a:t>
            </a:r>
            <a:r>
              <a:rPr lang="zh-TW" altLang="en-US" sz="2000" dirty="0">
                <a:latin typeface="標楷體"/>
                <a:ea typeface="標楷體"/>
              </a:rPr>
              <a:t>與作品</a:t>
            </a:r>
            <a:r>
              <a:rPr lang="zh-TW" altLang="en-US" sz="2000" dirty="0" smtClean="0">
                <a:latin typeface="標楷體"/>
                <a:ea typeface="標楷體"/>
              </a:rPr>
              <a:t>，老師已經發還給大家囉，大家可以</a:t>
            </a:r>
            <a:r>
              <a:rPr lang="zh-TW" altLang="en-US" sz="2000" b="1" dirty="0" smtClean="0">
                <a:solidFill>
                  <a:srgbClr val="FF0000"/>
                </a:solidFill>
                <a:latin typeface="標楷體"/>
                <a:ea typeface="標楷體"/>
              </a:rPr>
              <a:t>自行留下保存</a:t>
            </a:r>
            <a:r>
              <a:rPr lang="zh-TW" altLang="en-US" sz="2000" dirty="0" smtClean="0">
                <a:latin typeface="標楷體"/>
                <a:ea typeface="標楷體"/>
              </a:rPr>
              <a:t>。</a:t>
            </a:r>
            <a:endParaRPr lang="zh-TW" altLang="en-US" sz="2000" dirty="0">
              <a:latin typeface="微软雅黑" panose="020B0503020204020204" pitchFamily="34" charset="-122"/>
              <a:ea typeface="微软雅黑" panose="020B0503020204020204" pitchFamily="34" charset="-122"/>
            </a:endParaRPr>
          </a:p>
        </p:txBody>
      </p:sp>
      <p:pic>
        <p:nvPicPr>
          <p:cNvPr id="7" name="Picture 4" descr="ãè¡æ¿äººå¡ å¡éãçåçæå°çµæ"/>
          <p:cNvPicPr>
            <a:picLocks noChangeAspect="1" noChangeArrowheads="1"/>
          </p:cNvPicPr>
          <p:nvPr/>
        </p:nvPicPr>
        <p:blipFill rotWithShape="1">
          <a:blip r:embed="rId5">
            <a:clrChange>
              <a:clrFrom>
                <a:srgbClr val="F6F6F6"/>
              </a:clrFrom>
              <a:clrTo>
                <a:srgbClr val="F6F6F6">
                  <a:alpha val="0"/>
                </a:srgbClr>
              </a:clrTo>
            </a:clrChange>
            <a:extLst>
              <a:ext uri="{28A0092B-C50C-407E-A947-70E740481C1C}">
                <a14:useLocalDpi xmlns:a14="http://schemas.microsoft.com/office/drawing/2010/main" val="0"/>
              </a:ext>
            </a:extLst>
          </a:blip>
          <a:srcRect l="19807" r="18508"/>
          <a:stretch/>
        </p:blipFill>
        <p:spPr bwMode="auto">
          <a:xfrm>
            <a:off x="5474766" y="3755208"/>
            <a:ext cx="1475121" cy="2177708"/>
          </a:xfrm>
          <a:prstGeom prst="rect">
            <a:avLst/>
          </a:prstGeom>
          <a:noFill/>
          <a:extLst>
            <a:ext uri="{909E8E84-426E-40DD-AFC4-6F175D3DCCD1}">
              <a14:hiddenFill xmlns:a14="http://schemas.microsoft.com/office/drawing/2010/main">
                <a:solidFill>
                  <a:srgbClr val="FFFFFF"/>
                </a:solidFill>
              </a14:hiddenFill>
            </a:ext>
          </a:extLst>
        </p:spPr>
      </p:pic>
      <p:sp>
        <p:nvSpPr>
          <p:cNvPr id="8" name="圓角矩形圖說文字 7"/>
          <p:cNvSpPr/>
          <p:nvPr/>
        </p:nvSpPr>
        <p:spPr>
          <a:xfrm flipH="1">
            <a:off x="516778" y="1936377"/>
            <a:ext cx="3027120" cy="1523800"/>
          </a:xfrm>
          <a:prstGeom prst="wedgeRoundRectCallout">
            <a:avLst>
              <a:gd name="adj1" fmla="val -49870"/>
              <a:gd name="adj2" fmla="val 74435"/>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a:ea typeface="標楷體"/>
              </a:rPr>
              <a:t>老師，如果我的作業到三年級時才發現</a:t>
            </a:r>
            <a:r>
              <a:rPr lang="zh-TW" altLang="en-US" sz="2000" b="1" dirty="0" smtClean="0">
                <a:solidFill>
                  <a:srgbClr val="FF0000"/>
                </a:solidFill>
                <a:latin typeface="標楷體"/>
                <a:ea typeface="標楷體"/>
              </a:rPr>
              <a:t>遺失</a:t>
            </a:r>
            <a:r>
              <a:rPr lang="zh-TW" altLang="en-US" sz="2000" dirty="0">
                <a:latin typeface="標楷體"/>
                <a:ea typeface="標楷體"/>
              </a:rPr>
              <a:t>了</a:t>
            </a:r>
            <a:r>
              <a:rPr lang="zh-TW" altLang="en-US" sz="2000" dirty="0" smtClean="0">
                <a:latin typeface="標楷體"/>
                <a:ea typeface="標楷體"/>
              </a:rPr>
              <a:t>，還可以再找老師拿嗎？</a:t>
            </a:r>
            <a:endParaRPr lang="zh-TW" altLang="en-US" sz="2000" dirty="0">
              <a:latin typeface="微软雅黑" panose="020B0503020204020204" pitchFamily="34" charset="-122"/>
              <a:ea typeface="微软雅黑" panose="020B0503020204020204" pitchFamily="34" charset="-122"/>
            </a:endParaRPr>
          </a:p>
        </p:txBody>
      </p:sp>
      <p:sp>
        <p:nvSpPr>
          <p:cNvPr id="10" name="圓角矩形圖說文字 9"/>
          <p:cNvSpPr/>
          <p:nvPr/>
        </p:nvSpPr>
        <p:spPr>
          <a:xfrm>
            <a:off x="6949887" y="4919771"/>
            <a:ext cx="4191001" cy="1013145"/>
          </a:xfrm>
          <a:prstGeom prst="wedgeRoundRectCallout">
            <a:avLst>
              <a:gd name="adj1" fmla="val -56497"/>
              <a:gd name="adj2" fmla="val -104413"/>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a:ea typeface="標楷體"/>
              </a:rPr>
              <a:t>這個有點</a:t>
            </a:r>
            <a:r>
              <a:rPr lang="zh-TW" altLang="en-US" sz="2000" dirty="0">
                <a:latin typeface="標楷體"/>
                <a:ea typeface="標楷體"/>
              </a:rPr>
              <a:t>難喔</a:t>
            </a:r>
            <a:r>
              <a:rPr lang="zh-TW" altLang="en-US" sz="2000" dirty="0" smtClean="0">
                <a:latin typeface="標楷體"/>
                <a:ea typeface="標楷體"/>
              </a:rPr>
              <a:t>，老師</a:t>
            </a:r>
            <a:r>
              <a:rPr lang="zh-TW" altLang="en-US" sz="2000" b="1" dirty="0" smtClean="0">
                <a:solidFill>
                  <a:srgbClr val="FF0000"/>
                </a:solidFill>
                <a:latin typeface="標楷體"/>
                <a:ea typeface="標楷體"/>
              </a:rPr>
              <a:t>沒辦法</a:t>
            </a:r>
            <a:r>
              <a:rPr lang="zh-TW" altLang="en-US" sz="2000" dirty="0" smtClean="0">
                <a:latin typeface="標楷體"/>
                <a:ea typeface="標楷體"/>
              </a:rPr>
              <a:t>幫大家</a:t>
            </a:r>
            <a:r>
              <a:rPr lang="zh-TW" altLang="en-US" sz="2000" b="1" dirty="0" smtClean="0">
                <a:solidFill>
                  <a:srgbClr val="FF0000"/>
                </a:solidFill>
                <a:latin typeface="標楷體"/>
                <a:ea typeface="標楷體"/>
              </a:rPr>
              <a:t>保存或備份</a:t>
            </a:r>
            <a:r>
              <a:rPr lang="zh-TW" altLang="en-US" sz="2000" dirty="0" smtClean="0">
                <a:latin typeface="標楷體"/>
                <a:ea typeface="標楷體"/>
              </a:rPr>
              <a:t>這些作業喔。</a:t>
            </a:r>
            <a:endParaRPr lang="zh-TW" altLang="en-US" sz="2000" dirty="0">
              <a:latin typeface="微软雅黑" panose="020B0503020204020204" pitchFamily="34" charset="-122"/>
              <a:ea typeface="微软雅黑" panose="020B0503020204020204" pitchFamily="34" charset="-122"/>
            </a:endParaRPr>
          </a:p>
        </p:txBody>
      </p:sp>
      <p:sp>
        <p:nvSpPr>
          <p:cNvPr id="11" name="橢圓 10">
            <a:extLst>
              <a:ext uri="{FF2B5EF4-FFF2-40B4-BE49-F238E27FC236}">
                <a16:creationId xmlns:a16="http://schemas.microsoft.com/office/drawing/2014/main" id="{28E66916-8D8C-45D4-BA4B-76BF710FE5C7}"/>
              </a:ext>
            </a:extLst>
          </p:cNvPr>
          <p:cNvSpPr/>
          <p:nvPr/>
        </p:nvSpPr>
        <p:spPr>
          <a:xfrm>
            <a:off x="6307212" y="1378071"/>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1</a:t>
            </a:r>
            <a:endParaRPr lang="zh-TW" altLang="en-US" sz="2000" dirty="0">
              <a:latin typeface="微软雅黑" panose="020B0503020204020204" pitchFamily="34" charset="-122"/>
              <a:ea typeface="微软雅黑" panose="020B0503020204020204" pitchFamily="34" charset="-122"/>
            </a:endParaRPr>
          </a:p>
        </p:txBody>
      </p:sp>
      <p:sp>
        <p:nvSpPr>
          <p:cNvPr id="12" name="橢圓 11">
            <a:extLst>
              <a:ext uri="{FF2B5EF4-FFF2-40B4-BE49-F238E27FC236}">
                <a16:creationId xmlns:a16="http://schemas.microsoft.com/office/drawing/2014/main" id="{28E66916-8D8C-45D4-BA4B-76BF710FE5C7}"/>
              </a:ext>
            </a:extLst>
          </p:cNvPr>
          <p:cNvSpPr/>
          <p:nvPr/>
        </p:nvSpPr>
        <p:spPr>
          <a:xfrm>
            <a:off x="6706681" y="4651655"/>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smtClean="0">
                <a:latin typeface="微软雅黑" panose="020B0503020204020204" pitchFamily="34" charset="-122"/>
                <a:ea typeface="微软雅黑" panose="020B0503020204020204" pitchFamily="34" charset="-122"/>
              </a:rPr>
              <a:t>3</a:t>
            </a:r>
            <a:endParaRPr lang="zh-TW" altLang="en-US" sz="2000" dirty="0">
              <a:latin typeface="微软雅黑" panose="020B0503020204020204" pitchFamily="34" charset="-122"/>
              <a:ea typeface="微软雅黑" panose="020B0503020204020204" pitchFamily="34" charset="-122"/>
            </a:endParaRPr>
          </a:p>
        </p:txBody>
      </p:sp>
      <p:sp>
        <p:nvSpPr>
          <p:cNvPr id="13" name="橢圓 12">
            <a:extLst>
              <a:ext uri="{FF2B5EF4-FFF2-40B4-BE49-F238E27FC236}">
                <a16:creationId xmlns:a16="http://schemas.microsoft.com/office/drawing/2014/main" id="{1DD50D99-F477-46B9-B9B5-16101F7CF068}"/>
              </a:ext>
            </a:extLst>
          </p:cNvPr>
          <p:cNvSpPr/>
          <p:nvPr/>
        </p:nvSpPr>
        <p:spPr>
          <a:xfrm>
            <a:off x="382701" y="1697331"/>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2</a:t>
            </a:r>
            <a:endParaRPr lang="zh-TW"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248704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1" grpId="0" animBg="1"/>
      <p:bldP spid="12" grpId="0" animBg="1"/>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字版面配置區 8"/>
          <p:cNvSpPr>
            <a:spLocks noGrp="1"/>
          </p:cNvSpPr>
          <p:nvPr>
            <p:ph type="body" sz="quarter" idx="15"/>
          </p:nvPr>
        </p:nvSpPr>
        <p:spPr>
          <a:xfrm>
            <a:off x="695324" y="324150"/>
            <a:ext cx="10286441" cy="584775"/>
          </a:xfrm>
        </p:spPr>
        <p:txBody>
          <a:bodyPr/>
          <a:lstStyle/>
          <a:p>
            <a:r>
              <a:rPr lang="en-US" altLang="zh-TW" b="1" dirty="0" smtClean="0"/>
              <a:t>108</a:t>
            </a:r>
            <a:r>
              <a:rPr lang="zh-TW" altLang="en-US" b="1" dirty="0" smtClean="0"/>
              <a:t>學年度</a:t>
            </a:r>
            <a:r>
              <a:rPr lang="zh-TW" altLang="en-US" b="1" dirty="0" smtClean="0">
                <a:solidFill>
                  <a:srgbClr val="FF0000"/>
                </a:solidFill>
              </a:rPr>
              <a:t>之後</a:t>
            </a:r>
            <a:r>
              <a:rPr lang="zh-TW" altLang="en-US" b="1" dirty="0" smtClean="0"/>
              <a:t>學生如何留下學習成果</a:t>
            </a:r>
            <a:r>
              <a:rPr lang="zh-TW" altLang="en-US" b="1" dirty="0" smtClean="0">
                <a:latin typeface="標楷體"/>
                <a:ea typeface="標楷體"/>
              </a:rPr>
              <a:t>？</a:t>
            </a:r>
            <a:endParaRPr lang="zh-TW" altLang="en-US" b="1" dirty="0"/>
          </a:p>
        </p:txBody>
      </p:sp>
      <p:pic>
        <p:nvPicPr>
          <p:cNvPr id="5" name="圖片 4">
            <a:extLst>
              <a:ext uri="{FF2B5EF4-FFF2-40B4-BE49-F238E27FC236}">
                <a16:creationId xmlns:a16="http://schemas.microsoft.com/office/drawing/2014/main" id="{0BB9B7AF-7098-4953-A55C-44ADD2368365}"/>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2622650" y="3803381"/>
            <a:ext cx="887032" cy="2191795"/>
          </a:xfrm>
          <a:prstGeom prst="rect">
            <a:avLst/>
          </a:prstGeom>
        </p:spPr>
      </p:pic>
      <p:pic>
        <p:nvPicPr>
          <p:cNvPr id="6" name="圖片 5">
            <a:extLst>
              <a:ext uri="{FF2B5EF4-FFF2-40B4-BE49-F238E27FC236}">
                <a16:creationId xmlns:a16="http://schemas.microsoft.com/office/drawing/2014/main" id="{EDB36CEF-4708-46FC-A92D-F8AB7E63EBF3}"/>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3509682" y="3898156"/>
            <a:ext cx="985346" cy="2097020"/>
          </a:xfrm>
          <a:prstGeom prst="rect">
            <a:avLst/>
          </a:prstGeom>
        </p:spPr>
      </p:pic>
      <p:sp>
        <p:nvSpPr>
          <p:cNvPr id="3" name="圓角矩形圖說文字 2"/>
          <p:cNvSpPr/>
          <p:nvPr/>
        </p:nvSpPr>
        <p:spPr>
          <a:xfrm>
            <a:off x="6689912" y="1402843"/>
            <a:ext cx="4699747" cy="2174283"/>
          </a:xfrm>
          <a:prstGeom prst="wedgeRoundRectCallout">
            <a:avLst>
              <a:gd name="adj1" fmla="val -47378"/>
              <a:gd name="adj2" fmla="val 67421"/>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panose="03000509000000000000" pitchFamily="65" charset="-120"/>
                <a:ea typeface="標楷體" panose="03000509000000000000" pitchFamily="65" charset="-120"/>
              </a:rPr>
              <a:t>同學，</a:t>
            </a:r>
            <a:r>
              <a:rPr lang="zh-TW" altLang="en-US" sz="2000" dirty="0" smtClean="0">
                <a:latin typeface="標楷體"/>
                <a:ea typeface="標楷體"/>
              </a:rPr>
              <a:t>這學期大家</a:t>
            </a:r>
            <a:r>
              <a:rPr lang="zh-TW" altLang="en-US" sz="2000" b="1" dirty="0" smtClean="0">
                <a:solidFill>
                  <a:srgbClr val="FF0000"/>
                </a:solidFill>
                <a:latin typeface="標楷體"/>
                <a:ea typeface="標楷體"/>
              </a:rPr>
              <a:t>上傳</a:t>
            </a:r>
            <a:r>
              <a:rPr lang="zh-TW" altLang="en-US" sz="2000" dirty="0" smtClean="0">
                <a:latin typeface="標楷體"/>
                <a:ea typeface="標楷體"/>
              </a:rPr>
              <a:t>的作業</a:t>
            </a:r>
            <a:r>
              <a:rPr lang="zh-TW" altLang="en-US" sz="2000" dirty="0">
                <a:latin typeface="標楷體"/>
                <a:ea typeface="標楷體"/>
              </a:rPr>
              <a:t>與作品</a:t>
            </a:r>
            <a:r>
              <a:rPr lang="zh-TW" altLang="en-US" sz="2000" dirty="0" smtClean="0">
                <a:latin typeface="標楷體"/>
                <a:ea typeface="標楷體"/>
              </a:rPr>
              <a:t>，老師已經完成</a:t>
            </a:r>
            <a:r>
              <a:rPr lang="zh-TW" altLang="en-US" sz="2000" b="1" dirty="0" smtClean="0">
                <a:solidFill>
                  <a:srgbClr val="FF0000"/>
                </a:solidFill>
                <a:latin typeface="標楷體"/>
                <a:ea typeface="標楷體"/>
              </a:rPr>
              <a:t>認證</a:t>
            </a:r>
            <a:r>
              <a:rPr lang="zh-TW" altLang="en-US" sz="2000" dirty="0">
                <a:latin typeface="標楷體"/>
                <a:ea typeface="標楷體"/>
              </a:rPr>
              <a:t>囉</a:t>
            </a:r>
            <a:r>
              <a:rPr lang="zh-TW" altLang="en-US" sz="2000" dirty="0" smtClean="0">
                <a:latin typeface="標楷體"/>
                <a:ea typeface="標楷體"/>
              </a:rPr>
              <a:t>，等到這個學年度結束時，</a:t>
            </a:r>
            <a:r>
              <a:rPr lang="zh-TW" altLang="en-US" sz="2000" dirty="0">
                <a:latin typeface="標楷體"/>
                <a:ea typeface="標楷體"/>
              </a:rPr>
              <a:t>大家可以再回顧</a:t>
            </a:r>
            <a:r>
              <a:rPr lang="zh-TW" altLang="en-US" sz="2000" dirty="0" smtClean="0">
                <a:latin typeface="標楷體"/>
                <a:ea typeface="標楷體"/>
              </a:rPr>
              <a:t>這一</a:t>
            </a:r>
            <a:r>
              <a:rPr lang="zh-TW" altLang="en-US" sz="2000" dirty="0">
                <a:latin typeface="標楷體"/>
                <a:ea typeface="標楷體"/>
              </a:rPr>
              <a:t>學</a:t>
            </a:r>
            <a:r>
              <a:rPr lang="zh-TW" altLang="en-US" sz="2000" dirty="0" smtClean="0">
                <a:latin typeface="標楷體"/>
                <a:ea typeface="標楷體"/>
              </a:rPr>
              <a:t>年</a:t>
            </a:r>
            <a:r>
              <a:rPr lang="zh-TW" altLang="en-US" sz="2000" dirty="0">
                <a:latin typeface="標楷體"/>
                <a:ea typeface="標楷體"/>
              </a:rPr>
              <a:t>的學習成果，</a:t>
            </a:r>
            <a:r>
              <a:rPr lang="zh-TW" altLang="en-US" sz="2000" b="1" dirty="0" smtClean="0">
                <a:solidFill>
                  <a:srgbClr val="FF0000"/>
                </a:solidFill>
                <a:latin typeface="標楷體"/>
                <a:ea typeface="標楷體"/>
              </a:rPr>
              <a:t>勾選</a:t>
            </a:r>
            <a:r>
              <a:rPr lang="zh-TW" altLang="en-US" sz="2000" dirty="0" smtClean="0">
                <a:latin typeface="標楷體"/>
                <a:ea typeface="標楷體"/>
              </a:rPr>
              <a:t>要提交到學習歷程中央資料庫的作品。</a:t>
            </a:r>
            <a:endParaRPr lang="zh-TW" altLang="en-US" sz="2000" dirty="0">
              <a:latin typeface="微软雅黑" panose="020B0503020204020204" pitchFamily="34" charset="-122"/>
              <a:ea typeface="微软雅黑" panose="020B0503020204020204" pitchFamily="34" charset="-122"/>
            </a:endParaRPr>
          </a:p>
        </p:txBody>
      </p:sp>
      <p:sp>
        <p:nvSpPr>
          <p:cNvPr id="8" name="圓角矩形圖說文字 7"/>
          <p:cNvSpPr/>
          <p:nvPr/>
        </p:nvSpPr>
        <p:spPr>
          <a:xfrm flipH="1">
            <a:off x="496010" y="1852892"/>
            <a:ext cx="3027120" cy="1424051"/>
          </a:xfrm>
          <a:prstGeom prst="wedgeRoundRectCallout">
            <a:avLst>
              <a:gd name="adj1" fmla="val -48982"/>
              <a:gd name="adj2" fmla="val 82062"/>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a:lnSpc>
                <a:spcPct val="130000"/>
              </a:lnSpc>
            </a:pPr>
            <a:r>
              <a:rPr lang="zh-TW" altLang="en-US" sz="2000" dirty="0" smtClean="0">
                <a:latin typeface="標楷體"/>
                <a:ea typeface="標楷體"/>
              </a:rPr>
              <a:t>老師，</a:t>
            </a:r>
            <a:r>
              <a:rPr lang="zh-TW" altLang="en-US" sz="2000" dirty="0">
                <a:latin typeface="標楷體"/>
                <a:ea typeface="標楷體"/>
              </a:rPr>
              <a:t>如果</a:t>
            </a:r>
            <a:r>
              <a:rPr lang="zh-TW" altLang="en-US" sz="2000" dirty="0" smtClean="0">
                <a:latin typeface="標楷體"/>
                <a:ea typeface="標楷體"/>
              </a:rPr>
              <a:t>我以後想整理</a:t>
            </a:r>
            <a:r>
              <a:rPr lang="zh-TW" altLang="en-US" sz="2000" b="1" dirty="0" smtClean="0">
                <a:solidFill>
                  <a:srgbClr val="FF0000"/>
                </a:solidFill>
                <a:latin typeface="標楷體"/>
                <a:ea typeface="標楷體"/>
              </a:rPr>
              <a:t>高中三年的學習成果</a:t>
            </a:r>
            <a:r>
              <a:rPr lang="zh-TW" altLang="en-US" sz="2000" dirty="0" smtClean="0">
                <a:latin typeface="標楷體"/>
                <a:ea typeface="標楷體"/>
              </a:rPr>
              <a:t>，</a:t>
            </a:r>
            <a:r>
              <a:rPr lang="zh-TW" altLang="en-US" sz="2000" dirty="0">
                <a:latin typeface="標楷體"/>
                <a:ea typeface="標楷體"/>
              </a:rPr>
              <a:t>還</a:t>
            </a:r>
            <a:r>
              <a:rPr lang="zh-TW" altLang="en-US" sz="2000" dirty="0" smtClean="0">
                <a:latin typeface="標楷體"/>
                <a:ea typeface="標楷體"/>
              </a:rPr>
              <a:t>可以找到資料嗎？</a:t>
            </a:r>
          </a:p>
        </p:txBody>
      </p:sp>
      <p:sp>
        <p:nvSpPr>
          <p:cNvPr id="10" name="圓角矩形圖說文字 9"/>
          <p:cNvSpPr/>
          <p:nvPr/>
        </p:nvSpPr>
        <p:spPr>
          <a:xfrm>
            <a:off x="6985746" y="4676850"/>
            <a:ext cx="4403913" cy="1318326"/>
          </a:xfrm>
          <a:prstGeom prst="wedgeRoundRectCallout">
            <a:avLst>
              <a:gd name="adj1" fmla="val -53021"/>
              <a:gd name="adj2" fmla="val -82645"/>
              <a:gd name="adj3" fmla="val 16667"/>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lvl="1">
              <a:lnSpc>
                <a:spcPct val="130000"/>
              </a:lnSpc>
            </a:pPr>
            <a:r>
              <a:rPr lang="zh-TW" altLang="en-US" sz="2000" dirty="0" smtClean="0">
                <a:latin typeface="標楷體"/>
                <a:ea typeface="標楷體"/>
              </a:rPr>
              <a:t>沒問題喔，你</a:t>
            </a:r>
            <a:r>
              <a:rPr lang="zh-TW" altLang="en-US" sz="2000" dirty="0">
                <a:latin typeface="標楷體"/>
                <a:ea typeface="標楷體"/>
              </a:rPr>
              <a:t>只要有</a:t>
            </a:r>
            <a:r>
              <a:rPr lang="zh-TW" altLang="en-US" sz="2000" b="1" dirty="0" smtClean="0">
                <a:solidFill>
                  <a:srgbClr val="FF0000"/>
                </a:solidFill>
                <a:latin typeface="標楷體"/>
                <a:ea typeface="標楷體"/>
              </a:rPr>
              <a:t>定期記錄</a:t>
            </a:r>
            <a:r>
              <a:rPr lang="zh-TW" altLang="en-US" sz="2000" b="1" dirty="0">
                <a:solidFill>
                  <a:srgbClr val="FF0000"/>
                </a:solidFill>
                <a:latin typeface="標楷體"/>
                <a:ea typeface="標楷體"/>
              </a:rPr>
              <a:t>並整理</a:t>
            </a:r>
            <a:r>
              <a:rPr lang="zh-TW" altLang="en-US" sz="2000" dirty="0">
                <a:latin typeface="標楷體"/>
                <a:ea typeface="標楷體"/>
              </a:rPr>
              <a:t>自己的學習表現，你的學習成果在學校的</a:t>
            </a:r>
            <a:r>
              <a:rPr lang="zh-TW" altLang="en-US" sz="2000" b="1" dirty="0">
                <a:solidFill>
                  <a:srgbClr val="FF0000"/>
                </a:solidFill>
                <a:latin typeface="標楷體"/>
                <a:ea typeface="標楷體"/>
              </a:rPr>
              <a:t>學習歷程</a:t>
            </a:r>
            <a:r>
              <a:rPr lang="zh-TW" altLang="en-US" sz="2000" b="1" dirty="0" smtClean="0">
                <a:solidFill>
                  <a:srgbClr val="FF0000"/>
                </a:solidFill>
                <a:latin typeface="標楷體"/>
                <a:ea typeface="標楷體"/>
              </a:rPr>
              <a:t>平臺</a:t>
            </a:r>
            <a:r>
              <a:rPr lang="zh-TW" altLang="en-US" sz="2000" dirty="0" smtClean="0">
                <a:latin typeface="標楷體"/>
                <a:ea typeface="標楷體"/>
              </a:rPr>
              <a:t>都</a:t>
            </a:r>
            <a:r>
              <a:rPr lang="zh-TW" altLang="en-US" sz="2000" dirty="0">
                <a:latin typeface="標楷體"/>
                <a:ea typeface="標楷體"/>
              </a:rPr>
              <a:t>可以找到喔。</a:t>
            </a:r>
          </a:p>
        </p:txBody>
      </p:sp>
      <p:pic>
        <p:nvPicPr>
          <p:cNvPr id="11" name="Picture 8" descr="ãèå¸« å¡éãçåçæå°çµæ"/>
          <p:cNvPicPr>
            <a:picLocks noChangeAspect="1" noChangeArrowheads="1"/>
          </p:cNvPicPr>
          <p:nvPr/>
        </p:nvPicPr>
        <p:blipFill rotWithShape="1">
          <a:blip r:embed="rId5">
            <a:clrChange>
              <a:clrFrom>
                <a:srgbClr val="F6F6F6"/>
              </a:clrFrom>
              <a:clrTo>
                <a:srgbClr val="F6F6F6">
                  <a:alpha val="0"/>
                </a:srgbClr>
              </a:clrTo>
            </a:clrChange>
            <a:extLst>
              <a:ext uri="{28A0092B-C50C-407E-A947-70E740481C1C}">
                <a14:useLocalDpi xmlns:a14="http://schemas.microsoft.com/office/drawing/2010/main" val="0"/>
              </a:ext>
            </a:extLst>
          </a:blip>
          <a:srcRect l="11796" t="13785" r="50566" b="18226"/>
          <a:stretch/>
        </p:blipFill>
        <p:spPr bwMode="auto">
          <a:xfrm>
            <a:off x="5652895" y="3729672"/>
            <a:ext cx="963058" cy="2265504"/>
          </a:xfrm>
          <a:prstGeom prst="rect">
            <a:avLst/>
          </a:prstGeom>
          <a:noFill/>
          <a:extLst>
            <a:ext uri="{909E8E84-426E-40DD-AFC4-6F175D3DCCD1}">
              <a14:hiddenFill xmlns:a14="http://schemas.microsoft.com/office/drawing/2010/main">
                <a:solidFill>
                  <a:srgbClr val="FFFFFF"/>
                </a:solidFill>
              </a14:hiddenFill>
            </a:ext>
          </a:extLst>
        </p:spPr>
      </p:pic>
      <p:sp>
        <p:nvSpPr>
          <p:cNvPr id="12" name="橢圓 11">
            <a:extLst>
              <a:ext uri="{FF2B5EF4-FFF2-40B4-BE49-F238E27FC236}">
                <a16:creationId xmlns:a16="http://schemas.microsoft.com/office/drawing/2014/main" id="{28E66916-8D8C-45D4-BA4B-76BF710FE5C7}"/>
              </a:ext>
            </a:extLst>
          </p:cNvPr>
          <p:cNvSpPr/>
          <p:nvPr/>
        </p:nvSpPr>
        <p:spPr>
          <a:xfrm>
            <a:off x="6446706" y="1190692"/>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1</a:t>
            </a:r>
            <a:endParaRPr lang="zh-TW" altLang="en-US" sz="2000" dirty="0">
              <a:latin typeface="微软雅黑" panose="020B0503020204020204" pitchFamily="34" charset="-122"/>
              <a:ea typeface="微软雅黑" panose="020B0503020204020204" pitchFamily="34" charset="-122"/>
            </a:endParaRPr>
          </a:p>
        </p:txBody>
      </p:sp>
      <p:sp>
        <p:nvSpPr>
          <p:cNvPr id="13" name="橢圓 12">
            <a:extLst>
              <a:ext uri="{FF2B5EF4-FFF2-40B4-BE49-F238E27FC236}">
                <a16:creationId xmlns:a16="http://schemas.microsoft.com/office/drawing/2014/main" id="{28E66916-8D8C-45D4-BA4B-76BF710FE5C7}"/>
              </a:ext>
            </a:extLst>
          </p:cNvPr>
          <p:cNvSpPr/>
          <p:nvPr/>
        </p:nvSpPr>
        <p:spPr>
          <a:xfrm>
            <a:off x="6742540" y="4421187"/>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smtClean="0">
                <a:latin typeface="微软雅黑" panose="020B0503020204020204" pitchFamily="34" charset="-122"/>
                <a:ea typeface="微软雅黑" panose="020B0503020204020204" pitchFamily="34" charset="-122"/>
              </a:rPr>
              <a:t>3</a:t>
            </a:r>
            <a:endParaRPr lang="zh-TW" altLang="en-US" sz="2000" dirty="0">
              <a:latin typeface="微软雅黑" panose="020B0503020204020204" pitchFamily="34" charset="-122"/>
              <a:ea typeface="微软雅黑" panose="020B0503020204020204" pitchFamily="34" charset="-122"/>
            </a:endParaRPr>
          </a:p>
        </p:txBody>
      </p:sp>
      <p:sp>
        <p:nvSpPr>
          <p:cNvPr id="14" name="橢圓 13">
            <a:extLst>
              <a:ext uri="{FF2B5EF4-FFF2-40B4-BE49-F238E27FC236}">
                <a16:creationId xmlns:a16="http://schemas.microsoft.com/office/drawing/2014/main" id="{1DD50D99-F477-46B9-B9B5-16101F7CF068}"/>
              </a:ext>
            </a:extLst>
          </p:cNvPr>
          <p:cNvSpPr/>
          <p:nvPr/>
        </p:nvSpPr>
        <p:spPr>
          <a:xfrm>
            <a:off x="335636" y="1536243"/>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2</a:t>
            </a:r>
            <a:endParaRPr lang="zh-TW" altLang="en-US"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0898415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a:extLst>
              <a:ext uri="{FF2B5EF4-FFF2-40B4-BE49-F238E27FC236}">
                <a16:creationId xmlns:a16="http://schemas.microsoft.com/office/drawing/2014/main" id="{AC8ACF07-226A-41C0-9823-2F61B22F9B95}"/>
              </a:ext>
            </a:extLst>
          </p:cNvPr>
          <p:cNvSpPr>
            <a:spLocks noGrp="1"/>
          </p:cNvSpPr>
          <p:nvPr>
            <p:ph type="body" sz="quarter" idx="15"/>
          </p:nvPr>
        </p:nvSpPr>
        <p:spPr>
          <a:xfrm>
            <a:off x="695325" y="322340"/>
            <a:ext cx="8315814" cy="584775"/>
          </a:xfrm>
        </p:spPr>
        <p:txBody>
          <a:bodyPr/>
          <a:lstStyle/>
          <a:p>
            <a:r>
              <a:rPr lang="zh-TW" altLang="en-US" b="1" dirty="0" smtClean="0"/>
              <a:t>學生學習歷程</a:t>
            </a:r>
            <a:r>
              <a:rPr lang="zh-TW" altLang="en-US" b="1" dirty="0"/>
              <a:t>檔案是怎樣被蒐集保存的？</a:t>
            </a:r>
          </a:p>
        </p:txBody>
      </p:sp>
      <p:grpSp>
        <p:nvGrpSpPr>
          <p:cNvPr id="11" name="群組 10">
            <a:extLst>
              <a:ext uri="{FF2B5EF4-FFF2-40B4-BE49-F238E27FC236}">
                <a16:creationId xmlns:a16="http://schemas.microsoft.com/office/drawing/2014/main" id="{DCC1D6C2-1D49-47A2-A89C-F780DCDB5EE1}"/>
              </a:ext>
            </a:extLst>
          </p:cNvPr>
          <p:cNvGrpSpPr/>
          <p:nvPr/>
        </p:nvGrpSpPr>
        <p:grpSpPr>
          <a:xfrm>
            <a:off x="576950" y="3269258"/>
            <a:ext cx="1385833" cy="1712600"/>
            <a:chOff x="779554" y="2427217"/>
            <a:chExt cx="1104758" cy="1332540"/>
          </a:xfrm>
        </p:grpSpPr>
        <p:pic>
          <p:nvPicPr>
            <p:cNvPr id="8" name="圖片 7">
              <a:extLst>
                <a:ext uri="{FF2B5EF4-FFF2-40B4-BE49-F238E27FC236}">
                  <a16:creationId xmlns:a16="http://schemas.microsoft.com/office/drawing/2014/main" id="{EFC113C9-245B-472F-82FA-8D28D4D4248F}"/>
                </a:ext>
              </a:extLst>
            </p:cNvPr>
            <p:cNvPicPr>
              <a:picLocks noChangeAspect="1"/>
            </p:cNvPicPr>
            <p:nvPr/>
          </p:nvPicPr>
          <p:blipFill>
            <a:blip r:embed="rId2">
              <a:clrChange>
                <a:clrFrom>
                  <a:srgbClr val="FFFFFF"/>
                </a:clrFrom>
                <a:clrTo>
                  <a:srgbClr val="FFFFFF">
                    <a:alpha val="0"/>
                  </a:srgbClr>
                </a:clrTo>
              </a:clrChange>
            </a:blip>
            <a:stretch>
              <a:fillRect/>
            </a:stretch>
          </p:blipFill>
          <p:spPr>
            <a:xfrm>
              <a:off x="779554" y="2427217"/>
              <a:ext cx="533768" cy="1318904"/>
            </a:xfrm>
            <a:prstGeom prst="rect">
              <a:avLst/>
            </a:prstGeom>
          </p:spPr>
        </p:pic>
        <p:pic>
          <p:nvPicPr>
            <p:cNvPr id="9" name="圖片 8">
              <a:extLst>
                <a:ext uri="{FF2B5EF4-FFF2-40B4-BE49-F238E27FC236}">
                  <a16:creationId xmlns:a16="http://schemas.microsoft.com/office/drawing/2014/main" id="{879DB45F-989D-4114-AD3A-E021E1CF6F30}"/>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1264586" y="2440852"/>
              <a:ext cx="619726" cy="1318905"/>
            </a:xfrm>
            <a:prstGeom prst="rect">
              <a:avLst/>
            </a:prstGeom>
          </p:spPr>
        </p:pic>
      </p:grpSp>
      <p:grpSp>
        <p:nvGrpSpPr>
          <p:cNvPr id="43" name="群組 42">
            <a:extLst>
              <a:ext uri="{FF2B5EF4-FFF2-40B4-BE49-F238E27FC236}">
                <a16:creationId xmlns:a16="http://schemas.microsoft.com/office/drawing/2014/main" id="{7E88F00C-E5AE-43BD-8EDC-BE543D14EEDB}"/>
              </a:ext>
            </a:extLst>
          </p:cNvPr>
          <p:cNvGrpSpPr/>
          <p:nvPr/>
        </p:nvGrpSpPr>
        <p:grpSpPr>
          <a:xfrm>
            <a:off x="485682" y="5055350"/>
            <a:ext cx="2276856" cy="693488"/>
            <a:chOff x="2389710" y="989743"/>
            <a:chExt cx="2276856" cy="693488"/>
          </a:xfrm>
        </p:grpSpPr>
        <p:pic>
          <p:nvPicPr>
            <p:cNvPr id="14" name="圖片 13">
              <a:extLst>
                <a:ext uri="{FF2B5EF4-FFF2-40B4-BE49-F238E27FC236}">
                  <a16:creationId xmlns:a16="http://schemas.microsoft.com/office/drawing/2014/main" id="{1976E11E-AC33-4031-8CF5-C979B4AD20E4}"/>
                </a:ext>
              </a:extLst>
            </p:cNvPr>
            <p:cNvPicPr>
              <a:picLocks noChangeAspect="1"/>
            </p:cNvPicPr>
            <p:nvPr/>
          </p:nvPicPr>
          <p:blipFill>
            <a:blip r:embed="rId4"/>
            <a:stretch>
              <a:fillRect/>
            </a:stretch>
          </p:blipFill>
          <p:spPr>
            <a:xfrm>
              <a:off x="2389710" y="989743"/>
              <a:ext cx="736447" cy="693488"/>
            </a:xfrm>
            <a:prstGeom prst="rect">
              <a:avLst/>
            </a:prstGeom>
          </p:spPr>
        </p:pic>
        <p:sp>
          <p:nvSpPr>
            <p:cNvPr id="22" name="文字方塊 21">
              <a:extLst>
                <a:ext uri="{FF2B5EF4-FFF2-40B4-BE49-F238E27FC236}">
                  <a16:creationId xmlns:a16="http://schemas.microsoft.com/office/drawing/2014/main" id="{C6F70CAA-6AAA-4BCF-B51A-C9015C9F3257}"/>
                </a:ext>
              </a:extLst>
            </p:cNvPr>
            <p:cNvSpPr txBox="1"/>
            <p:nvPr/>
          </p:nvSpPr>
          <p:spPr>
            <a:xfrm>
              <a:off x="3084082" y="1051357"/>
              <a:ext cx="1582484" cy="523220"/>
            </a:xfrm>
            <a:prstGeom prst="rect">
              <a:avLst/>
            </a:prstGeom>
            <a:noFill/>
          </p:spPr>
          <p:txBody>
            <a:bodyPr wrap="none" rtlCol="0">
              <a:spAutoFit/>
            </a:bodyPr>
            <a:lstStyle/>
            <a:p>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課程</a:t>
              </a: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學習</a:t>
              </a:r>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成果</a:t>
              </a:r>
              <a:endParaRPr lang="en-US" altLang="zh-TW" sz="1400" b="1" kern="0" dirty="0" smtClean="0">
                <a:solidFill>
                  <a:srgbClr val="FF0000"/>
                </a:solidFill>
                <a:latin typeface="微软雅黑" panose="020B0503020204020204" pitchFamily="34" charset="-122"/>
                <a:ea typeface="微软雅黑" panose="020B0503020204020204" pitchFamily="34" charset="-122"/>
                <a:cs typeface="+mn-ea"/>
                <a:sym typeface="+mn-lt"/>
              </a:endParaRPr>
            </a:p>
            <a:p>
              <a:r>
                <a:rPr lang="en-US" altLang="zh-TW" sz="1400" b="1" kern="0" dirty="0" smtClean="0">
                  <a:solidFill>
                    <a:schemeClr val="accent4">
                      <a:lumMod val="50000"/>
                    </a:schemeClr>
                  </a:solidFill>
                  <a:latin typeface="微软雅黑" panose="020B0503020204020204" pitchFamily="34" charset="-122"/>
                  <a:ea typeface="微软雅黑" panose="020B0503020204020204" pitchFamily="34" charset="-122"/>
                  <a:cs typeface="+mn-ea"/>
                  <a:sym typeface="+mn-lt"/>
                </a:rPr>
                <a:t>(</a:t>
              </a:r>
              <a:r>
                <a:rPr lang="zh-TW" altLang="en-US" sz="1400" b="1" kern="0" dirty="0" smtClean="0">
                  <a:solidFill>
                    <a:schemeClr val="accent4">
                      <a:lumMod val="50000"/>
                    </a:schemeClr>
                  </a:solidFill>
                  <a:latin typeface="微软雅黑" panose="020B0503020204020204" pitchFamily="34" charset="-122"/>
                  <a:ea typeface="微软雅黑" panose="020B0503020204020204" pitchFamily="34" charset="-122"/>
                  <a:cs typeface="+mn-ea"/>
                  <a:sym typeface="+mn-lt"/>
                </a:rPr>
                <a:t>經任課教師認證</a:t>
              </a:r>
              <a:r>
                <a:rPr lang="en-US" altLang="zh-TW" sz="1400" b="1" kern="0" dirty="0" smtClean="0">
                  <a:solidFill>
                    <a:schemeClr val="accent4">
                      <a:lumMod val="50000"/>
                    </a:schemeClr>
                  </a:solidFill>
                  <a:latin typeface="微软雅黑" panose="020B0503020204020204" pitchFamily="34" charset="-122"/>
                  <a:ea typeface="微软雅黑" panose="020B0503020204020204" pitchFamily="34" charset="-122"/>
                  <a:cs typeface="+mn-ea"/>
                  <a:sym typeface="+mn-lt"/>
                </a:rPr>
                <a:t>)</a:t>
              </a:r>
              <a:endParaRPr lang="zh-TW" altLang="en-US" sz="1400" b="1" kern="0" dirty="0">
                <a:solidFill>
                  <a:schemeClr val="accent4">
                    <a:lumMod val="50000"/>
                  </a:schemeClr>
                </a:solidFill>
                <a:latin typeface="微软雅黑" panose="020B0503020204020204" pitchFamily="34" charset="-122"/>
                <a:ea typeface="微软雅黑" panose="020B0503020204020204" pitchFamily="34" charset="-122"/>
                <a:cs typeface="+mn-ea"/>
                <a:sym typeface="+mn-lt"/>
              </a:endParaRPr>
            </a:p>
          </p:txBody>
        </p:sp>
      </p:grpSp>
      <p:grpSp>
        <p:nvGrpSpPr>
          <p:cNvPr id="26" name="群組 25">
            <a:extLst>
              <a:ext uri="{FF2B5EF4-FFF2-40B4-BE49-F238E27FC236}">
                <a16:creationId xmlns:a16="http://schemas.microsoft.com/office/drawing/2014/main" id="{286B1662-DA3D-49CD-AE8B-71950FDD94A0}"/>
              </a:ext>
            </a:extLst>
          </p:cNvPr>
          <p:cNvGrpSpPr/>
          <p:nvPr/>
        </p:nvGrpSpPr>
        <p:grpSpPr>
          <a:xfrm>
            <a:off x="485682" y="5889389"/>
            <a:ext cx="1616499" cy="705762"/>
            <a:chOff x="2643750" y="2218846"/>
            <a:chExt cx="1616499" cy="705762"/>
          </a:xfrm>
        </p:grpSpPr>
        <p:pic>
          <p:nvPicPr>
            <p:cNvPr id="16" name="圖片 15">
              <a:extLst>
                <a:ext uri="{FF2B5EF4-FFF2-40B4-BE49-F238E27FC236}">
                  <a16:creationId xmlns:a16="http://schemas.microsoft.com/office/drawing/2014/main" id="{84E262CA-04F2-4C4B-A11A-D6AAE5AED71D}"/>
                </a:ext>
              </a:extLst>
            </p:cNvPr>
            <p:cNvPicPr>
              <a:picLocks noChangeAspect="1"/>
            </p:cNvPicPr>
            <p:nvPr/>
          </p:nvPicPr>
          <p:blipFill>
            <a:blip r:embed="rId5"/>
            <a:stretch>
              <a:fillRect/>
            </a:stretch>
          </p:blipFill>
          <p:spPr>
            <a:xfrm>
              <a:off x="2643750" y="2218846"/>
              <a:ext cx="742584" cy="705762"/>
            </a:xfrm>
            <a:prstGeom prst="rect">
              <a:avLst/>
            </a:prstGeom>
          </p:spPr>
        </p:pic>
        <p:sp>
          <p:nvSpPr>
            <p:cNvPr id="23" name="文字方塊 22">
              <a:extLst>
                <a:ext uri="{FF2B5EF4-FFF2-40B4-BE49-F238E27FC236}">
                  <a16:creationId xmlns:a16="http://schemas.microsoft.com/office/drawing/2014/main" id="{9F879F3E-067A-400F-A9C9-269090CAB3B2}"/>
                </a:ext>
              </a:extLst>
            </p:cNvPr>
            <p:cNvSpPr txBox="1"/>
            <p:nvPr/>
          </p:nvSpPr>
          <p:spPr>
            <a:xfrm>
              <a:off x="3357438" y="2368395"/>
              <a:ext cx="902811" cy="345094"/>
            </a:xfrm>
            <a:prstGeom prst="rect">
              <a:avLst/>
            </a:prstGeom>
            <a:noFill/>
          </p:spPr>
          <p:txBody>
            <a:bodyPr wrap="square" rtlCol="0">
              <a:spAutoFit/>
            </a:bodyPr>
            <a:lstStyle/>
            <a:p>
              <a:pPr>
                <a:lnSpc>
                  <a:spcPct val="130000"/>
                </a:lnSpc>
                <a:spcBef>
                  <a:spcPts val="600"/>
                </a:spcBef>
              </a:pP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多元表現</a:t>
              </a:r>
            </a:p>
          </p:txBody>
        </p:sp>
      </p:grpSp>
      <p:sp>
        <p:nvSpPr>
          <p:cNvPr id="28" name="文字方塊 1">
            <a:extLst>
              <a:ext uri="{FF2B5EF4-FFF2-40B4-BE49-F238E27FC236}">
                <a16:creationId xmlns:a16="http://schemas.microsoft.com/office/drawing/2014/main" id="{8C6D78E7-84EF-4A2B-8851-9870A154D385}"/>
              </a:ext>
            </a:extLst>
          </p:cNvPr>
          <p:cNvSpPr txBox="1"/>
          <p:nvPr/>
        </p:nvSpPr>
        <p:spPr>
          <a:xfrm>
            <a:off x="5185943" y="6042319"/>
            <a:ext cx="3855312" cy="707886"/>
          </a:xfrm>
          <a:prstGeom prst="rect">
            <a:avLst/>
          </a:prstGeom>
          <a:noFill/>
        </p:spPr>
        <p:txBody>
          <a:bodyPr wrap="square" rtlCol="0">
            <a:spAutoFit/>
          </a:bodyPr>
          <a:lstStyle>
            <a:defPPr>
              <a:defRPr lang="zh-CN"/>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a:lstStyle>
          <a:p>
            <a:pPr marL="266700" indent="-266700"/>
            <a:r>
              <a:rPr lang="en-US" altLang="zh-TW" sz="1400" b="1" kern="0" dirty="0">
                <a:solidFill>
                  <a:schemeClr val="accent1"/>
                </a:solidFill>
                <a:latin typeface="微軟正黑體" panose="020B0604030504040204" pitchFamily="34" charset="-120"/>
                <a:ea typeface="微軟正黑體" panose="020B0604030504040204" pitchFamily="34" charset="-120"/>
                <a:cs typeface="+mn-ea"/>
                <a:sym typeface="+mn-lt"/>
              </a:rPr>
              <a:t>【</a:t>
            </a:r>
            <a:r>
              <a:rPr lang="zh-TW" altLang="en-US" sz="1400" b="1" kern="0" dirty="0">
                <a:solidFill>
                  <a:schemeClr val="accent1"/>
                </a:solidFill>
                <a:latin typeface="微軟正黑體" panose="020B0604030504040204" pitchFamily="34" charset="-120"/>
                <a:ea typeface="微軟正黑體" panose="020B0604030504040204" pitchFamily="34" charset="-120"/>
                <a:cs typeface="+mn-ea"/>
                <a:sym typeface="+mn-lt"/>
              </a:rPr>
              <a:t>註</a:t>
            </a:r>
            <a:r>
              <a:rPr lang="en-US" altLang="zh-TW" sz="1400" b="1" kern="0" dirty="0">
                <a:solidFill>
                  <a:schemeClr val="accent1"/>
                </a:solidFill>
                <a:latin typeface="微軟正黑體" panose="020B0604030504040204" pitchFamily="34" charset="-120"/>
                <a:ea typeface="微軟正黑體" panose="020B0604030504040204" pitchFamily="34" charset="-120"/>
                <a:cs typeface="+mn-ea"/>
                <a:sym typeface="+mn-lt"/>
              </a:rPr>
              <a:t>】</a:t>
            </a:r>
            <a:r>
              <a:rPr lang="zh-TW" altLang="en-US" sz="1400" b="1" kern="0" dirty="0">
                <a:latin typeface="微軟正黑體" panose="020B0604030504040204" pitchFamily="34" charset="-120"/>
                <a:ea typeface="微軟正黑體" panose="020B0604030504040204" pitchFamily="34" charset="-120"/>
                <a:cs typeface="+mn-ea"/>
                <a:sym typeface="+mn-lt"/>
              </a:rPr>
              <a:t>學習歷程學校平臺可能形式：</a:t>
            </a:r>
            <a:endParaRPr lang="en-US" altLang="zh-TW" sz="1400" b="1" kern="0" dirty="0">
              <a:latin typeface="微軟正黑體" panose="020B0604030504040204" pitchFamily="34" charset="-120"/>
              <a:ea typeface="微軟正黑體" panose="020B0604030504040204" pitchFamily="34" charset="-120"/>
              <a:cs typeface="+mn-ea"/>
              <a:sym typeface="+mn-lt"/>
            </a:endParaRPr>
          </a:p>
          <a:p>
            <a:pPr marL="266700">
              <a:buFont typeface="Wingdings" panose="05000000000000000000" pitchFamily="2" charset="2"/>
              <a:buChar char="n"/>
            </a:pPr>
            <a:r>
              <a:rPr lang="zh-TW" altLang="en-US" sz="1400" b="1" kern="0" dirty="0">
                <a:solidFill>
                  <a:schemeClr val="accent4"/>
                </a:solidFill>
                <a:latin typeface="微軟正黑體" panose="020B0604030504040204" pitchFamily="34" charset="-120"/>
                <a:ea typeface="微軟正黑體" panose="020B0604030504040204" pitchFamily="34" charset="-120"/>
                <a:cs typeface="+mn-ea"/>
                <a:sym typeface="+mn-lt"/>
              </a:rPr>
              <a:t> </a:t>
            </a:r>
            <a:r>
              <a:rPr lang="zh-TW" altLang="en-US" sz="1200" b="1" kern="0" dirty="0">
                <a:solidFill>
                  <a:schemeClr val="accent4"/>
                </a:solidFill>
                <a:latin typeface="微軟正黑體" panose="020B0604030504040204" pitchFamily="34" charset="-120"/>
                <a:ea typeface="微軟正黑體" panose="020B0604030504040204" pitchFamily="34" charset="-120"/>
                <a:cs typeface="+mn-ea"/>
                <a:sym typeface="+mn-lt"/>
              </a:rPr>
              <a:t>校務行政系統 </a:t>
            </a:r>
            <a:r>
              <a:rPr lang="en-US" altLang="zh-TW" sz="1200" b="1" kern="0" dirty="0">
                <a:solidFill>
                  <a:schemeClr val="accent4"/>
                </a:solidFill>
                <a:latin typeface="微軟正黑體" panose="020B0604030504040204" pitchFamily="34" charset="-120"/>
                <a:ea typeface="微軟正黑體" panose="020B0604030504040204" pitchFamily="34" charset="-120"/>
                <a:cs typeface="+mn-ea"/>
                <a:sym typeface="+mn-lt"/>
              </a:rPr>
              <a:t>+</a:t>
            </a:r>
            <a:r>
              <a:rPr lang="zh-TW" altLang="en-US" sz="1200" b="1" kern="0" dirty="0">
                <a:solidFill>
                  <a:schemeClr val="accent4"/>
                </a:solidFill>
                <a:latin typeface="微軟正黑體" panose="020B0604030504040204" pitchFamily="34" charset="-120"/>
                <a:ea typeface="微軟正黑體" panose="020B0604030504040204" pitchFamily="34" charset="-120"/>
                <a:cs typeface="+mn-ea"/>
                <a:sym typeface="+mn-lt"/>
              </a:rPr>
              <a:t> 校內學生學習歷程紀錄模組</a:t>
            </a:r>
            <a:endParaRPr lang="en-US" altLang="zh-TW" sz="1200" b="1" kern="0" dirty="0">
              <a:solidFill>
                <a:schemeClr val="accent4"/>
              </a:solidFill>
              <a:latin typeface="微軟正黑體" panose="020B0604030504040204" pitchFamily="34" charset="-120"/>
              <a:ea typeface="微軟正黑體" panose="020B0604030504040204" pitchFamily="34" charset="-120"/>
              <a:cs typeface="+mn-ea"/>
              <a:sym typeface="+mn-lt"/>
            </a:endParaRPr>
          </a:p>
          <a:p>
            <a:pPr marL="266700">
              <a:buFont typeface="Wingdings" panose="05000000000000000000" pitchFamily="2" charset="2"/>
              <a:buChar char="n"/>
            </a:pPr>
            <a:r>
              <a:rPr lang="zh-TW" altLang="en-US" sz="1200" b="1" kern="0" dirty="0">
                <a:solidFill>
                  <a:schemeClr val="accent4"/>
                </a:solidFill>
                <a:latin typeface="微軟正黑體" panose="020B0604030504040204" pitchFamily="34" charset="-120"/>
                <a:ea typeface="微軟正黑體" panose="020B0604030504040204" pitchFamily="34" charset="-120"/>
                <a:cs typeface="+mn-ea"/>
                <a:sym typeface="+mn-lt"/>
              </a:rPr>
              <a:t> 直接整合於校務行政系統</a:t>
            </a:r>
            <a:endParaRPr lang="zh-TW" altLang="en-US" sz="1200" b="1" kern="0" dirty="0">
              <a:latin typeface="微軟正黑體" panose="020B0604030504040204" pitchFamily="34" charset="-120"/>
              <a:ea typeface="微軟正黑體" panose="020B0604030504040204" pitchFamily="34" charset="-120"/>
              <a:cs typeface="+mn-ea"/>
              <a:sym typeface="+mn-lt"/>
            </a:endParaRPr>
          </a:p>
        </p:txBody>
      </p:sp>
      <p:grpSp>
        <p:nvGrpSpPr>
          <p:cNvPr id="31" name="群組 30"/>
          <p:cNvGrpSpPr/>
          <p:nvPr/>
        </p:nvGrpSpPr>
        <p:grpSpPr>
          <a:xfrm>
            <a:off x="9320915" y="1189544"/>
            <a:ext cx="1860313" cy="4481803"/>
            <a:chOff x="9320915" y="1189544"/>
            <a:chExt cx="1860313" cy="4481803"/>
          </a:xfrm>
        </p:grpSpPr>
        <p:pic>
          <p:nvPicPr>
            <p:cNvPr id="5" name="圖片 4">
              <a:extLst>
                <a:ext uri="{FF2B5EF4-FFF2-40B4-BE49-F238E27FC236}">
                  <a16:creationId xmlns:a16="http://schemas.microsoft.com/office/drawing/2014/main" id="{686E8A41-7585-4949-B257-CA4E0DD949B2}"/>
                </a:ext>
              </a:extLst>
            </p:cNvPr>
            <p:cNvPicPr>
              <a:picLocks noChangeAspect="1"/>
            </p:cNvPicPr>
            <p:nvPr/>
          </p:nvPicPr>
          <p:blipFill rotWithShape="1">
            <a:blip r:embed="rId6"/>
            <a:srcRect l="2" r="1431"/>
            <a:stretch/>
          </p:blipFill>
          <p:spPr>
            <a:xfrm>
              <a:off x="9320915" y="1189544"/>
              <a:ext cx="1738800" cy="4053599"/>
            </a:xfrm>
            <a:prstGeom prst="rect">
              <a:avLst/>
            </a:prstGeom>
          </p:spPr>
        </p:pic>
        <p:sp>
          <p:nvSpPr>
            <p:cNvPr id="29" name="文字方塊 28">
              <a:extLst>
                <a:ext uri="{FF2B5EF4-FFF2-40B4-BE49-F238E27FC236}">
                  <a16:creationId xmlns:a16="http://schemas.microsoft.com/office/drawing/2014/main" id="{B6985A06-3D55-42F4-B1A3-B6FE34F6CB96}"/>
                </a:ext>
              </a:extLst>
            </p:cNvPr>
            <p:cNvSpPr txBox="1"/>
            <p:nvPr/>
          </p:nvSpPr>
          <p:spPr>
            <a:xfrm>
              <a:off x="9320915" y="5258926"/>
              <a:ext cx="1860313" cy="412421"/>
            </a:xfrm>
            <a:prstGeom prst="rect">
              <a:avLst/>
            </a:prstGeom>
            <a:noFill/>
          </p:spPr>
          <p:txBody>
            <a:bodyPr wrap="square" rtlCol="0">
              <a:spAutoFit/>
            </a:bodyPr>
            <a:lstStyle/>
            <a:p>
              <a:pPr algn="ctr">
                <a:lnSpc>
                  <a:spcPct val="130000"/>
                </a:lnSpc>
                <a:spcBef>
                  <a:spcPts val="600"/>
                </a:spcBef>
              </a:pPr>
              <a:r>
                <a:rPr lang="zh-TW" altLang="en-US" sz="1600" kern="0" dirty="0">
                  <a:solidFill>
                    <a:srgbClr val="FF0000"/>
                  </a:solidFill>
                  <a:latin typeface="微软雅黑" panose="020B0503020204020204" pitchFamily="34" charset="-122"/>
                  <a:ea typeface="微软雅黑" panose="020B0503020204020204" pitchFamily="34" charset="-122"/>
                  <a:cs typeface="+mn-ea"/>
                  <a:sym typeface="+mn-lt"/>
                </a:rPr>
                <a:t>教育部建置的平臺</a:t>
              </a:r>
            </a:p>
          </p:txBody>
        </p:sp>
      </p:grpSp>
      <p:grpSp>
        <p:nvGrpSpPr>
          <p:cNvPr id="25" name="群組 24"/>
          <p:cNvGrpSpPr/>
          <p:nvPr/>
        </p:nvGrpSpPr>
        <p:grpSpPr>
          <a:xfrm>
            <a:off x="5287039" y="1189544"/>
            <a:ext cx="1760863" cy="4481803"/>
            <a:chOff x="5287039" y="1189544"/>
            <a:chExt cx="1760863" cy="4481803"/>
          </a:xfrm>
        </p:grpSpPr>
        <p:pic>
          <p:nvPicPr>
            <p:cNvPr id="4" name="圖片 3">
              <a:extLst>
                <a:ext uri="{FF2B5EF4-FFF2-40B4-BE49-F238E27FC236}">
                  <a16:creationId xmlns:a16="http://schemas.microsoft.com/office/drawing/2014/main" id="{588235FF-284B-4623-B063-A77AFFA9C2BA}"/>
                </a:ext>
              </a:extLst>
            </p:cNvPr>
            <p:cNvPicPr>
              <a:picLocks noChangeAspect="1"/>
            </p:cNvPicPr>
            <p:nvPr/>
          </p:nvPicPr>
          <p:blipFill rotWithShape="1">
            <a:blip r:embed="rId7">
              <a:clrChange>
                <a:clrFrom>
                  <a:srgbClr val="FFFFFF"/>
                </a:clrFrom>
                <a:clrTo>
                  <a:srgbClr val="FFFFFF">
                    <a:alpha val="0"/>
                  </a:srgbClr>
                </a:clrTo>
              </a:clrChange>
            </a:blip>
            <a:srcRect l="-1" r="-1091"/>
            <a:stretch/>
          </p:blipFill>
          <p:spPr>
            <a:xfrm>
              <a:off x="5287039" y="1189544"/>
              <a:ext cx="1728000" cy="4140000"/>
            </a:xfrm>
            <a:prstGeom prst="rect">
              <a:avLst/>
            </a:prstGeom>
          </p:spPr>
        </p:pic>
        <p:sp>
          <p:nvSpPr>
            <p:cNvPr id="30" name="文字方塊 29">
              <a:extLst>
                <a:ext uri="{FF2B5EF4-FFF2-40B4-BE49-F238E27FC236}">
                  <a16:creationId xmlns:a16="http://schemas.microsoft.com/office/drawing/2014/main" id="{56131DE5-04E2-4C67-9A4A-CF2492DCAE82}"/>
                </a:ext>
              </a:extLst>
            </p:cNvPr>
            <p:cNvSpPr txBox="1"/>
            <p:nvPr/>
          </p:nvSpPr>
          <p:spPr>
            <a:xfrm>
              <a:off x="5426945" y="5258926"/>
              <a:ext cx="1620957" cy="412421"/>
            </a:xfrm>
            <a:prstGeom prst="rect">
              <a:avLst/>
            </a:prstGeom>
            <a:noFill/>
          </p:spPr>
          <p:txBody>
            <a:bodyPr wrap="none" rtlCol="0">
              <a:spAutoFit/>
            </a:bodyPr>
            <a:lstStyle/>
            <a:p>
              <a:pPr>
                <a:lnSpc>
                  <a:spcPct val="130000"/>
                </a:lnSpc>
                <a:spcBef>
                  <a:spcPts val="600"/>
                </a:spcBef>
              </a:pPr>
              <a:r>
                <a:rPr lang="zh-TW" altLang="en-US" sz="1600" kern="0" dirty="0">
                  <a:solidFill>
                    <a:srgbClr val="FF0000"/>
                  </a:solidFill>
                  <a:latin typeface="微软雅黑" panose="020B0503020204020204" pitchFamily="34" charset="-122"/>
                  <a:ea typeface="微软雅黑" panose="020B0503020204020204" pitchFamily="34" charset="-122"/>
                  <a:cs typeface="+mn-ea"/>
                  <a:sym typeface="+mn-lt"/>
                </a:rPr>
                <a:t>學校建置的</a:t>
              </a:r>
              <a:r>
                <a:rPr lang="zh-TW" altLang="en-US" sz="1600" kern="0" dirty="0" smtClean="0">
                  <a:solidFill>
                    <a:srgbClr val="FF0000"/>
                  </a:solidFill>
                  <a:latin typeface="微软雅黑" panose="020B0503020204020204" pitchFamily="34" charset="-122"/>
                  <a:ea typeface="微软雅黑" panose="020B0503020204020204" pitchFamily="34" charset="-122"/>
                  <a:cs typeface="+mn-ea"/>
                  <a:sym typeface="+mn-lt"/>
                </a:rPr>
                <a:t>平臺</a:t>
              </a:r>
              <a:endParaRPr lang="zh-TW" altLang="en-US" sz="1600" kern="0" dirty="0">
                <a:solidFill>
                  <a:srgbClr val="FF0000"/>
                </a:solidFill>
                <a:latin typeface="微软雅黑" panose="020B0503020204020204" pitchFamily="34" charset="-122"/>
                <a:ea typeface="微软雅黑" panose="020B0503020204020204" pitchFamily="34" charset="-122"/>
                <a:cs typeface="+mn-ea"/>
                <a:sym typeface="+mn-lt"/>
              </a:endParaRPr>
            </a:p>
          </p:txBody>
        </p:sp>
      </p:grpSp>
      <p:pic>
        <p:nvPicPr>
          <p:cNvPr id="36" name="圖片 35">
            <a:extLst>
              <a:ext uri="{FF2B5EF4-FFF2-40B4-BE49-F238E27FC236}">
                <a16:creationId xmlns:a16="http://schemas.microsoft.com/office/drawing/2014/main" id="{D9537F7A-C624-43B3-AFE6-CB80D522E90E}"/>
              </a:ext>
            </a:extLst>
          </p:cNvPr>
          <p:cNvPicPr>
            <a:picLocks noChangeAspect="1"/>
          </p:cNvPicPr>
          <p:nvPr/>
        </p:nvPicPr>
        <p:blipFill>
          <a:blip r:embed="rId8"/>
          <a:stretch>
            <a:fillRect/>
          </a:stretch>
        </p:blipFill>
        <p:spPr>
          <a:xfrm>
            <a:off x="524913" y="1188992"/>
            <a:ext cx="1386999" cy="1504215"/>
          </a:xfrm>
          <a:prstGeom prst="rect">
            <a:avLst/>
          </a:prstGeom>
        </p:spPr>
      </p:pic>
      <p:grpSp>
        <p:nvGrpSpPr>
          <p:cNvPr id="44" name="群組 43">
            <a:extLst>
              <a:ext uri="{FF2B5EF4-FFF2-40B4-BE49-F238E27FC236}">
                <a16:creationId xmlns:a16="http://schemas.microsoft.com/office/drawing/2014/main" id="{A0670BC9-EF40-4AF8-A547-7C8E9B61E4C6}"/>
              </a:ext>
            </a:extLst>
          </p:cNvPr>
          <p:cNvGrpSpPr/>
          <p:nvPr/>
        </p:nvGrpSpPr>
        <p:grpSpPr>
          <a:xfrm>
            <a:off x="1904596" y="1195166"/>
            <a:ext cx="1574506" cy="675077"/>
            <a:chOff x="2650299" y="5347844"/>
            <a:chExt cx="1574506" cy="675077"/>
          </a:xfrm>
        </p:grpSpPr>
        <p:sp>
          <p:nvSpPr>
            <p:cNvPr id="39" name="文字方塊 38">
              <a:extLst>
                <a:ext uri="{FF2B5EF4-FFF2-40B4-BE49-F238E27FC236}">
                  <a16:creationId xmlns:a16="http://schemas.microsoft.com/office/drawing/2014/main" id="{1C92525B-AE02-46BE-BD91-61D44E06FFFD}"/>
                </a:ext>
              </a:extLst>
            </p:cNvPr>
            <p:cNvSpPr txBox="1"/>
            <p:nvPr/>
          </p:nvSpPr>
          <p:spPr>
            <a:xfrm>
              <a:off x="3321994" y="5512835"/>
              <a:ext cx="902811" cy="345094"/>
            </a:xfrm>
            <a:prstGeom prst="rect">
              <a:avLst/>
            </a:prstGeom>
            <a:noFill/>
          </p:spPr>
          <p:txBody>
            <a:bodyPr wrap="none" rtlCol="0">
              <a:spAutoFit/>
            </a:bodyPr>
            <a:lstStyle/>
            <a:p>
              <a:pPr>
                <a:lnSpc>
                  <a:spcPct val="130000"/>
                </a:lnSpc>
                <a:spcBef>
                  <a:spcPts val="600"/>
                </a:spcBef>
              </a:pPr>
              <a:r>
                <a:rPr lang="zh-TW" altLang="en-US" sz="1400" b="1" kern="0" dirty="0">
                  <a:solidFill>
                    <a:schemeClr val="accent4">
                      <a:lumMod val="50000"/>
                    </a:schemeClr>
                  </a:solidFill>
                  <a:latin typeface="微软雅黑" panose="020B0503020204020204" pitchFamily="34" charset="-122"/>
                  <a:ea typeface="微软雅黑" panose="020B0503020204020204" pitchFamily="34" charset="-122"/>
                  <a:cs typeface="+mn-ea"/>
                  <a:sym typeface="+mn-lt"/>
                </a:rPr>
                <a:t>基本資料</a:t>
              </a:r>
            </a:p>
          </p:txBody>
        </p:sp>
        <p:pic>
          <p:nvPicPr>
            <p:cNvPr id="38" name="圖片 37">
              <a:extLst>
                <a:ext uri="{FF2B5EF4-FFF2-40B4-BE49-F238E27FC236}">
                  <a16:creationId xmlns:a16="http://schemas.microsoft.com/office/drawing/2014/main" id="{C1BF4AF5-595B-4696-8B27-E0E25FCC4E8D}"/>
                </a:ext>
              </a:extLst>
            </p:cNvPr>
            <p:cNvPicPr>
              <a:picLocks noChangeAspect="1"/>
            </p:cNvPicPr>
            <p:nvPr/>
          </p:nvPicPr>
          <p:blipFill>
            <a:blip r:embed="rId9"/>
            <a:stretch>
              <a:fillRect/>
            </a:stretch>
          </p:blipFill>
          <p:spPr>
            <a:xfrm>
              <a:off x="2650299" y="5347844"/>
              <a:ext cx="718036" cy="675077"/>
            </a:xfrm>
            <a:prstGeom prst="rect">
              <a:avLst/>
            </a:prstGeom>
          </p:spPr>
        </p:pic>
      </p:grpSp>
      <p:grpSp>
        <p:nvGrpSpPr>
          <p:cNvPr id="45" name="群組 44">
            <a:extLst>
              <a:ext uri="{FF2B5EF4-FFF2-40B4-BE49-F238E27FC236}">
                <a16:creationId xmlns:a16="http://schemas.microsoft.com/office/drawing/2014/main" id="{848ABD7C-B8D3-4CE1-A55C-BDF66D605A4E}"/>
              </a:ext>
            </a:extLst>
          </p:cNvPr>
          <p:cNvGrpSpPr/>
          <p:nvPr/>
        </p:nvGrpSpPr>
        <p:grpSpPr>
          <a:xfrm>
            <a:off x="3479102" y="1201303"/>
            <a:ext cx="1567190" cy="668940"/>
            <a:chOff x="2657615" y="6103131"/>
            <a:chExt cx="1567190" cy="668940"/>
          </a:xfrm>
        </p:grpSpPr>
        <p:sp>
          <p:nvSpPr>
            <p:cNvPr id="42" name="文字方塊 41">
              <a:extLst>
                <a:ext uri="{FF2B5EF4-FFF2-40B4-BE49-F238E27FC236}">
                  <a16:creationId xmlns:a16="http://schemas.microsoft.com/office/drawing/2014/main" id="{3E7E2784-8B86-4869-B238-852571036AD3}"/>
                </a:ext>
              </a:extLst>
            </p:cNvPr>
            <p:cNvSpPr txBox="1"/>
            <p:nvPr/>
          </p:nvSpPr>
          <p:spPr>
            <a:xfrm>
              <a:off x="3321994" y="6247463"/>
              <a:ext cx="902811" cy="372410"/>
            </a:xfrm>
            <a:prstGeom prst="rect">
              <a:avLst/>
            </a:prstGeom>
            <a:noFill/>
          </p:spPr>
          <p:txBody>
            <a:bodyPr wrap="none" rtlCol="0">
              <a:spAutoFit/>
            </a:bodyPr>
            <a:lstStyle/>
            <a:p>
              <a:pPr>
                <a:lnSpc>
                  <a:spcPct val="130000"/>
                </a:lnSpc>
                <a:spcBef>
                  <a:spcPts val="600"/>
                </a:spcBef>
              </a:pPr>
              <a:r>
                <a:rPr lang="zh-TW" altLang="en-US" sz="1400" b="1" kern="0" dirty="0">
                  <a:solidFill>
                    <a:schemeClr val="accent4">
                      <a:lumMod val="50000"/>
                    </a:schemeClr>
                  </a:solidFill>
                  <a:latin typeface="微软雅黑" panose="020B0503020204020204" pitchFamily="34" charset="-122"/>
                  <a:ea typeface="微软雅黑" panose="020B0503020204020204" pitchFamily="34" charset="-122"/>
                  <a:cs typeface="+mn-ea"/>
                  <a:sym typeface="+mn-lt"/>
                </a:rPr>
                <a:t>修</a:t>
              </a:r>
              <a:r>
                <a:rPr lang="zh-TW" altLang="en-US" sz="1400" b="1" kern="0" dirty="0" smtClean="0">
                  <a:solidFill>
                    <a:schemeClr val="accent4">
                      <a:lumMod val="50000"/>
                    </a:schemeClr>
                  </a:solidFill>
                  <a:latin typeface="微软雅黑" panose="020B0503020204020204" pitchFamily="34" charset="-122"/>
                  <a:ea typeface="微软雅黑" panose="020B0503020204020204" pitchFamily="34" charset="-122"/>
                  <a:cs typeface="+mn-ea"/>
                  <a:sym typeface="+mn-lt"/>
                </a:rPr>
                <a:t>課紀錄</a:t>
              </a:r>
              <a:endParaRPr lang="zh-TW" altLang="en-US" sz="1400" b="1" kern="0" dirty="0">
                <a:solidFill>
                  <a:schemeClr val="accent4">
                    <a:lumMod val="50000"/>
                  </a:schemeClr>
                </a:solidFill>
                <a:latin typeface="微软雅黑" panose="020B0503020204020204" pitchFamily="34" charset="-122"/>
                <a:ea typeface="微软雅黑" panose="020B0503020204020204" pitchFamily="34" charset="-122"/>
                <a:cs typeface="+mn-ea"/>
                <a:sym typeface="+mn-lt"/>
              </a:endParaRPr>
            </a:p>
          </p:txBody>
        </p:sp>
        <p:pic>
          <p:nvPicPr>
            <p:cNvPr id="41" name="圖片 40">
              <a:extLst>
                <a:ext uri="{FF2B5EF4-FFF2-40B4-BE49-F238E27FC236}">
                  <a16:creationId xmlns:a16="http://schemas.microsoft.com/office/drawing/2014/main" id="{7618E6A0-1A88-4436-8670-234D1BCE39C9}"/>
                </a:ext>
              </a:extLst>
            </p:cNvPr>
            <p:cNvPicPr>
              <a:picLocks noChangeAspect="1"/>
            </p:cNvPicPr>
            <p:nvPr/>
          </p:nvPicPr>
          <p:blipFill>
            <a:blip r:embed="rId10"/>
            <a:stretch>
              <a:fillRect/>
            </a:stretch>
          </p:blipFill>
          <p:spPr>
            <a:xfrm>
              <a:off x="2657615" y="6103131"/>
              <a:ext cx="711899" cy="668940"/>
            </a:xfrm>
            <a:prstGeom prst="rect">
              <a:avLst/>
            </a:prstGeom>
          </p:spPr>
        </p:pic>
      </p:grpSp>
      <p:grpSp>
        <p:nvGrpSpPr>
          <p:cNvPr id="10" name="群組 9"/>
          <p:cNvGrpSpPr/>
          <p:nvPr/>
        </p:nvGrpSpPr>
        <p:grpSpPr>
          <a:xfrm>
            <a:off x="2220594" y="1714349"/>
            <a:ext cx="2660086" cy="1187718"/>
            <a:chOff x="2220594" y="1714349"/>
            <a:chExt cx="2660086" cy="1187718"/>
          </a:xfrm>
        </p:grpSpPr>
        <p:sp>
          <p:nvSpPr>
            <p:cNvPr id="46" name="向右箭號 8">
              <a:extLst>
                <a:ext uri="{FF2B5EF4-FFF2-40B4-BE49-F238E27FC236}">
                  <a16:creationId xmlns:a16="http://schemas.microsoft.com/office/drawing/2014/main" id="{0118C714-0F9D-4D19-83F4-F3EBA925A240}"/>
                </a:ext>
              </a:extLst>
            </p:cNvPr>
            <p:cNvSpPr/>
            <p:nvPr/>
          </p:nvSpPr>
          <p:spPr>
            <a:xfrm>
              <a:off x="2220594" y="1714349"/>
              <a:ext cx="2660086" cy="1187718"/>
            </a:xfrm>
            <a:prstGeom prst="rightArrow">
              <a:avLst>
                <a:gd name="adj1" fmla="val 59455"/>
                <a:gd name="adj2" fmla="val 48582"/>
              </a:avLst>
            </a:prstGeom>
            <a:gradFill flip="none" rotWithShape="1">
              <a:gsLst>
                <a:gs pos="0">
                  <a:srgbClr val="9BBB40">
                    <a:tint val="66000"/>
                    <a:satMod val="160000"/>
                  </a:srgbClr>
                </a:gs>
                <a:gs pos="50000">
                  <a:srgbClr val="9BBB40">
                    <a:tint val="44500"/>
                    <a:satMod val="160000"/>
                  </a:srgbClr>
                </a:gs>
                <a:gs pos="100000">
                  <a:srgbClr val="9BBB40">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a:solidFill>
                    <a:schemeClr val="tx1"/>
                  </a:solidFill>
                  <a:latin typeface="微软雅黑" panose="020B0503020204020204" pitchFamily="34" charset="-122"/>
                  <a:ea typeface="微软雅黑" panose="020B0503020204020204" pitchFamily="34" charset="-122"/>
                </a:rPr>
                <a:t>登錄</a:t>
              </a:r>
            </a:p>
          </p:txBody>
        </p:sp>
        <p:sp>
          <p:nvSpPr>
            <p:cNvPr id="47" name="橢圓 46">
              <a:extLst>
                <a:ext uri="{FF2B5EF4-FFF2-40B4-BE49-F238E27FC236}">
                  <a16:creationId xmlns:a16="http://schemas.microsoft.com/office/drawing/2014/main" id="{28E66916-8D8C-45D4-BA4B-76BF710FE5C7}"/>
                </a:ext>
              </a:extLst>
            </p:cNvPr>
            <p:cNvSpPr/>
            <p:nvPr/>
          </p:nvSpPr>
          <p:spPr>
            <a:xfrm>
              <a:off x="2471638" y="2079618"/>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1</a:t>
              </a:r>
              <a:endParaRPr lang="zh-TW" altLang="en-US" sz="2000" dirty="0">
                <a:latin typeface="微软雅黑" panose="020B0503020204020204" pitchFamily="34" charset="-122"/>
                <a:ea typeface="微软雅黑" panose="020B0503020204020204" pitchFamily="34" charset="-122"/>
              </a:endParaRPr>
            </a:p>
          </p:txBody>
        </p:sp>
      </p:grpSp>
      <p:grpSp>
        <p:nvGrpSpPr>
          <p:cNvPr id="13" name="群組 12"/>
          <p:cNvGrpSpPr/>
          <p:nvPr/>
        </p:nvGrpSpPr>
        <p:grpSpPr>
          <a:xfrm>
            <a:off x="2542580" y="3056762"/>
            <a:ext cx="2568590" cy="1213408"/>
            <a:chOff x="2542580" y="3056762"/>
            <a:chExt cx="2568590" cy="1213408"/>
          </a:xfrm>
        </p:grpSpPr>
        <p:sp>
          <p:nvSpPr>
            <p:cNvPr id="12" name="向右箭號 8">
              <a:extLst>
                <a:ext uri="{FF2B5EF4-FFF2-40B4-BE49-F238E27FC236}">
                  <a16:creationId xmlns:a16="http://schemas.microsoft.com/office/drawing/2014/main" id="{6165B71A-AED4-4B70-9103-203BF1394336}"/>
                </a:ext>
              </a:extLst>
            </p:cNvPr>
            <p:cNvSpPr/>
            <p:nvPr/>
          </p:nvSpPr>
          <p:spPr>
            <a:xfrm>
              <a:off x="2542580" y="3056762"/>
              <a:ext cx="2568590" cy="1213408"/>
            </a:xfrm>
            <a:prstGeom prst="rightArrow">
              <a:avLst>
                <a:gd name="adj1" fmla="val 65896"/>
                <a:gd name="adj2" fmla="val 48582"/>
              </a:avLst>
            </a:prstGeom>
            <a:gradFill flip="none" rotWithShape="1">
              <a:gsLst>
                <a:gs pos="0">
                  <a:srgbClr val="9BBB40">
                    <a:tint val="66000"/>
                    <a:satMod val="160000"/>
                  </a:srgbClr>
                </a:gs>
                <a:gs pos="50000">
                  <a:srgbClr val="9BBB40">
                    <a:tint val="44500"/>
                    <a:satMod val="160000"/>
                  </a:srgbClr>
                </a:gs>
                <a:gs pos="100000">
                  <a:srgbClr val="9BBB40">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a:solidFill>
                    <a:schemeClr val="tx1"/>
                  </a:solidFill>
                  <a:latin typeface="微软雅黑" panose="020B0503020204020204" pitchFamily="34" charset="-122"/>
                  <a:ea typeface="微软雅黑" panose="020B0503020204020204" pitchFamily="34" charset="-122"/>
                </a:rPr>
                <a:t>上傳</a:t>
              </a:r>
            </a:p>
          </p:txBody>
        </p:sp>
        <p:sp>
          <p:nvSpPr>
            <p:cNvPr id="51" name="橢圓 50">
              <a:extLst>
                <a:ext uri="{FF2B5EF4-FFF2-40B4-BE49-F238E27FC236}">
                  <a16:creationId xmlns:a16="http://schemas.microsoft.com/office/drawing/2014/main" id="{1DD50D99-F477-46B9-B9B5-16101F7CF068}"/>
                </a:ext>
              </a:extLst>
            </p:cNvPr>
            <p:cNvSpPr/>
            <p:nvPr/>
          </p:nvSpPr>
          <p:spPr>
            <a:xfrm>
              <a:off x="2739616" y="3439717"/>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2</a:t>
              </a:r>
              <a:endParaRPr lang="zh-TW" altLang="en-US" sz="2000" dirty="0">
                <a:latin typeface="微软雅黑" panose="020B0503020204020204" pitchFamily="34" charset="-122"/>
                <a:ea typeface="微软雅黑" panose="020B0503020204020204" pitchFamily="34" charset="-122"/>
              </a:endParaRPr>
            </a:p>
          </p:txBody>
        </p:sp>
      </p:grpSp>
      <p:grpSp>
        <p:nvGrpSpPr>
          <p:cNvPr id="27" name="群組 26">
            <a:extLst>
              <a:ext uri="{FF2B5EF4-FFF2-40B4-BE49-F238E27FC236}">
                <a16:creationId xmlns:a16="http://schemas.microsoft.com/office/drawing/2014/main" id="{2CCC56AA-160C-40AE-B5E2-9CFF0D1A9DD3}"/>
              </a:ext>
            </a:extLst>
          </p:cNvPr>
          <p:cNvGrpSpPr/>
          <p:nvPr/>
        </p:nvGrpSpPr>
        <p:grpSpPr>
          <a:xfrm>
            <a:off x="7447244" y="3608926"/>
            <a:ext cx="1304197" cy="1650000"/>
            <a:chOff x="6964971" y="4634608"/>
            <a:chExt cx="1304197" cy="1650000"/>
          </a:xfrm>
        </p:grpSpPr>
        <p:pic>
          <p:nvPicPr>
            <p:cNvPr id="19" name="圖片 18">
              <a:extLst>
                <a:ext uri="{FF2B5EF4-FFF2-40B4-BE49-F238E27FC236}">
                  <a16:creationId xmlns:a16="http://schemas.microsoft.com/office/drawing/2014/main" id="{81832427-54FF-41CF-AFD9-5D58867445BF}"/>
                </a:ext>
              </a:extLst>
            </p:cNvPr>
            <p:cNvPicPr>
              <a:picLocks noChangeAspect="1"/>
            </p:cNvPicPr>
            <p:nvPr/>
          </p:nvPicPr>
          <p:blipFill>
            <a:blip r:embed="rId8"/>
            <a:stretch>
              <a:fillRect/>
            </a:stretch>
          </p:blipFill>
          <p:spPr>
            <a:xfrm>
              <a:off x="7148327" y="4634608"/>
              <a:ext cx="944972" cy="1024829"/>
            </a:xfrm>
            <a:prstGeom prst="rect">
              <a:avLst/>
            </a:prstGeom>
          </p:spPr>
        </p:pic>
        <p:sp>
          <p:nvSpPr>
            <p:cNvPr id="20" name="文字方塊 19">
              <a:extLst>
                <a:ext uri="{FF2B5EF4-FFF2-40B4-BE49-F238E27FC236}">
                  <a16:creationId xmlns:a16="http://schemas.microsoft.com/office/drawing/2014/main" id="{7B153367-2BCD-4942-862D-13C0EBB631CF}"/>
                </a:ext>
              </a:extLst>
            </p:cNvPr>
            <p:cNvSpPr txBox="1"/>
            <p:nvPr/>
          </p:nvSpPr>
          <p:spPr>
            <a:xfrm>
              <a:off x="6964971" y="5659437"/>
              <a:ext cx="1304197" cy="625171"/>
            </a:xfrm>
            <a:prstGeom prst="rect">
              <a:avLst/>
            </a:prstGeom>
            <a:noFill/>
          </p:spPr>
          <p:txBody>
            <a:bodyPr wrap="square" rtlCol="0">
              <a:spAutoFit/>
            </a:bodyPr>
            <a:lstStyle/>
            <a:p>
              <a:pPr algn="ctr">
                <a:lnSpc>
                  <a:spcPct val="130000"/>
                </a:lnSpc>
                <a:spcBef>
                  <a:spcPts val="600"/>
                </a:spcBef>
              </a:pPr>
              <a:r>
                <a:rPr lang="zh-TW" altLang="en-US" sz="1400" b="1" kern="0" dirty="0">
                  <a:latin typeface="微软雅黑" panose="020B0503020204020204" pitchFamily="34" charset="-122"/>
                  <a:ea typeface="微软雅黑" panose="020B0503020204020204" pitchFamily="34" charset="-122"/>
                  <a:cs typeface="+mn-ea"/>
                  <a:sym typeface="+mn-lt"/>
                </a:rPr>
                <a:t>由學校在規定的時間內提交</a:t>
              </a:r>
            </a:p>
          </p:txBody>
        </p:sp>
      </p:grpSp>
      <p:grpSp>
        <p:nvGrpSpPr>
          <p:cNvPr id="32" name="群組 31"/>
          <p:cNvGrpSpPr/>
          <p:nvPr/>
        </p:nvGrpSpPr>
        <p:grpSpPr>
          <a:xfrm>
            <a:off x="7210848" y="2359009"/>
            <a:ext cx="1985107" cy="1453440"/>
            <a:chOff x="7210848" y="2359009"/>
            <a:chExt cx="1985107" cy="1453440"/>
          </a:xfrm>
        </p:grpSpPr>
        <p:sp>
          <p:nvSpPr>
            <p:cNvPr id="6" name="向右箭號 8">
              <a:extLst>
                <a:ext uri="{FF2B5EF4-FFF2-40B4-BE49-F238E27FC236}">
                  <a16:creationId xmlns:a16="http://schemas.microsoft.com/office/drawing/2014/main" id="{8A9A6B84-5A82-42A4-A488-6D0226658E07}"/>
                </a:ext>
              </a:extLst>
            </p:cNvPr>
            <p:cNvSpPr/>
            <p:nvPr/>
          </p:nvSpPr>
          <p:spPr>
            <a:xfrm>
              <a:off x="7210848" y="2359009"/>
              <a:ext cx="1985107" cy="1453440"/>
            </a:xfrm>
            <a:prstGeom prst="rightArrow">
              <a:avLst>
                <a:gd name="adj1" fmla="val 59455"/>
                <a:gd name="adj2" fmla="val 48582"/>
              </a:avLst>
            </a:prstGeom>
            <a:gradFill flip="none" rotWithShape="1">
              <a:gsLst>
                <a:gs pos="0">
                  <a:srgbClr val="9BBB40">
                    <a:tint val="66000"/>
                    <a:satMod val="160000"/>
                  </a:srgbClr>
                </a:gs>
                <a:gs pos="50000">
                  <a:srgbClr val="9BBB40">
                    <a:tint val="44500"/>
                    <a:satMod val="160000"/>
                  </a:srgbClr>
                </a:gs>
                <a:gs pos="100000">
                  <a:srgbClr val="9BBB40">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marL="355600" algn="ctr">
                <a:lnSpc>
                  <a:spcPct val="130000"/>
                </a:lnSpc>
              </a:pPr>
              <a:r>
                <a:rPr lang="zh-TW" altLang="en-US" sz="2000" dirty="0">
                  <a:solidFill>
                    <a:schemeClr val="tx1"/>
                  </a:solidFill>
                  <a:latin typeface="微软雅黑" panose="020B0503020204020204" pitchFamily="34" charset="-122"/>
                  <a:ea typeface="微软雅黑" panose="020B0503020204020204" pitchFamily="34" charset="-122"/>
                </a:rPr>
                <a:t>提交</a:t>
              </a:r>
            </a:p>
          </p:txBody>
        </p:sp>
        <p:sp>
          <p:nvSpPr>
            <p:cNvPr id="53" name="橢圓 52">
              <a:extLst>
                <a:ext uri="{FF2B5EF4-FFF2-40B4-BE49-F238E27FC236}">
                  <a16:creationId xmlns:a16="http://schemas.microsoft.com/office/drawing/2014/main" id="{61AD000B-74D3-41E0-A38C-63EE26214C06}"/>
                </a:ext>
              </a:extLst>
            </p:cNvPr>
            <p:cNvSpPr/>
            <p:nvPr/>
          </p:nvSpPr>
          <p:spPr>
            <a:xfrm>
              <a:off x="7301544" y="2887027"/>
              <a:ext cx="486412" cy="478091"/>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4</a:t>
              </a:r>
              <a:endParaRPr lang="zh-TW" altLang="en-US" sz="2000" dirty="0">
                <a:latin typeface="微软雅黑" panose="020B0503020204020204" pitchFamily="34" charset="-122"/>
                <a:ea typeface="微软雅黑" panose="020B0503020204020204" pitchFamily="34" charset="-122"/>
              </a:endParaRPr>
            </a:p>
          </p:txBody>
        </p:sp>
      </p:grpSp>
      <p:grpSp>
        <p:nvGrpSpPr>
          <p:cNvPr id="7" name="群組 6"/>
          <p:cNvGrpSpPr/>
          <p:nvPr/>
        </p:nvGrpSpPr>
        <p:grpSpPr>
          <a:xfrm>
            <a:off x="2842156" y="4425207"/>
            <a:ext cx="2515095" cy="1602630"/>
            <a:chOff x="2842156" y="4425207"/>
            <a:chExt cx="2515095" cy="1602630"/>
          </a:xfrm>
        </p:grpSpPr>
        <p:sp>
          <p:nvSpPr>
            <p:cNvPr id="21" name="向右箭號 8">
              <a:extLst>
                <a:ext uri="{FF2B5EF4-FFF2-40B4-BE49-F238E27FC236}">
                  <a16:creationId xmlns:a16="http://schemas.microsoft.com/office/drawing/2014/main" id="{106E7409-DD8D-480E-9523-596400021432}"/>
                </a:ext>
              </a:extLst>
            </p:cNvPr>
            <p:cNvSpPr/>
            <p:nvPr/>
          </p:nvSpPr>
          <p:spPr>
            <a:xfrm>
              <a:off x="2899953" y="4425207"/>
              <a:ext cx="2457298" cy="1187718"/>
            </a:xfrm>
            <a:prstGeom prst="rightArrow">
              <a:avLst>
                <a:gd name="adj1" fmla="val 59455"/>
                <a:gd name="adj2" fmla="val 48582"/>
              </a:avLst>
            </a:prstGeom>
            <a:gradFill flip="none" rotWithShape="1">
              <a:gsLst>
                <a:gs pos="0">
                  <a:srgbClr val="9BBB40">
                    <a:tint val="66000"/>
                    <a:satMod val="160000"/>
                  </a:srgbClr>
                </a:gs>
                <a:gs pos="50000">
                  <a:srgbClr val="9BBB40">
                    <a:tint val="44500"/>
                    <a:satMod val="160000"/>
                  </a:srgbClr>
                </a:gs>
                <a:gs pos="100000">
                  <a:srgbClr val="9BBB40">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smtClean="0">
                  <a:solidFill>
                    <a:schemeClr val="tx1"/>
                  </a:solidFill>
                  <a:latin typeface="微软雅黑" panose="020B0503020204020204" pitchFamily="34" charset="-122"/>
                  <a:ea typeface="微软雅黑" panose="020B0503020204020204" pitchFamily="34" charset="-122"/>
                </a:rPr>
                <a:t> 勾</a:t>
              </a:r>
              <a:r>
                <a:rPr lang="zh-TW" altLang="en-US" sz="2000" dirty="0">
                  <a:solidFill>
                    <a:schemeClr val="tx1"/>
                  </a:solidFill>
                  <a:latin typeface="微软雅黑" panose="020B0503020204020204" pitchFamily="34" charset="-122"/>
                  <a:ea typeface="微软雅黑" panose="020B0503020204020204" pitchFamily="34" charset="-122"/>
                </a:rPr>
                <a:t>選</a:t>
              </a:r>
            </a:p>
          </p:txBody>
        </p:sp>
        <p:sp>
          <p:nvSpPr>
            <p:cNvPr id="24" name="文字方塊 23">
              <a:extLst>
                <a:ext uri="{FF2B5EF4-FFF2-40B4-BE49-F238E27FC236}">
                  <a16:creationId xmlns:a16="http://schemas.microsoft.com/office/drawing/2014/main" id="{AC8F6582-D22F-4BD2-A01C-EBD868E63AF3}"/>
                </a:ext>
              </a:extLst>
            </p:cNvPr>
            <p:cNvSpPr txBox="1"/>
            <p:nvPr/>
          </p:nvSpPr>
          <p:spPr>
            <a:xfrm>
              <a:off x="2842156" y="5375351"/>
              <a:ext cx="2337650" cy="652486"/>
            </a:xfrm>
            <a:prstGeom prst="rect">
              <a:avLst/>
            </a:prstGeom>
            <a:noFill/>
          </p:spPr>
          <p:txBody>
            <a:bodyPr wrap="square" rtlCol="0">
              <a:spAutoFit/>
            </a:bodyPr>
            <a:lstStyle/>
            <a:p>
              <a:pPr>
                <a:lnSpc>
                  <a:spcPct val="130000"/>
                </a:lnSpc>
                <a:spcBef>
                  <a:spcPts val="600"/>
                </a:spcBef>
              </a:pPr>
              <a:r>
                <a:rPr lang="zh-TW" altLang="en-US" sz="1400" b="1" kern="0" dirty="0">
                  <a:solidFill>
                    <a:schemeClr val="accent4">
                      <a:lumMod val="75000"/>
                    </a:schemeClr>
                  </a:solidFill>
                  <a:latin typeface="微软雅黑" panose="020B0503020204020204" pitchFamily="34" charset="-122"/>
                  <a:ea typeface="微软雅黑" panose="020B0503020204020204" pitchFamily="34" charset="-122"/>
                  <a:cs typeface="+mn-ea"/>
                  <a:sym typeface="+mn-lt"/>
                </a:rPr>
                <a:t>學校</a:t>
              </a:r>
              <a:r>
                <a:rPr lang="zh-TW" altLang="en-US"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t>在</a:t>
              </a: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每學年</a:t>
              </a:r>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提交</a:t>
              </a:r>
              <a:r>
                <a:rPr lang="zh-TW" altLang="en-US"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t>前，</a:t>
              </a:r>
              <a:r>
                <a:rPr lang="en-US" altLang="zh-TW"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t/>
              </a:r>
              <a:br>
                <a:rPr lang="en-US" altLang="zh-TW"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br>
              <a:r>
                <a:rPr lang="zh-TW" altLang="en-US" sz="1400" b="1" kern="0" dirty="0" smtClean="0">
                  <a:solidFill>
                    <a:schemeClr val="accent4">
                      <a:lumMod val="75000"/>
                    </a:schemeClr>
                  </a:solidFill>
                  <a:latin typeface="微软雅黑" panose="020B0503020204020204" pitchFamily="34" charset="-122"/>
                  <a:ea typeface="微软雅黑" panose="020B0503020204020204" pitchFamily="34" charset="-122"/>
                  <a:cs typeface="+mn-ea"/>
                  <a:sym typeface="+mn-lt"/>
                </a:rPr>
                <a:t>會</a:t>
              </a:r>
              <a:r>
                <a:rPr lang="zh-TW" altLang="en-US" sz="1400" b="1" kern="0" dirty="0">
                  <a:solidFill>
                    <a:schemeClr val="accent4">
                      <a:lumMod val="75000"/>
                    </a:schemeClr>
                  </a:solidFill>
                  <a:latin typeface="微软雅黑" panose="020B0503020204020204" pitchFamily="34" charset="-122"/>
                  <a:ea typeface="微软雅黑" panose="020B0503020204020204" pitchFamily="34" charset="-122"/>
                  <a:cs typeface="+mn-ea"/>
                  <a:sym typeface="+mn-lt"/>
                </a:rPr>
                <a:t>請同學勾選要提交的檔案</a:t>
              </a:r>
            </a:p>
          </p:txBody>
        </p:sp>
        <p:sp>
          <p:nvSpPr>
            <p:cNvPr id="52" name="橢圓 51">
              <a:extLst>
                <a:ext uri="{FF2B5EF4-FFF2-40B4-BE49-F238E27FC236}">
                  <a16:creationId xmlns:a16="http://schemas.microsoft.com/office/drawing/2014/main" id="{E43D88AA-5876-4663-9AB1-BD97BF853DA5}"/>
                </a:ext>
              </a:extLst>
            </p:cNvPr>
            <p:cNvSpPr/>
            <p:nvPr/>
          </p:nvSpPr>
          <p:spPr>
            <a:xfrm>
              <a:off x="3064225" y="4770246"/>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3</a:t>
              </a:r>
              <a:endParaRPr lang="zh-TW" altLang="en-US" sz="2000" dirty="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220939723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fade">
                                      <p:cBhvr>
                                        <p:cTn id="7" dur="500"/>
                                        <p:tgtEl>
                                          <p:spTgt spid="36"/>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500"/>
                                        <p:tgtEl>
                                          <p:spTgt spid="44"/>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fade">
                                      <p:cBhvr>
                                        <p:cTn id="15" dur="1000"/>
                                        <p:tgtEl>
                                          <p:spTgt spid="4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par>
                          <p:cTn id="26" fill="hold">
                            <p:stCondLst>
                              <p:cond delay="500"/>
                            </p:stCondLst>
                            <p:childTnLst>
                              <p:par>
                                <p:cTn id="27" presetID="10" presetClass="entr" presetSubtype="0" fill="hold" nodeType="afterEffect">
                                  <p:stCondLst>
                                    <p:cond delay="0"/>
                                  </p:stCondLst>
                                  <p:childTnLst>
                                    <p:set>
                                      <p:cBhvr>
                                        <p:cTn id="28" dur="1" fill="hold">
                                          <p:stCondLst>
                                            <p:cond delay="0"/>
                                          </p:stCondLst>
                                        </p:cTn>
                                        <p:tgtEl>
                                          <p:spTgt spid="43"/>
                                        </p:tgtEl>
                                        <p:attrNameLst>
                                          <p:attrName>style.visibility</p:attrName>
                                        </p:attrNameLst>
                                      </p:cBhvr>
                                      <p:to>
                                        <p:strVal val="visible"/>
                                      </p:to>
                                    </p:set>
                                    <p:animEffect transition="in" filter="fade">
                                      <p:cBhvr>
                                        <p:cTn id="29" dur="500"/>
                                        <p:tgtEl>
                                          <p:spTgt spid="43"/>
                                        </p:tgtEl>
                                      </p:cBhvr>
                                    </p:animEffect>
                                  </p:childTnLst>
                                </p:cTn>
                              </p:par>
                            </p:childTnLst>
                          </p:cTn>
                        </p:par>
                        <p:par>
                          <p:cTn id="30" fill="hold">
                            <p:stCondLst>
                              <p:cond delay="1000"/>
                            </p:stCondLst>
                            <p:childTnLst>
                              <p:par>
                                <p:cTn id="31" presetID="10" presetClass="entr" presetSubtype="0"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fade">
                                      <p:cBhvr>
                                        <p:cTn id="33" dur="1000"/>
                                        <p:tgtEl>
                                          <p:spTgt spid="2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27"/>
                                        </p:tgtEl>
                                        <p:attrNameLst>
                                          <p:attrName>style.visibility</p:attrName>
                                        </p:attrNameLst>
                                      </p:cBhvr>
                                      <p:to>
                                        <p:strVal val="visible"/>
                                      </p:to>
                                    </p:set>
                                    <p:animEffect transition="in" filter="fade">
                                      <p:cBhvr>
                                        <p:cTn id="48" dur="500"/>
                                        <p:tgtEl>
                                          <p:spTgt spid="27"/>
                                        </p:tgtEl>
                                      </p:cBhvr>
                                    </p:animEffect>
                                  </p:childTnLst>
                                </p:cTn>
                              </p:par>
                            </p:childTnLst>
                          </p:cTn>
                        </p:par>
                        <p:par>
                          <p:cTn id="49" fill="hold">
                            <p:stCondLst>
                              <p:cond delay="500"/>
                            </p:stCondLst>
                            <p:childTnLst>
                              <p:par>
                                <p:cTn id="50" presetID="10" presetClass="entr" presetSubtype="0" fill="hold" nodeType="afterEffect">
                                  <p:stCondLst>
                                    <p:cond delay="0"/>
                                  </p:stCondLst>
                                  <p:childTnLst>
                                    <p:set>
                                      <p:cBhvr>
                                        <p:cTn id="51" dur="1" fill="hold">
                                          <p:stCondLst>
                                            <p:cond delay="0"/>
                                          </p:stCondLst>
                                        </p:cTn>
                                        <p:tgtEl>
                                          <p:spTgt spid="32"/>
                                        </p:tgtEl>
                                        <p:attrNameLst>
                                          <p:attrName>style.visibility</p:attrName>
                                        </p:attrNameLst>
                                      </p:cBhvr>
                                      <p:to>
                                        <p:strVal val="visible"/>
                                      </p:to>
                                    </p:set>
                                    <p:animEffect transition="in" filter="fade">
                                      <p:cBhvr>
                                        <p:cTn id="52" dur="1000"/>
                                        <p:tgtEl>
                                          <p:spTgt spid="32"/>
                                        </p:tgtEl>
                                      </p:cBhvr>
                                    </p:animEffect>
                                  </p:childTnLst>
                                </p:cTn>
                              </p:par>
                            </p:childTnLst>
                          </p:cTn>
                        </p:par>
                        <p:par>
                          <p:cTn id="53" fill="hold">
                            <p:stCondLst>
                              <p:cond delay="1500"/>
                            </p:stCondLst>
                            <p:childTnLst>
                              <p:par>
                                <p:cTn id="54" presetID="10" presetClass="entr" presetSubtype="0" fill="hold" nodeType="afterEffect">
                                  <p:stCondLst>
                                    <p:cond delay="0"/>
                                  </p:stCondLst>
                                  <p:childTnLst>
                                    <p:set>
                                      <p:cBhvr>
                                        <p:cTn id="55" dur="1" fill="hold">
                                          <p:stCondLst>
                                            <p:cond delay="0"/>
                                          </p:stCondLst>
                                        </p:cTn>
                                        <p:tgtEl>
                                          <p:spTgt spid="31"/>
                                        </p:tgtEl>
                                        <p:attrNameLst>
                                          <p:attrName>style.visibility</p:attrName>
                                        </p:attrNameLst>
                                      </p:cBhvr>
                                      <p:to>
                                        <p:strVal val="visible"/>
                                      </p:to>
                                    </p:set>
                                    <p:animEffect transition="in" filter="fade">
                                      <p:cBhvr>
                                        <p:cTn id="56" dur="1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a:extLst>
              <a:ext uri="{FF2B5EF4-FFF2-40B4-BE49-F238E27FC236}">
                <a16:creationId xmlns:a16="http://schemas.microsoft.com/office/drawing/2014/main" id="{FCD240A5-6996-49C1-9986-D611340A9F72}"/>
              </a:ext>
            </a:extLst>
          </p:cNvPr>
          <p:cNvSpPr>
            <a:spLocks noGrp="1"/>
          </p:cNvSpPr>
          <p:nvPr>
            <p:ph type="body" sz="quarter" idx="15"/>
          </p:nvPr>
        </p:nvSpPr>
        <p:spPr>
          <a:xfrm>
            <a:off x="622300" y="249739"/>
            <a:ext cx="10788650" cy="655783"/>
          </a:xfrm>
        </p:spPr>
        <p:txBody>
          <a:bodyPr/>
          <a:lstStyle/>
          <a:p>
            <a:r>
              <a:rPr lang="zh-TW" altLang="en-US" b="1" dirty="0"/>
              <a:t>大專校院端如何取得學生學習歷程檔案作為升學備審資料</a:t>
            </a:r>
            <a:r>
              <a:rPr lang="en-US" altLang="zh-TW" b="1" dirty="0">
                <a:latin typeface="+mj-ea"/>
              </a:rPr>
              <a:t>?</a:t>
            </a:r>
            <a:endParaRPr lang="zh-TW" altLang="en-US" dirty="0">
              <a:solidFill>
                <a:srgbClr val="0000FF"/>
              </a:solidFill>
              <a:latin typeface="+mj-ea"/>
            </a:endParaRPr>
          </a:p>
        </p:txBody>
      </p:sp>
      <p:pic>
        <p:nvPicPr>
          <p:cNvPr id="3" name="圖片 2">
            <a:extLst>
              <a:ext uri="{FF2B5EF4-FFF2-40B4-BE49-F238E27FC236}">
                <a16:creationId xmlns:a16="http://schemas.microsoft.com/office/drawing/2014/main" id="{67495BC5-DEA0-476B-94C3-406DDDF50DD8}"/>
              </a:ext>
            </a:extLst>
          </p:cNvPr>
          <p:cNvPicPr>
            <a:picLocks noChangeAspect="1"/>
          </p:cNvPicPr>
          <p:nvPr/>
        </p:nvPicPr>
        <p:blipFill rotWithShape="1">
          <a:blip r:embed="rId3"/>
          <a:srcRect r="1853"/>
          <a:stretch/>
        </p:blipFill>
        <p:spPr>
          <a:xfrm>
            <a:off x="972460" y="1023318"/>
            <a:ext cx="1440000" cy="3333284"/>
          </a:xfrm>
          <a:prstGeom prst="rect">
            <a:avLst/>
          </a:prstGeom>
          <a:solidFill>
            <a:srgbClr val="F26D64"/>
          </a:solidFill>
        </p:spPr>
      </p:pic>
      <p:pic>
        <p:nvPicPr>
          <p:cNvPr id="5" name="圖片 4">
            <a:extLst>
              <a:ext uri="{FF2B5EF4-FFF2-40B4-BE49-F238E27FC236}">
                <a16:creationId xmlns:a16="http://schemas.microsoft.com/office/drawing/2014/main" id="{0A02B510-FFD9-4A56-B805-27FBFC8254A5}"/>
              </a:ext>
            </a:extLst>
          </p:cNvPr>
          <p:cNvPicPr>
            <a:picLocks noChangeAspect="1"/>
          </p:cNvPicPr>
          <p:nvPr/>
        </p:nvPicPr>
        <p:blipFill rotWithShape="1">
          <a:blip r:embed="rId4"/>
          <a:srcRect l="3607"/>
          <a:stretch/>
        </p:blipFill>
        <p:spPr>
          <a:xfrm>
            <a:off x="5679716" y="1055558"/>
            <a:ext cx="1326757" cy="3333600"/>
          </a:xfrm>
          <a:prstGeom prst="rect">
            <a:avLst/>
          </a:prstGeom>
        </p:spPr>
      </p:pic>
      <p:grpSp>
        <p:nvGrpSpPr>
          <p:cNvPr id="6" name="群組 5">
            <a:extLst>
              <a:ext uri="{FF2B5EF4-FFF2-40B4-BE49-F238E27FC236}">
                <a16:creationId xmlns:a16="http://schemas.microsoft.com/office/drawing/2014/main" id="{A44BD406-4F7F-46D1-BCD8-DDC9B6D3E989}"/>
              </a:ext>
            </a:extLst>
          </p:cNvPr>
          <p:cNvGrpSpPr/>
          <p:nvPr/>
        </p:nvGrpSpPr>
        <p:grpSpPr>
          <a:xfrm>
            <a:off x="972460" y="4793317"/>
            <a:ext cx="1367692" cy="1723766"/>
            <a:chOff x="730817" y="2371012"/>
            <a:chExt cx="1104758" cy="1332539"/>
          </a:xfrm>
        </p:grpSpPr>
        <p:pic>
          <p:nvPicPr>
            <p:cNvPr id="7" name="圖片 6">
              <a:extLst>
                <a:ext uri="{FF2B5EF4-FFF2-40B4-BE49-F238E27FC236}">
                  <a16:creationId xmlns:a16="http://schemas.microsoft.com/office/drawing/2014/main" id="{018D623F-F854-41F2-8789-766308268058}"/>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730817" y="2371012"/>
              <a:ext cx="533768" cy="1318904"/>
            </a:xfrm>
            <a:prstGeom prst="rect">
              <a:avLst/>
            </a:prstGeom>
          </p:spPr>
        </p:pic>
        <p:pic>
          <p:nvPicPr>
            <p:cNvPr id="8" name="圖片 7">
              <a:extLst>
                <a:ext uri="{FF2B5EF4-FFF2-40B4-BE49-F238E27FC236}">
                  <a16:creationId xmlns:a16="http://schemas.microsoft.com/office/drawing/2014/main" id="{B63D72A1-CC1E-4313-B101-505F94DD2793}"/>
                </a:ext>
              </a:extLst>
            </p:cNvPr>
            <p:cNvPicPr>
              <a:picLocks noChangeAspect="1"/>
            </p:cNvPicPr>
            <p:nvPr/>
          </p:nvPicPr>
          <p:blipFill>
            <a:blip r:embed="rId6">
              <a:clrChange>
                <a:clrFrom>
                  <a:srgbClr val="FFFFFF"/>
                </a:clrFrom>
                <a:clrTo>
                  <a:srgbClr val="FFFFFF">
                    <a:alpha val="0"/>
                  </a:srgbClr>
                </a:clrTo>
              </a:clrChange>
            </a:blip>
            <a:stretch>
              <a:fillRect/>
            </a:stretch>
          </p:blipFill>
          <p:spPr>
            <a:xfrm>
              <a:off x="1215849" y="2384646"/>
              <a:ext cx="619726" cy="1318905"/>
            </a:xfrm>
            <a:prstGeom prst="rect">
              <a:avLst/>
            </a:prstGeom>
          </p:spPr>
        </p:pic>
      </p:grpSp>
      <p:sp>
        <p:nvSpPr>
          <p:cNvPr id="9" name="向右箭號 8">
            <a:extLst>
              <a:ext uri="{FF2B5EF4-FFF2-40B4-BE49-F238E27FC236}">
                <a16:creationId xmlns:a16="http://schemas.microsoft.com/office/drawing/2014/main" id="{E003FD53-D18A-4D58-AAA3-F86FF41F07EE}"/>
              </a:ext>
            </a:extLst>
          </p:cNvPr>
          <p:cNvSpPr/>
          <p:nvPr/>
        </p:nvSpPr>
        <p:spPr>
          <a:xfrm>
            <a:off x="3106993" y="1559542"/>
            <a:ext cx="1985107" cy="1202362"/>
          </a:xfrm>
          <a:prstGeom prst="rightArrow">
            <a:avLst>
              <a:gd name="adj1" fmla="val 59455"/>
              <a:gd name="adj2" fmla="val 48582"/>
            </a:avLst>
          </a:prstGeom>
          <a:gradFill flip="none" rotWithShape="1">
            <a:gsLst>
              <a:gs pos="0">
                <a:srgbClr val="F26D64">
                  <a:tint val="66000"/>
                  <a:satMod val="160000"/>
                </a:srgbClr>
              </a:gs>
              <a:gs pos="50000">
                <a:srgbClr val="F26D64">
                  <a:tint val="44500"/>
                  <a:satMod val="160000"/>
                </a:srgbClr>
              </a:gs>
              <a:gs pos="100000">
                <a:srgbClr val="F26D64">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a:solidFill>
                  <a:schemeClr val="tx1"/>
                </a:solidFill>
                <a:latin typeface="微软雅黑" panose="020B0503020204020204" pitchFamily="34" charset="-122"/>
                <a:ea typeface="微软雅黑" panose="020B0503020204020204" pitchFamily="34" charset="-122"/>
              </a:rPr>
              <a:t>介</a:t>
            </a:r>
            <a:r>
              <a:rPr lang="zh-TW" altLang="en-US" sz="2000" dirty="0" smtClean="0">
                <a:solidFill>
                  <a:schemeClr val="tx1"/>
                </a:solidFill>
                <a:latin typeface="微软雅黑" panose="020B0503020204020204" pitchFamily="34" charset="-122"/>
                <a:ea typeface="微软雅黑" panose="020B0503020204020204" pitchFamily="34" charset="-122"/>
              </a:rPr>
              <a:t>接</a:t>
            </a:r>
            <a:endParaRPr lang="zh-TW" altLang="en-US" sz="2000" dirty="0">
              <a:solidFill>
                <a:schemeClr val="tx1"/>
              </a:solidFill>
              <a:latin typeface="微软雅黑" panose="020B0503020204020204" pitchFamily="34" charset="-122"/>
              <a:ea typeface="微软雅黑" panose="020B0503020204020204" pitchFamily="34" charset="-122"/>
            </a:endParaRPr>
          </a:p>
        </p:txBody>
      </p:sp>
      <p:sp>
        <p:nvSpPr>
          <p:cNvPr id="13" name="向右箭號 8">
            <a:extLst>
              <a:ext uri="{FF2B5EF4-FFF2-40B4-BE49-F238E27FC236}">
                <a16:creationId xmlns:a16="http://schemas.microsoft.com/office/drawing/2014/main" id="{0C9F162B-0EFA-4A64-8D00-6C4E6B30A35F}"/>
              </a:ext>
            </a:extLst>
          </p:cNvPr>
          <p:cNvSpPr/>
          <p:nvPr/>
        </p:nvSpPr>
        <p:spPr>
          <a:xfrm>
            <a:off x="7324624" y="1525560"/>
            <a:ext cx="2108488" cy="1202362"/>
          </a:xfrm>
          <a:prstGeom prst="rightArrow">
            <a:avLst>
              <a:gd name="adj1" fmla="val 59455"/>
              <a:gd name="adj2" fmla="val 48582"/>
            </a:avLst>
          </a:prstGeom>
          <a:gradFill flip="none" rotWithShape="1">
            <a:gsLst>
              <a:gs pos="0">
                <a:srgbClr val="FF9E28">
                  <a:tint val="66000"/>
                  <a:satMod val="160000"/>
                </a:srgbClr>
              </a:gs>
              <a:gs pos="50000">
                <a:srgbClr val="FF9E28">
                  <a:tint val="44500"/>
                  <a:satMod val="160000"/>
                </a:srgbClr>
              </a:gs>
              <a:gs pos="100000">
                <a:srgbClr val="FF9E28">
                  <a:tint val="23500"/>
                  <a:satMod val="160000"/>
                </a:srgbClr>
              </a:gs>
            </a:gsLst>
            <a:lin ang="10800000" scaled="1"/>
            <a:tileRect/>
          </a:gradFill>
          <a:ln/>
        </p:spPr>
        <p:style>
          <a:lnRef idx="3">
            <a:schemeClr val="lt1"/>
          </a:lnRef>
          <a:fillRef idx="1">
            <a:schemeClr val="accent6"/>
          </a:fillRef>
          <a:effectRef idx="1">
            <a:schemeClr val="accent6"/>
          </a:effectRef>
          <a:fontRef idx="minor">
            <a:schemeClr val="lt1"/>
          </a:fontRef>
        </p:style>
        <p:txBody>
          <a:bodyPr rtlCol="0" anchor="ctr"/>
          <a:lstStyle>
            <a:defPPr>
              <a:defRPr lang="zh-CN"/>
            </a:defPPr>
            <a:lvl1pPr marL="0" algn="l" defTabSz="914377" rtl="0" eaLnBrk="1" latinLnBrk="0" hangingPunct="1">
              <a:defRPr sz="1800" kern="1200">
                <a:solidFill>
                  <a:schemeClr val="lt1"/>
                </a:solidFill>
                <a:latin typeface="+mn-lt"/>
                <a:ea typeface="+mn-ea"/>
                <a:cs typeface="+mn-cs"/>
              </a:defRPr>
            </a:lvl1pPr>
            <a:lvl2pPr marL="457189" algn="l" defTabSz="914377" rtl="0" eaLnBrk="1" latinLnBrk="0" hangingPunct="1">
              <a:defRPr sz="1800" kern="1200">
                <a:solidFill>
                  <a:schemeClr val="lt1"/>
                </a:solidFill>
                <a:latin typeface="+mn-lt"/>
                <a:ea typeface="+mn-ea"/>
                <a:cs typeface="+mn-cs"/>
              </a:defRPr>
            </a:lvl2pPr>
            <a:lvl3pPr marL="914377" algn="l" defTabSz="914377" rtl="0" eaLnBrk="1" latinLnBrk="0" hangingPunct="1">
              <a:defRPr sz="1800" kern="1200">
                <a:solidFill>
                  <a:schemeClr val="lt1"/>
                </a:solidFill>
                <a:latin typeface="+mn-lt"/>
                <a:ea typeface="+mn-ea"/>
                <a:cs typeface="+mn-cs"/>
              </a:defRPr>
            </a:lvl3pPr>
            <a:lvl4pPr marL="1371566" algn="l" defTabSz="914377" rtl="0" eaLnBrk="1" latinLnBrk="0" hangingPunct="1">
              <a:defRPr sz="1800" kern="1200">
                <a:solidFill>
                  <a:schemeClr val="lt1"/>
                </a:solidFill>
                <a:latin typeface="+mn-lt"/>
                <a:ea typeface="+mn-ea"/>
                <a:cs typeface="+mn-cs"/>
              </a:defRPr>
            </a:lvl4pPr>
            <a:lvl5pPr marL="1828754" algn="l" defTabSz="914377" rtl="0" eaLnBrk="1" latinLnBrk="0" hangingPunct="1">
              <a:defRPr sz="1800" kern="1200">
                <a:solidFill>
                  <a:schemeClr val="lt1"/>
                </a:solidFill>
                <a:latin typeface="+mn-lt"/>
                <a:ea typeface="+mn-ea"/>
                <a:cs typeface="+mn-cs"/>
              </a:defRPr>
            </a:lvl5pPr>
            <a:lvl6pPr marL="2285943" algn="l" defTabSz="914377" rtl="0" eaLnBrk="1" latinLnBrk="0" hangingPunct="1">
              <a:defRPr sz="1800" kern="1200">
                <a:solidFill>
                  <a:schemeClr val="lt1"/>
                </a:solidFill>
                <a:latin typeface="+mn-lt"/>
                <a:ea typeface="+mn-ea"/>
                <a:cs typeface="+mn-cs"/>
              </a:defRPr>
            </a:lvl6pPr>
            <a:lvl7pPr marL="2743131" algn="l" defTabSz="914377" rtl="0" eaLnBrk="1" latinLnBrk="0" hangingPunct="1">
              <a:defRPr sz="1800" kern="1200">
                <a:solidFill>
                  <a:schemeClr val="lt1"/>
                </a:solidFill>
                <a:latin typeface="+mn-lt"/>
                <a:ea typeface="+mn-ea"/>
                <a:cs typeface="+mn-cs"/>
              </a:defRPr>
            </a:lvl7pPr>
            <a:lvl8pPr marL="3200320" algn="l" defTabSz="914377" rtl="0" eaLnBrk="1" latinLnBrk="0" hangingPunct="1">
              <a:defRPr sz="1800" kern="1200">
                <a:solidFill>
                  <a:schemeClr val="lt1"/>
                </a:solidFill>
                <a:latin typeface="+mn-lt"/>
                <a:ea typeface="+mn-ea"/>
                <a:cs typeface="+mn-cs"/>
              </a:defRPr>
            </a:lvl8pPr>
            <a:lvl9pPr marL="3657509" algn="l" defTabSz="914377" rtl="0" eaLnBrk="1" latinLnBrk="0" hangingPunct="1">
              <a:defRPr sz="1800" kern="1200">
                <a:solidFill>
                  <a:schemeClr val="lt1"/>
                </a:solidFill>
                <a:latin typeface="+mn-lt"/>
                <a:ea typeface="+mn-ea"/>
                <a:cs typeface="+mn-cs"/>
              </a:defRPr>
            </a:lvl9pPr>
          </a:lstStyle>
          <a:p>
            <a:pPr algn="ctr">
              <a:lnSpc>
                <a:spcPct val="130000"/>
              </a:lnSpc>
            </a:pPr>
            <a:r>
              <a:rPr lang="zh-TW" altLang="en-US" sz="2000" dirty="0" smtClean="0">
                <a:solidFill>
                  <a:schemeClr val="tx1"/>
                </a:solidFill>
                <a:latin typeface="微软雅黑" panose="020B0503020204020204" pitchFamily="34" charset="-122"/>
                <a:ea typeface="微软雅黑" panose="020B0503020204020204" pitchFamily="34" charset="-122"/>
              </a:rPr>
              <a:t>提供備審資料</a:t>
            </a:r>
            <a:endParaRPr lang="zh-TW" altLang="en-US" sz="2000" dirty="0">
              <a:solidFill>
                <a:schemeClr val="tx1"/>
              </a:solidFill>
              <a:latin typeface="微软雅黑" panose="020B0503020204020204" pitchFamily="34" charset="-122"/>
              <a:ea typeface="微软雅黑" panose="020B0503020204020204" pitchFamily="34" charset="-122"/>
            </a:endParaRPr>
          </a:p>
        </p:txBody>
      </p:sp>
      <p:grpSp>
        <p:nvGrpSpPr>
          <p:cNvPr id="19" name="群組 18"/>
          <p:cNvGrpSpPr/>
          <p:nvPr/>
        </p:nvGrpSpPr>
        <p:grpSpPr>
          <a:xfrm>
            <a:off x="9405889" y="1487598"/>
            <a:ext cx="1800493" cy="1696877"/>
            <a:chOff x="9405889" y="1548114"/>
            <a:chExt cx="1800493" cy="1696877"/>
          </a:xfrm>
        </p:grpSpPr>
        <p:graphicFrame>
          <p:nvGraphicFramePr>
            <p:cNvPr id="14" name="物件 13">
              <a:extLst>
                <a:ext uri="{FF2B5EF4-FFF2-40B4-BE49-F238E27FC236}">
                  <a16:creationId xmlns:a16="http://schemas.microsoft.com/office/drawing/2014/main" id="{7AD23460-0479-4E15-9698-14133401EAD1}"/>
                </a:ext>
              </a:extLst>
            </p:cNvPr>
            <p:cNvGraphicFramePr>
              <a:graphicFrameLocks noChangeAspect="1"/>
            </p:cNvGraphicFramePr>
            <p:nvPr>
              <p:extLst>
                <p:ext uri="{D42A27DB-BD31-4B8C-83A1-F6EECF244321}">
                  <p14:modId xmlns:p14="http://schemas.microsoft.com/office/powerpoint/2010/main" val="2006116759"/>
                </p:ext>
              </p:extLst>
            </p:nvPr>
          </p:nvGraphicFramePr>
          <p:xfrm>
            <a:off x="9678059" y="1548114"/>
            <a:ext cx="1260865" cy="1202362"/>
          </p:xfrm>
          <a:graphic>
            <a:graphicData uri="http://schemas.openxmlformats.org/presentationml/2006/ole">
              <mc:AlternateContent xmlns:mc="http://schemas.openxmlformats.org/markup-compatibility/2006">
                <mc:Choice xmlns:v="urn:schemas-microsoft-com:vml" Requires="v">
                  <p:oleObj spid="_x0000_s2118" name="PhotoImpact" r:id="rId7" imgW="1261981" imgH="1085182" progId="">
                    <p:embed/>
                  </p:oleObj>
                </mc:Choice>
                <mc:Fallback>
                  <p:oleObj name="PhotoImpact" r:id="rId7" imgW="1261981" imgH="1085182" progId="">
                    <p:embed/>
                    <p:pic>
                      <p:nvPicPr>
                        <p:cNvPr id="0" name="Picture 6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78059" y="1548114"/>
                          <a:ext cx="1260865" cy="1202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 name="文字方塊 15">
              <a:extLst>
                <a:ext uri="{FF2B5EF4-FFF2-40B4-BE49-F238E27FC236}">
                  <a16:creationId xmlns:a16="http://schemas.microsoft.com/office/drawing/2014/main" id="{EFC5B0B9-C066-4EFC-81AF-9120CB015054}"/>
                </a:ext>
              </a:extLst>
            </p:cNvPr>
            <p:cNvSpPr txBox="1"/>
            <p:nvPr/>
          </p:nvSpPr>
          <p:spPr>
            <a:xfrm>
              <a:off x="9405889" y="2872581"/>
              <a:ext cx="1800493" cy="372410"/>
            </a:xfrm>
            <a:prstGeom prst="rect">
              <a:avLst/>
            </a:prstGeom>
            <a:noFill/>
          </p:spPr>
          <p:txBody>
            <a:bodyPr wrap="none" rtlCol="0">
              <a:spAutoFit/>
            </a:bodyPr>
            <a:lstStyle/>
            <a:p>
              <a:pPr>
                <a:lnSpc>
                  <a:spcPct val="130000"/>
                </a:lnSpc>
                <a:spcBef>
                  <a:spcPts val="600"/>
                </a:spcBef>
              </a:pPr>
              <a:r>
                <a:rPr lang="zh-TW" altLang="en-US" sz="1400" b="1" kern="0" dirty="0">
                  <a:latin typeface="微软雅黑" panose="020B0503020204020204" pitchFamily="34" charset="-122"/>
                  <a:ea typeface="微软雅黑" panose="020B0503020204020204" pitchFamily="34" charset="-122"/>
                  <a:cs typeface="+mn-ea"/>
                  <a:sym typeface="+mn-lt"/>
                </a:rPr>
                <a:t>大學或技專校</a:t>
              </a:r>
              <a:r>
                <a:rPr lang="zh-TW" altLang="en-US" sz="1400" b="1" kern="0" dirty="0" smtClean="0">
                  <a:latin typeface="微软雅黑" panose="020B0503020204020204" pitchFamily="34" charset="-122"/>
                  <a:ea typeface="微软雅黑" panose="020B0503020204020204" pitchFamily="34" charset="-122"/>
                  <a:cs typeface="+mn-ea"/>
                  <a:sym typeface="+mn-lt"/>
                </a:rPr>
                <a:t>院校系</a:t>
              </a:r>
              <a:endParaRPr lang="zh-TW" altLang="en-US" sz="1400" b="1" kern="0" dirty="0">
                <a:latin typeface="微软雅黑" panose="020B0503020204020204" pitchFamily="34" charset="-122"/>
                <a:ea typeface="微软雅黑" panose="020B0503020204020204" pitchFamily="34" charset="-122"/>
                <a:cs typeface="+mn-ea"/>
                <a:sym typeface="+mn-lt"/>
              </a:endParaRPr>
            </a:p>
          </p:txBody>
        </p:sp>
      </p:grpSp>
      <p:grpSp>
        <p:nvGrpSpPr>
          <p:cNvPr id="12" name="群組 11"/>
          <p:cNvGrpSpPr/>
          <p:nvPr/>
        </p:nvGrpSpPr>
        <p:grpSpPr>
          <a:xfrm>
            <a:off x="8517379" y="2862202"/>
            <a:ext cx="2691971" cy="1858065"/>
            <a:chOff x="8038782" y="2822420"/>
            <a:chExt cx="2691971" cy="1858065"/>
          </a:xfrm>
          <a:gradFill flip="none" rotWithShape="1">
            <a:gsLst>
              <a:gs pos="0">
                <a:srgbClr val="FFCB9C">
                  <a:shade val="30000"/>
                  <a:satMod val="115000"/>
                </a:srgbClr>
              </a:gs>
              <a:gs pos="50000">
                <a:srgbClr val="FFCB9C">
                  <a:shade val="67500"/>
                  <a:satMod val="115000"/>
                </a:srgbClr>
              </a:gs>
              <a:gs pos="100000">
                <a:srgbClr val="FFCB9C">
                  <a:shade val="100000"/>
                  <a:satMod val="115000"/>
                </a:srgbClr>
              </a:gs>
            </a:gsLst>
            <a:lin ang="5400000" scaled="1"/>
            <a:tileRect/>
          </a:gradFill>
        </p:grpSpPr>
        <p:sp>
          <p:nvSpPr>
            <p:cNvPr id="17" name="圖說文字: 折線 16">
              <a:extLst>
                <a:ext uri="{FF2B5EF4-FFF2-40B4-BE49-F238E27FC236}">
                  <a16:creationId xmlns:a16="http://schemas.microsoft.com/office/drawing/2014/main" id="{DBA38DC4-5D01-4C4C-9419-C02C9F077273}"/>
                </a:ext>
              </a:extLst>
            </p:cNvPr>
            <p:cNvSpPr/>
            <p:nvPr/>
          </p:nvSpPr>
          <p:spPr>
            <a:xfrm>
              <a:off x="8398163" y="3667185"/>
              <a:ext cx="2332590" cy="1013300"/>
            </a:xfrm>
            <a:prstGeom prst="borderCallout2">
              <a:avLst>
                <a:gd name="adj1" fmla="val 18750"/>
                <a:gd name="adj2" fmla="val -3342"/>
                <a:gd name="adj3" fmla="val 18750"/>
                <a:gd name="adj4" fmla="val -16667"/>
                <a:gd name="adj5" fmla="val 91118"/>
                <a:gd name="adj6" fmla="val -56584"/>
              </a:avLst>
            </a:prstGeom>
            <a:gradFill flip="none" rotWithShape="1">
              <a:gsLst>
                <a:gs pos="0">
                  <a:srgbClr val="FF9E28">
                    <a:tint val="66000"/>
                    <a:satMod val="160000"/>
                  </a:srgbClr>
                </a:gs>
                <a:gs pos="50000">
                  <a:srgbClr val="FF9E28">
                    <a:tint val="44500"/>
                    <a:satMod val="160000"/>
                  </a:srgbClr>
                </a:gs>
                <a:gs pos="100000">
                  <a:srgbClr val="FF9E28">
                    <a:tint val="23500"/>
                    <a:satMod val="160000"/>
                  </a:srgbClr>
                </a:gs>
              </a:gsLst>
              <a:lin ang="16200000" scaled="1"/>
              <a:tileRect/>
            </a:gradFill>
            <a:ln>
              <a:headEnd type="none"/>
              <a:tailEnd type="triangle"/>
            </a:ln>
          </p:spPr>
          <p:style>
            <a:lnRef idx="1">
              <a:schemeClr val="dk1"/>
            </a:lnRef>
            <a:fillRef idx="2">
              <a:schemeClr val="dk1"/>
            </a:fillRef>
            <a:effectRef idx="1">
              <a:schemeClr val="dk1"/>
            </a:effectRef>
            <a:fontRef idx="minor">
              <a:schemeClr val="dk1"/>
            </a:fontRef>
          </p:style>
          <p:txBody>
            <a:bodyPr rtlCol="0" anchor="ctr"/>
            <a:lstStyle/>
            <a:p>
              <a:pPr>
                <a:lnSpc>
                  <a:spcPct val="120000"/>
                </a:lnSpc>
              </a:pPr>
              <a:r>
                <a:rPr lang="zh-TW" altLang="en-US" sz="1400" dirty="0">
                  <a:latin typeface="微软雅黑" panose="020B0503020204020204" pitchFamily="34" charset="-122"/>
                  <a:ea typeface="微软雅黑" panose="020B0503020204020204" pitchFamily="34" charset="-122"/>
                </a:rPr>
                <a:t>同學有勾選的課程學習成果及多元表現，大學或技專校</a:t>
              </a:r>
              <a:r>
                <a:rPr lang="zh-TW" altLang="en-US" sz="1400" dirty="0" smtClean="0">
                  <a:latin typeface="微软雅黑" panose="020B0503020204020204" pitchFamily="34" charset="-122"/>
                  <a:ea typeface="微软雅黑" panose="020B0503020204020204" pitchFamily="34" charset="-122"/>
                </a:rPr>
                <a:t>院才</a:t>
              </a:r>
              <a:r>
                <a:rPr lang="zh-TW" altLang="en-US" sz="1400" dirty="0">
                  <a:latin typeface="微软雅黑" panose="020B0503020204020204" pitchFamily="34" charset="-122"/>
                  <a:ea typeface="微软雅黑" panose="020B0503020204020204" pitchFamily="34" charset="-122"/>
                </a:rPr>
                <a:t>看得到。</a:t>
              </a:r>
            </a:p>
          </p:txBody>
        </p:sp>
        <p:cxnSp>
          <p:nvCxnSpPr>
            <p:cNvPr id="20" name="直線接點 19">
              <a:extLst>
                <a:ext uri="{FF2B5EF4-FFF2-40B4-BE49-F238E27FC236}">
                  <a16:creationId xmlns:a16="http://schemas.microsoft.com/office/drawing/2014/main" id="{273D6DD3-0049-4009-9198-CD9314E96ED7}"/>
                </a:ext>
              </a:extLst>
            </p:cNvPr>
            <p:cNvCxnSpPr/>
            <p:nvPr/>
          </p:nvCxnSpPr>
          <p:spPr>
            <a:xfrm flipV="1">
              <a:off x="8038782" y="2822420"/>
              <a:ext cx="0" cy="1036563"/>
            </a:xfrm>
            <a:prstGeom prst="line">
              <a:avLst/>
            </a:prstGeom>
            <a:grpFill/>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6" name="群組 25"/>
          <p:cNvGrpSpPr/>
          <p:nvPr/>
        </p:nvGrpSpPr>
        <p:grpSpPr>
          <a:xfrm>
            <a:off x="2422528" y="3867477"/>
            <a:ext cx="4173581" cy="1769783"/>
            <a:chOff x="2422528" y="3867477"/>
            <a:chExt cx="4173581" cy="1769783"/>
          </a:xfrm>
        </p:grpSpPr>
        <p:grpSp>
          <p:nvGrpSpPr>
            <p:cNvPr id="21" name="群組 20"/>
            <p:cNvGrpSpPr/>
            <p:nvPr/>
          </p:nvGrpSpPr>
          <p:grpSpPr>
            <a:xfrm>
              <a:off x="2422528" y="3867477"/>
              <a:ext cx="4173581" cy="1769783"/>
              <a:chOff x="2422528" y="3867477"/>
              <a:chExt cx="4173581" cy="1769783"/>
            </a:xfrm>
          </p:grpSpPr>
          <p:sp>
            <p:nvSpPr>
              <p:cNvPr id="10" name="箭號: 上彎 9">
                <a:extLst>
                  <a:ext uri="{FF2B5EF4-FFF2-40B4-BE49-F238E27FC236}">
                    <a16:creationId xmlns:a16="http://schemas.microsoft.com/office/drawing/2014/main" id="{7682D054-205F-4152-9326-60B7FBEB029A}"/>
                  </a:ext>
                </a:extLst>
              </p:cNvPr>
              <p:cNvSpPr/>
              <p:nvPr/>
            </p:nvSpPr>
            <p:spPr>
              <a:xfrm>
                <a:off x="2462839" y="3867477"/>
                <a:ext cx="4133270" cy="1769783"/>
              </a:xfrm>
              <a:prstGeom prst="bentUpArrow">
                <a:avLst>
                  <a:gd name="adj1" fmla="val 39989"/>
                  <a:gd name="adj2" fmla="val 32295"/>
                  <a:gd name="adj3" fmla="val 32682"/>
                </a:avLst>
              </a:prstGeom>
              <a:gradFill flip="none" rotWithShape="1">
                <a:gsLst>
                  <a:gs pos="0">
                    <a:srgbClr val="F26D64">
                      <a:tint val="66000"/>
                      <a:satMod val="160000"/>
                    </a:srgbClr>
                  </a:gs>
                  <a:gs pos="50000">
                    <a:srgbClr val="F26D64">
                      <a:tint val="44500"/>
                      <a:satMod val="160000"/>
                    </a:srgbClr>
                  </a:gs>
                  <a:gs pos="100000">
                    <a:srgbClr val="F26D64">
                      <a:tint val="23500"/>
                      <a:satMod val="160000"/>
                    </a:srgbClr>
                  </a:gs>
                </a:gsLst>
                <a:lin ang="5400000" scaled="1"/>
                <a:tileRect/>
              </a:gradFill>
              <a:ln/>
            </p:spPr>
            <p:style>
              <a:lnRef idx="3">
                <a:schemeClr val="lt1"/>
              </a:lnRef>
              <a:fillRef idx="1">
                <a:schemeClr val="accent6"/>
              </a:fillRef>
              <a:effectRef idx="1">
                <a:schemeClr val="accent6"/>
              </a:effectRef>
              <a:fontRef idx="minor">
                <a:schemeClr val="lt1"/>
              </a:fontRef>
            </p:style>
            <p:txBody>
              <a:bodyPr rtlCol="0" anchor="ctr"/>
              <a:lstStyle/>
              <a:p>
                <a:pPr>
                  <a:lnSpc>
                    <a:spcPct val="130000"/>
                  </a:lnSpc>
                </a:pPr>
                <a:r>
                  <a:rPr lang="zh-TW" altLang="en-US" sz="2000" dirty="0" smtClean="0">
                    <a:solidFill>
                      <a:schemeClr val="tx1"/>
                    </a:solidFill>
                    <a:latin typeface="微软雅黑" panose="020B0503020204020204" pitchFamily="34" charset="-122"/>
                    <a:ea typeface="微软雅黑" panose="020B0503020204020204" pitchFamily="34" charset="-122"/>
                  </a:rPr>
                  <a:t>勾</a:t>
                </a:r>
                <a:r>
                  <a:rPr lang="zh-TW" altLang="en-US" sz="2000" dirty="0">
                    <a:solidFill>
                      <a:schemeClr val="tx1"/>
                    </a:solidFill>
                    <a:latin typeface="微软雅黑" panose="020B0503020204020204" pitchFamily="34" charset="-122"/>
                    <a:ea typeface="微软雅黑" panose="020B0503020204020204" pitchFamily="34" charset="-122"/>
                  </a:rPr>
                  <a:t>選</a:t>
                </a:r>
              </a:p>
            </p:txBody>
          </p:sp>
          <p:sp>
            <p:nvSpPr>
              <p:cNvPr id="24" name="橢圓 23">
                <a:extLst>
                  <a:ext uri="{FF2B5EF4-FFF2-40B4-BE49-F238E27FC236}">
                    <a16:creationId xmlns:a16="http://schemas.microsoft.com/office/drawing/2014/main" id="{AAEDEA46-63CD-42CE-8428-893E0AB858DA}"/>
                  </a:ext>
                </a:extLst>
              </p:cNvPr>
              <p:cNvSpPr/>
              <p:nvPr/>
            </p:nvSpPr>
            <p:spPr>
              <a:xfrm>
                <a:off x="2422528" y="4579883"/>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1</a:t>
                </a:r>
                <a:endParaRPr lang="zh-TW" altLang="en-US" sz="2000" dirty="0">
                  <a:latin typeface="微软雅黑" panose="020B0503020204020204" pitchFamily="34" charset="-122"/>
                  <a:ea typeface="微软雅黑" panose="020B0503020204020204" pitchFamily="34" charset="-122"/>
                </a:endParaRPr>
              </a:p>
            </p:txBody>
          </p:sp>
        </p:grpSp>
        <p:sp>
          <p:nvSpPr>
            <p:cNvPr id="15" name="文字方塊 14">
              <a:extLst>
                <a:ext uri="{FF2B5EF4-FFF2-40B4-BE49-F238E27FC236}">
                  <a16:creationId xmlns:a16="http://schemas.microsoft.com/office/drawing/2014/main" id="{3FAFE2CA-E28C-4CE7-BFB6-F6A3C1448BBC}"/>
                </a:ext>
              </a:extLst>
            </p:cNvPr>
            <p:cNvSpPr txBox="1"/>
            <p:nvPr/>
          </p:nvSpPr>
          <p:spPr>
            <a:xfrm>
              <a:off x="3029120" y="5003050"/>
              <a:ext cx="3514104" cy="600164"/>
            </a:xfrm>
            <a:prstGeom prst="rect">
              <a:avLst/>
            </a:prstGeom>
            <a:noFill/>
          </p:spPr>
          <p:txBody>
            <a:bodyPr wrap="none" rtlCol="0">
              <a:spAutoFit/>
            </a:bodyPr>
            <a:lstStyle/>
            <a:p>
              <a:pPr>
                <a:spcBef>
                  <a:spcPts val="600"/>
                </a:spcBef>
              </a:pPr>
              <a:r>
                <a:rPr lang="zh-TW" altLang="en-US" sz="1400" b="1" kern="0" dirty="0">
                  <a:solidFill>
                    <a:schemeClr val="accent1"/>
                  </a:solidFill>
                  <a:latin typeface="微软雅黑" panose="020B0503020204020204" pitchFamily="34" charset="-122"/>
                  <a:ea typeface="微软雅黑" panose="020B0503020204020204" pitchFamily="34" charset="-122"/>
                  <a:cs typeface="+mn-ea"/>
                  <a:sym typeface="+mn-lt"/>
                </a:rPr>
                <a:t>●</a:t>
              </a:r>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課程</a:t>
              </a: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學習成</a:t>
              </a:r>
              <a:r>
                <a:rPr lang="zh-TW" altLang="en-US" sz="1400" b="1" kern="0" spc="-300" dirty="0">
                  <a:solidFill>
                    <a:srgbClr val="FF0000"/>
                  </a:solidFill>
                  <a:latin typeface="微软雅黑" panose="020B0503020204020204" pitchFamily="34" charset="-122"/>
                  <a:ea typeface="微软雅黑" panose="020B0503020204020204" pitchFamily="34" charset="-122"/>
                  <a:cs typeface="+mn-ea"/>
                  <a:sym typeface="+mn-lt"/>
                </a:rPr>
                <a:t>果</a:t>
              </a:r>
              <a:r>
                <a:rPr lang="zh-TW" altLang="en-US" sz="1400" kern="0" spc="-300" dirty="0">
                  <a:latin typeface="微軟正黑體" panose="020B0604030504040204" pitchFamily="34" charset="-120"/>
                  <a:ea typeface="微軟正黑體" panose="020B0604030504040204" pitchFamily="34" charset="-120"/>
                  <a:cs typeface="+mn-ea"/>
                  <a:sym typeface="+mn-lt"/>
                </a:rPr>
                <a:t>：</a:t>
              </a:r>
              <a:r>
                <a:rPr lang="zh-TW" altLang="en-US" sz="1400" kern="0" spc="-200" dirty="0">
                  <a:latin typeface="微软雅黑" panose="020B0503020204020204" pitchFamily="34" charset="-122"/>
                  <a:ea typeface="微软雅黑" panose="020B0503020204020204" pitchFamily="34" charset="-122"/>
                  <a:cs typeface="+mn-ea"/>
                  <a:sym typeface="+mn-lt"/>
                </a:rPr>
                <a:t>大</a:t>
              </a:r>
              <a:r>
                <a:rPr lang="zh-TW" altLang="en-US" sz="1400" kern="0" spc="-100" dirty="0">
                  <a:latin typeface="微软雅黑" panose="020B0503020204020204" pitchFamily="34" charset="-122"/>
                  <a:ea typeface="微软雅黑" panose="020B0503020204020204" pitchFamily="34" charset="-122"/>
                  <a:cs typeface="+mn-ea"/>
                  <a:sym typeface="+mn-lt"/>
                </a:rPr>
                <a:t>學至多</a:t>
              </a:r>
              <a:r>
                <a:rPr lang="en-US" altLang="zh-TW" sz="1400" kern="0" spc="-100" dirty="0">
                  <a:solidFill>
                    <a:srgbClr val="3333FF"/>
                  </a:solidFill>
                  <a:latin typeface="微软雅黑" panose="020B0503020204020204" pitchFamily="34" charset="-122"/>
                  <a:ea typeface="微软雅黑" panose="020B0503020204020204" pitchFamily="34" charset="-122"/>
                  <a:cs typeface="+mn-ea"/>
                  <a:sym typeface="+mn-lt"/>
                </a:rPr>
                <a:t>3</a:t>
              </a:r>
              <a:r>
                <a:rPr lang="zh-TW" altLang="en-US" sz="1400" kern="0" spc="-300" dirty="0">
                  <a:solidFill>
                    <a:srgbClr val="3333FF"/>
                  </a:solidFill>
                  <a:latin typeface="微软雅黑" panose="020B0503020204020204" pitchFamily="34" charset="-122"/>
                  <a:ea typeface="微软雅黑" panose="020B0503020204020204" pitchFamily="34" charset="-122"/>
                  <a:cs typeface="+mn-ea"/>
                  <a:sym typeface="+mn-lt"/>
                </a:rPr>
                <a:t>件</a:t>
              </a:r>
              <a:r>
                <a:rPr lang="zh-TW" altLang="en-US" sz="1400" kern="0" spc="-300" dirty="0">
                  <a:latin typeface="微軟正黑體" panose="020B0604030504040204" pitchFamily="34" charset="-120"/>
                  <a:ea typeface="微軟正黑體" panose="020B0604030504040204" pitchFamily="34" charset="-120"/>
                  <a:cs typeface="+mn-ea"/>
                  <a:sym typeface="+mn-lt"/>
                </a:rPr>
                <a:t>；</a:t>
              </a:r>
              <a:r>
                <a:rPr lang="zh-TW" altLang="en-US" sz="1400" kern="0" spc="-200" dirty="0">
                  <a:latin typeface="微软雅黑" panose="020B0503020204020204" pitchFamily="34" charset="-122"/>
                  <a:ea typeface="微软雅黑" panose="020B0503020204020204" pitchFamily="34" charset="-122"/>
                  <a:cs typeface="+mn-ea"/>
                  <a:sym typeface="+mn-lt"/>
                </a:rPr>
                <a:t>技</a:t>
              </a:r>
              <a:r>
                <a:rPr lang="zh-TW" altLang="en-US" sz="1400" kern="0" spc="-100" dirty="0">
                  <a:latin typeface="微软雅黑" panose="020B0503020204020204" pitchFamily="34" charset="-122"/>
                  <a:ea typeface="微软雅黑" panose="020B0503020204020204" pitchFamily="34" charset="-122"/>
                  <a:cs typeface="+mn-ea"/>
                  <a:sym typeface="+mn-lt"/>
                </a:rPr>
                <a:t>專至多</a:t>
              </a:r>
              <a:r>
                <a:rPr lang="en-US" altLang="zh-TW" sz="1400" kern="0" spc="-100" dirty="0">
                  <a:solidFill>
                    <a:srgbClr val="3333FF"/>
                  </a:solidFill>
                  <a:latin typeface="微软雅黑" panose="020B0503020204020204" pitchFamily="34" charset="-122"/>
                  <a:ea typeface="微软雅黑" panose="020B0503020204020204" pitchFamily="34" charset="-122"/>
                  <a:cs typeface="+mn-ea"/>
                  <a:sym typeface="+mn-lt"/>
                </a:rPr>
                <a:t>9</a:t>
              </a:r>
              <a:r>
                <a:rPr lang="zh-TW" altLang="en-US" sz="1400" kern="0" spc="-100" dirty="0">
                  <a:solidFill>
                    <a:srgbClr val="3333FF"/>
                  </a:solidFill>
                  <a:latin typeface="微软雅黑" panose="020B0503020204020204" pitchFamily="34" charset="-122"/>
                  <a:ea typeface="微软雅黑" panose="020B0503020204020204" pitchFamily="34" charset="-122"/>
                  <a:cs typeface="+mn-ea"/>
                  <a:sym typeface="+mn-lt"/>
                </a:rPr>
                <a:t>件</a:t>
              </a:r>
              <a:endParaRPr lang="en-US" altLang="zh-TW" sz="1400" kern="0" spc="-100" dirty="0">
                <a:solidFill>
                  <a:srgbClr val="3333FF"/>
                </a:solidFill>
                <a:latin typeface="微软雅黑" panose="020B0503020204020204" pitchFamily="34" charset="-122"/>
                <a:ea typeface="微软雅黑" panose="020B0503020204020204" pitchFamily="34" charset="-122"/>
                <a:cs typeface="+mn-ea"/>
                <a:sym typeface="+mn-lt"/>
              </a:endParaRPr>
            </a:p>
            <a:p>
              <a:pPr>
                <a:spcBef>
                  <a:spcPts val="600"/>
                </a:spcBef>
              </a:pPr>
              <a:r>
                <a:rPr lang="zh-TW" altLang="en-US" sz="1400" b="1" kern="0" dirty="0">
                  <a:solidFill>
                    <a:schemeClr val="accent1"/>
                  </a:solidFill>
                  <a:latin typeface="微软雅黑" panose="020B0503020204020204" pitchFamily="34" charset="-122"/>
                  <a:ea typeface="微软雅黑" panose="020B0503020204020204" pitchFamily="34" charset="-122"/>
                  <a:cs typeface="+mn-ea"/>
                  <a:sym typeface="+mn-lt"/>
                </a:rPr>
                <a:t>●</a:t>
              </a:r>
              <a:r>
                <a:rPr lang="zh-TW" altLang="en-US" sz="1400" b="1" kern="0" dirty="0" smtClean="0">
                  <a:solidFill>
                    <a:srgbClr val="FF0000"/>
                  </a:solidFill>
                  <a:latin typeface="微软雅黑" panose="020B0503020204020204" pitchFamily="34" charset="-122"/>
                  <a:ea typeface="微软雅黑" panose="020B0503020204020204" pitchFamily="34" charset="-122"/>
                  <a:cs typeface="+mn-ea"/>
                  <a:sym typeface="+mn-lt"/>
                </a:rPr>
                <a:t>多元</a:t>
              </a:r>
              <a:r>
                <a:rPr lang="zh-TW" altLang="en-US" sz="1400" b="1" kern="0" dirty="0">
                  <a:solidFill>
                    <a:srgbClr val="FF0000"/>
                  </a:solidFill>
                  <a:latin typeface="微软雅黑" panose="020B0503020204020204" pitchFamily="34" charset="-122"/>
                  <a:ea typeface="微软雅黑" panose="020B0503020204020204" pitchFamily="34" charset="-122"/>
                  <a:cs typeface="+mn-ea"/>
                  <a:sym typeface="+mn-lt"/>
                </a:rPr>
                <a:t>表現</a:t>
              </a:r>
              <a:r>
                <a:rPr lang="zh-TW" altLang="en-US" sz="1400" kern="0" spc="-300" dirty="0">
                  <a:solidFill>
                    <a:schemeClr val="accent4">
                      <a:lumMod val="75000"/>
                    </a:schemeClr>
                  </a:solidFill>
                  <a:latin typeface="微軟正黑體" panose="020B0604030504040204" pitchFamily="34" charset="-120"/>
                  <a:ea typeface="微軟正黑體" panose="020B0604030504040204" pitchFamily="34" charset="-120"/>
                  <a:cs typeface="+mn-ea"/>
                  <a:sym typeface="+mn-lt"/>
                </a:rPr>
                <a:t>：</a:t>
              </a:r>
              <a:r>
                <a:rPr lang="zh-TW" altLang="en-US" sz="1400" kern="0" dirty="0">
                  <a:latin typeface="微软雅黑" panose="020B0503020204020204" pitchFamily="34" charset="-122"/>
                  <a:ea typeface="微软雅黑" panose="020B0503020204020204" pitchFamily="34" charset="-122"/>
                  <a:cs typeface="+mn-ea"/>
                  <a:sym typeface="+mn-lt"/>
                </a:rPr>
                <a:t>至多</a:t>
              </a:r>
              <a:r>
                <a:rPr lang="en-US" altLang="zh-TW" sz="1400" kern="0" dirty="0">
                  <a:solidFill>
                    <a:srgbClr val="3333FF"/>
                  </a:solidFill>
                  <a:latin typeface="微软雅黑" panose="020B0503020204020204" pitchFamily="34" charset="-122"/>
                  <a:ea typeface="微软雅黑" panose="020B0503020204020204" pitchFamily="34" charset="-122"/>
                  <a:cs typeface="+mn-ea"/>
                  <a:sym typeface="+mn-lt"/>
                </a:rPr>
                <a:t>10</a:t>
              </a:r>
              <a:r>
                <a:rPr lang="zh-TW" altLang="en-US" sz="1400" kern="0" dirty="0">
                  <a:solidFill>
                    <a:srgbClr val="3333FF"/>
                  </a:solidFill>
                  <a:latin typeface="微软雅黑" panose="020B0503020204020204" pitchFamily="34" charset="-122"/>
                  <a:ea typeface="微软雅黑" panose="020B0503020204020204" pitchFamily="34" charset="-122"/>
                  <a:cs typeface="+mn-ea"/>
                  <a:sym typeface="+mn-lt"/>
                </a:rPr>
                <a:t>件</a:t>
              </a:r>
            </a:p>
          </p:txBody>
        </p:sp>
      </p:grpSp>
      <p:grpSp>
        <p:nvGrpSpPr>
          <p:cNvPr id="22" name="群組 21"/>
          <p:cNvGrpSpPr/>
          <p:nvPr/>
        </p:nvGrpSpPr>
        <p:grpSpPr>
          <a:xfrm>
            <a:off x="2717729" y="4161863"/>
            <a:ext cx="4686098" cy="2283121"/>
            <a:chOff x="2717729" y="4161863"/>
            <a:chExt cx="4686098" cy="2283121"/>
          </a:xfrm>
        </p:grpSpPr>
        <p:sp>
          <p:nvSpPr>
            <p:cNvPr id="11" name="箭號: 上彎 10">
              <a:extLst>
                <a:ext uri="{FF2B5EF4-FFF2-40B4-BE49-F238E27FC236}">
                  <a16:creationId xmlns:a16="http://schemas.microsoft.com/office/drawing/2014/main" id="{BC4C7E75-7E18-4683-AB58-33A665C705A7}"/>
                </a:ext>
              </a:extLst>
            </p:cNvPr>
            <p:cNvSpPr/>
            <p:nvPr/>
          </p:nvSpPr>
          <p:spPr>
            <a:xfrm>
              <a:off x="3012930" y="4161863"/>
              <a:ext cx="4390897" cy="2283121"/>
            </a:xfrm>
            <a:prstGeom prst="bentUpArrow">
              <a:avLst>
                <a:gd name="adj1" fmla="val 32922"/>
                <a:gd name="adj2" fmla="val 25721"/>
                <a:gd name="adj3" fmla="val 30451"/>
              </a:avLst>
            </a:prstGeom>
            <a:gradFill flip="none" rotWithShape="1">
              <a:gsLst>
                <a:gs pos="0">
                  <a:srgbClr val="FF9E28">
                    <a:tint val="66000"/>
                    <a:satMod val="160000"/>
                  </a:srgbClr>
                </a:gs>
                <a:gs pos="50000">
                  <a:srgbClr val="FF9E28">
                    <a:tint val="44500"/>
                    <a:satMod val="160000"/>
                  </a:srgbClr>
                </a:gs>
                <a:gs pos="100000">
                  <a:srgbClr val="FF9E28">
                    <a:tint val="23500"/>
                    <a:satMod val="160000"/>
                  </a:srgbClr>
                </a:gs>
              </a:gsLst>
              <a:lin ang="5400000" scaled="1"/>
              <a:tileRect/>
            </a:gradFill>
            <a:ln/>
          </p:spPr>
          <p:style>
            <a:lnRef idx="3">
              <a:schemeClr val="lt1"/>
            </a:lnRef>
            <a:fillRef idx="1">
              <a:schemeClr val="accent6"/>
            </a:fillRef>
            <a:effectRef idx="1">
              <a:schemeClr val="accent6"/>
            </a:effectRef>
            <a:fontRef idx="minor">
              <a:schemeClr val="lt1"/>
            </a:fontRef>
          </p:style>
          <p:txBody>
            <a:bodyPr rtlCol="0" anchor="ctr"/>
            <a:lstStyle/>
            <a:p>
              <a:pPr>
                <a:lnSpc>
                  <a:spcPct val="130000"/>
                </a:lnSpc>
              </a:pPr>
              <a:r>
                <a:rPr lang="zh-TW" altLang="en-US" dirty="0" smtClean="0">
                  <a:solidFill>
                    <a:schemeClr val="tx1"/>
                  </a:solidFill>
                  <a:latin typeface="微软雅黑" panose="020B0503020204020204" pitchFamily="34" charset="-122"/>
                  <a:ea typeface="微软雅黑" panose="020B0503020204020204" pitchFamily="34" charset="-122"/>
                </a:rPr>
                <a:t>   上</a:t>
              </a:r>
              <a:r>
                <a:rPr lang="zh-TW" altLang="en-US" dirty="0">
                  <a:solidFill>
                    <a:schemeClr val="tx1"/>
                  </a:solidFill>
                  <a:latin typeface="微软雅黑" panose="020B0503020204020204" pitchFamily="34" charset="-122"/>
                  <a:ea typeface="微软雅黑" panose="020B0503020204020204" pitchFamily="34" charset="-122"/>
                </a:rPr>
                <a:t>傳其他</a:t>
              </a:r>
              <a:r>
                <a:rPr lang="zh-TW" altLang="en-US" dirty="0" smtClean="0">
                  <a:solidFill>
                    <a:schemeClr val="tx1"/>
                  </a:solidFill>
                  <a:latin typeface="微软雅黑" panose="020B0503020204020204" pitchFamily="34" charset="-122"/>
                  <a:ea typeface="微软雅黑" panose="020B0503020204020204" pitchFamily="34" charset="-122"/>
                </a:rPr>
                <a:t>資料</a:t>
              </a:r>
              <a:r>
                <a:rPr lang="zh-TW" altLang="en-US" dirty="0">
                  <a:solidFill>
                    <a:schemeClr val="tx1"/>
                  </a:solidFill>
                  <a:latin typeface="微软雅黑" panose="020B0503020204020204" pitchFamily="34" charset="-122"/>
                  <a:ea typeface="微软雅黑" panose="020B0503020204020204" pitchFamily="34" charset="-122"/>
                </a:rPr>
                <a:t> </a:t>
              </a:r>
              <a:endParaRPr lang="en-US" altLang="zh-TW" dirty="0" smtClean="0">
                <a:solidFill>
                  <a:schemeClr val="tx1"/>
                </a:solidFill>
                <a:latin typeface="微软雅黑" panose="020B0503020204020204" pitchFamily="34" charset="-122"/>
                <a:ea typeface="微软雅黑" panose="020B0503020204020204" pitchFamily="34" charset="-122"/>
              </a:endParaRPr>
            </a:p>
            <a:p>
              <a:pPr algn="r">
                <a:lnSpc>
                  <a:spcPct val="130000"/>
                </a:lnSpc>
              </a:pPr>
              <a:r>
                <a:rPr lang="zh-TW" altLang="en-US" sz="1400" b="1" kern="0" spc="-150" dirty="0" smtClean="0">
                  <a:solidFill>
                    <a:schemeClr val="accent1"/>
                  </a:solidFill>
                  <a:latin typeface="微软雅黑" panose="020B0503020204020204" pitchFamily="34" charset="-122"/>
                  <a:ea typeface="微软雅黑" panose="020B0503020204020204" pitchFamily="34" charset="-122"/>
                  <a:cs typeface="+mn-ea"/>
                  <a:sym typeface="+mn-lt"/>
                </a:rPr>
                <a:t>● </a:t>
              </a:r>
              <a:r>
                <a:rPr lang="zh-TW" altLang="en-US" sz="1400" b="1" dirty="0" smtClean="0">
                  <a:solidFill>
                    <a:schemeClr val="accent1"/>
                  </a:solidFill>
                  <a:latin typeface="微软雅黑" panose="020B0503020204020204" pitchFamily="34" charset="-122"/>
                  <a:ea typeface="微软雅黑" panose="020B0503020204020204" pitchFamily="34" charset="-122"/>
                </a:rPr>
                <a:t>學習</a:t>
              </a:r>
              <a:r>
                <a:rPr lang="zh-TW" altLang="en-US" sz="1400" b="1" dirty="0">
                  <a:solidFill>
                    <a:schemeClr val="accent1"/>
                  </a:solidFill>
                  <a:latin typeface="微软雅黑" panose="020B0503020204020204" pitchFamily="34" charset="-122"/>
                  <a:ea typeface="微软雅黑" panose="020B0503020204020204" pitchFamily="34" charset="-122"/>
                </a:rPr>
                <a:t>歷程</a:t>
              </a:r>
              <a:r>
                <a:rPr lang="zh-TW" altLang="en-US" sz="1400" b="1" dirty="0" smtClean="0">
                  <a:solidFill>
                    <a:schemeClr val="accent1"/>
                  </a:solidFill>
                  <a:latin typeface="微软雅黑" panose="020B0503020204020204" pitchFamily="34" charset="-122"/>
                  <a:ea typeface="微软雅黑" panose="020B0503020204020204" pitchFamily="34" charset="-122"/>
                </a:rPr>
                <a:t>自述</a:t>
              </a:r>
              <a:r>
                <a:rPr lang="en-US" altLang="zh-TW" sz="1200" dirty="0" smtClean="0">
                  <a:solidFill>
                    <a:schemeClr val="tx1"/>
                  </a:solidFill>
                  <a:latin typeface="微软雅黑" panose="020B0503020204020204" pitchFamily="34" charset="-122"/>
                  <a:ea typeface="微软雅黑" panose="020B0503020204020204" pitchFamily="34" charset="-122"/>
                </a:rPr>
                <a:t>(</a:t>
              </a:r>
              <a:r>
                <a:rPr lang="zh-TW" altLang="en-US" sz="1200" dirty="0" smtClean="0">
                  <a:solidFill>
                    <a:schemeClr val="tx1"/>
                  </a:solidFill>
                  <a:latin typeface="微软雅黑" panose="020B0503020204020204" pitchFamily="34" charset="-122"/>
                  <a:ea typeface="微软雅黑" panose="020B0503020204020204" pitchFamily="34" charset="-122"/>
                </a:rPr>
                <a:t>如自傳</a:t>
              </a:r>
              <a:r>
                <a:rPr lang="zh-TW" altLang="en-US" sz="1200" dirty="0">
                  <a:solidFill>
                    <a:schemeClr val="tx1"/>
                  </a:solidFill>
                  <a:latin typeface="微軟正黑體" panose="020B0604030504040204" pitchFamily="34" charset="-120"/>
                  <a:ea typeface="微軟正黑體" panose="020B0604030504040204" pitchFamily="34" charset="-120"/>
                </a:rPr>
                <a:t>、</a:t>
              </a:r>
              <a:r>
                <a:rPr lang="zh-TW" altLang="en-US" sz="1200" dirty="0" smtClean="0">
                  <a:solidFill>
                    <a:schemeClr val="tx1"/>
                  </a:solidFill>
                  <a:latin typeface="微软雅黑" panose="020B0503020204020204" pitchFamily="34" charset="-122"/>
                  <a:ea typeface="微软雅黑" panose="020B0503020204020204" pitchFamily="34" charset="-122"/>
                </a:rPr>
                <a:t>就讀動機</a:t>
              </a:r>
              <a:r>
                <a:rPr lang="zh-TW" altLang="en-US" sz="1200" dirty="0" smtClean="0">
                  <a:solidFill>
                    <a:schemeClr val="tx1"/>
                  </a:solidFill>
                  <a:latin typeface="微軟正黑體" panose="020B0604030504040204" pitchFamily="34" charset="-120"/>
                  <a:ea typeface="微軟正黑體" panose="020B0604030504040204" pitchFamily="34" charset="-120"/>
                </a:rPr>
                <a:t>、</a:t>
              </a:r>
              <a:r>
                <a:rPr lang="zh-TW" altLang="en-US" sz="1200" dirty="0" smtClean="0">
                  <a:solidFill>
                    <a:schemeClr val="tx1"/>
                  </a:solidFill>
                  <a:latin typeface="微软雅黑" panose="020B0503020204020204" pitchFamily="34" charset="-122"/>
                  <a:ea typeface="微软雅黑" panose="020B0503020204020204" pitchFamily="34" charset="-122"/>
                </a:rPr>
                <a:t>讀書計畫等</a:t>
              </a:r>
              <a:r>
                <a:rPr lang="en-US" altLang="zh-TW" sz="1200" dirty="0" smtClean="0">
                  <a:solidFill>
                    <a:schemeClr val="tx1"/>
                  </a:solidFill>
                  <a:latin typeface="微软雅黑" panose="020B0503020204020204" pitchFamily="34" charset="-122"/>
                  <a:ea typeface="微软雅黑" panose="020B0503020204020204" pitchFamily="34" charset="-122"/>
                </a:rPr>
                <a:t>)</a:t>
              </a:r>
              <a:r>
                <a:rPr lang="zh-TW" altLang="en-US" sz="1200" dirty="0" smtClean="0">
                  <a:solidFill>
                    <a:schemeClr val="tx1"/>
                  </a:solidFill>
                  <a:latin typeface="微软雅黑" panose="020B0503020204020204" pitchFamily="34" charset="-122"/>
                  <a:ea typeface="微软雅黑" panose="020B0503020204020204" pitchFamily="34" charset="-122"/>
                </a:rPr>
                <a:t>及其他</a:t>
              </a:r>
              <a:endParaRPr lang="zh-TW" altLang="en-US" sz="1200" dirty="0">
                <a:solidFill>
                  <a:schemeClr val="tx1"/>
                </a:solidFill>
                <a:latin typeface="微软雅黑" panose="020B0503020204020204" pitchFamily="34" charset="-122"/>
                <a:ea typeface="微软雅黑" panose="020B0503020204020204" pitchFamily="34" charset="-122"/>
              </a:endParaRPr>
            </a:p>
          </p:txBody>
        </p:sp>
        <p:sp>
          <p:nvSpPr>
            <p:cNvPr id="25" name="橢圓 24">
              <a:extLst>
                <a:ext uri="{FF2B5EF4-FFF2-40B4-BE49-F238E27FC236}">
                  <a16:creationId xmlns:a16="http://schemas.microsoft.com/office/drawing/2014/main" id="{78FE5171-B7F6-4425-BDF6-9FDEBA98404B}"/>
                </a:ext>
              </a:extLst>
            </p:cNvPr>
            <p:cNvSpPr/>
            <p:nvPr/>
          </p:nvSpPr>
          <p:spPr>
            <a:xfrm>
              <a:off x="2717729" y="5732944"/>
              <a:ext cx="486412" cy="47809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2000" dirty="0">
                  <a:latin typeface="微软雅黑" panose="020B0503020204020204" pitchFamily="34" charset="-122"/>
                  <a:ea typeface="微软雅黑" panose="020B0503020204020204" pitchFamily="34" charset="-122"/>
                </a:rPr>
                <a:t>2</a:t>
              </a:r>
              <a:endParaRPr lang="zh-TW" altLang="en-US" sz="2000" dirty="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16715597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500"/>
                                        <p:tgtEl>
                                          <p:spTgt spid="13"/>
                                        </p:tgtEl>
                                      </p:cBhvr>
                                    </p:animEffect>
                                  </p:childTnLst>
                                </p:cTn>
                              </p:par>
                            </p:childTnLst>
                          </p:cTn>
                        </p:par>
                        <p:par>
                          <p:cTn id="36" fill="hold">
                            <p:stCondLst>
                              <p:cond delay="500"/>
                            </p:stCondLst>
                            <p:childTnLst>
                              <p:par>
                                <p:cTn id="37" presetID="10" presetClass="entr" presetSubtype="0" fill="hold" nodeType="after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字版面配置區 2"/>
          <p:cNvSpPr>
            <a:spLocks noGrp="1"/>
          </p:cNvSpPr>
          <p:nvPr>
            <p:ph type="body" sz="quarter" idx="15"/>
          </p:nvPr>
        </p:nvSpPr>
        <p:spPr>
          <a:xfrm>
            <a:off x="695402" y="307966"/>
            <a:ext cx="10909576" cy="584775"/>
          </a:xfrm>
        </p:spPr>
        <p:txBody>
          <a:bodyPr/>
          <a:lstStyle/>
          <a:p>
            <a:r>
              <a:rPr lang="zh-TW" altLang="en-US" b="1" dirty="0"/>
              <a:t>學生學習歷程檔案</a:t>
            </a:r>
            <a:r>
              <a:rPr lang="zh-TW" altLang="en-US" b="1" dirty="0">
                <a:solidFill>
                  <a:srgbClr val="0000FF"/>
                </a:solidFill>
              </a:rPr>
              <a:t>蒐集項目詳細內容</a:t>
            </a:r>
            <a:endParaRPr lang="zh-TW" altLang="en-US" b="1" dirty="0"/>
          </a:p>
        </p:txBody>
      </p:sp>
      <p:graphicFrame>
        <p:nvGraphicFramePr>
          <p:cNvPr id="5" name="表格 4"/>
          <p:cNvGraphicFramePr>
            <a:graphicFrameLocks noGrp="1"/>
          </p:cNvGraphicFramePr>
          <p:nvPr>
            <p:extLst>
              <p:ext uri="{D42A27DB-BD31-4B8C-83A1-F6EECF244321}">
                <p14:modId xmlns:p14="http://schemas.microsoft.com/office/powerpoint/2010/main" val="811848028"/>
              </p:ext>
            </p:extLst>
          </p:nvPr>
        </p:nvGraphicFramePr>
        <p:xfrm>
          <a:off x="484743" y="1085304"/>
          <a:ext cx="11451884" cy="5470347"/>
        </p:xfrm>
        <a:graphic>
          <a:graphicData uri="http://schemas.openxmlformats.org/drawingml/2006/table">
            <a:tbl>
              <a:tblPr firstRow="1" bandRow="1">
                <a:tableStyleId>{5C22544A-7EE6-4342-B048-85BDC9FD1C3A}</a:tableStyleId>
              </a:tblPr>
              <a:tblGrid>
                <a:gridCol w="1236481">
                  <a:extLst>
                    <a:ext uri="{9D8B030D-6E8A-4147-A177-3AD203B41FA5}">
                      <a16:colId xmlns:a16="http://schemas.microsoft.com/office/drawing/2014/main" val="20000"/>
                    </a:ext>
                  </a:extLst>
                </a:gridCol>
                <a:gridCol w="4831962">
                  <a:extLst>
                    <a:ext uri="{9D8B030D-6E8A-4147-A177-3AD203B41FA5}">
                      <a16:colId xmlns:a16="http://schemas.microsoft.com/office/drawing/2014/main" val="20001"/>
                    </a:ext>
                  </a:extLst>
                </a:gridCol>
                <a:gridCol w="208280">
                  <a:extLst>
                    <a:ext uri="{9D8B030D-6E8A-4147-A177-3AD203B41FA5}">
                      <a16:colId xmlns:a16="http://schemas.microsoft.com/office/drawing/2014/main" val="3881552413"/>
                    </a:ext>
                  </a:extLst>
                </a:gridCol>
                <a:gridCol w="1239534">
                  <a:extLst>
                    <a:ext uri="{9D8B030D-6E8A-4147-A177-3AD203B41FA5}">
                      <a16:colId xmlns:a16="http://schemas.microsoft.com/office/drawing/2014/main" val="20002"/>
                    </a:ext>
                  </a:extLst>
                </a:gridCol>
                <a:gridCol w="3935627">
                  <a:extLst>
                    <a:ext uri="{9D8B030D-6E8A-4147-A177-3AD203B41FA5}">
                      <a16:colId xmlns:a16="http://schemas.microsoft.com/office/drawing/2014/main" val="20003"/>
                    </a:ext>
                  </a:extLst>
                </a:gridCol>
              </a:tblGrid>
              <a:tr h="485790">
                <a:tc gridSpan="2">
                  <a:txBody>
                    <a:bodyPr/>
                    <a:lstStyle/>
                    <a:p>
                      <a:pPr algn="ctr"/>
                      <a:r>
                        <a:rPr lang="zh-TW" altLang="en-US" sz="2400" dirty="0"/>
                        <a:t>學習歷程學校平臺</a:t>
                      </a:r>
                    </a:p>
                  </a:txBody>
                  <a:tcPr>
                    <a:solidFill>
                      <a:schemeClr val="accent3"/>
                    </a:solidFill>
                  </a:tcPr>
                </a:tc>
                <a:tc hMerge="1">
                  <a:txBody>
                    <a:bodyPr/>
                    <a:lstStyle/>
                    <a:p>
                      <a:endParaRPr lang="zh-TW" altLang="en-US" dirty="0"/>
                    </a:p>
                  </a:txBody>
                  <a:tcPr/>
                </a:tc>
                <a:tc>
                  <a:txBody>
                    <a:bodyPr/>
                    <a:lstStyle/>
                    <a:p>
                      <a:pPr algn="ctr"/>
                      <a:endParaRPr lang="zh-TW" altLang="en-US" sz="1400" dirty="0">
                        <a:solidFill>
                          <a:srgbClr val="3333FF"/>
                        </a:solidFill>
                      </a:endParaRPr>
                    </a:p>
                  </a:txBody>
                  <a:tcPr>
                    <a:solidFill>
                      <a:srgbClr val="E8F4F8"/>
                    </a:solidFill>
                  </a:tcPr>
                </a:tc>
                <a:tc gridSpan="2">
                  <a:txBody>
                    <a:bodyPr/>
                    <a:lstStyle/>
                    <a:p>
                      <a:pPr algn="ctr"/>
                      <a:r>
                        <a:rPr lang="zh-TW" altLang="en-US" sz="2400" dirty="0">
                          <a:solidFill>
                            <a:schemeClr val="bg1"/>
                          </a:solidFill>
                        </a:rPr>
                        <a:t>學習歷程中央資料庫</a:t>
                      </a:r>
                    </a:p>
                  </a:txBody>
                  <a:tcPr>
                    <a:solidFill>
                      <a:srgbClr val="F26D64"/>
                    </a:solidFill>
                  </a:tcPr>
                </a:tc>
                <a:tc hMerge="1">
                  <a:txBody>
                    <a:bodyPr/>
                    <a:lstStyle/>
                    <a:p>
                      <a:endParaRPr lang="zh-TW" altLang="en-US" dirty="0"/>
                    </a:p>
                  </a:txBody>
                  <a:tcPr/>
                </a:tc>
                <a:extLst>
                  <a:ext uri="{0D108BD9-81ED-4DB2-BD59-A6C34878D82A}">
                    <a16:rowId xmlns:a16="http://schemas.microsoft.com/office/drawing/2014/main" val="10000"/>
                  </a:ext>
                </a:extLst>
              </a:tr>
              <a:tr h="421018">
                <a:tc>
                  <a:txBody>
                    <a:bodyPr/>
                    <a:lstStyle/>
                    <a:p>
                      <a:pPr algn="ctr"/>
                      <a:r>
                        <a:rPr lang="zh-TW" altLang="en-US" sz="2000" dirty="0"/>
                        <a:t>項目</a:t>
                      </a:r>
                    </a:p>
                  </a:txBody>
                  <a:tcPr>
                    <a:solidFill>
                      <a:schemeClr val="accent2">
                        <a:lumMod val="40000"/>
                        <a:lumOff val="60000"/>
                      </a:schemeClr>
                    </a:solidFill>
                  </a:tcPr>
                </a:tc>
                <a:tc>
                  <a:txBody>
                    <a:bodyPr/>
                    <a:lstStyle/>
                    <a:p>
                      <a:pPr algn="ctr"/>
                      <a:r>
                        <a:rPr lang="zh-TW" altLang="en-US" sz="2000" dirty="0"/>
                        <a:t>內容</a:t>
                      </a:r>
                    </a:p>
                  </a:txBody>
                  <a:tcPr>
                    <a:solidFill>
                      <a:schemeClr val="accent2">
                        <a:lumMod val="40000"/>
                        <a:lumOff val="60000"/>
                      </a:schemeClr>
                    </a:solidFill>
                  </a:tcPr>
                </a:tc>
                <a:tc>
                  <a:txBody>
                    <a:bodyPr/>
                    <a:lstStyle/>
                    <a:p>
                      <a:pPr marL="0" algn="ctr" defTabSz="1219170" rtl="0" eaLnBrk="1" latinLnBrk="0" hangingPunct="1"/>
                      <a:endParaRPr lang="zh-TW" altLang="en-US" sz="1200" kern="1200" dirty="0">
                        <a:solidFill>
                          <a:schemeClr val="dk1"/>
                        </a:solidFill>
                        <a:latin typeface="+mn-lt"/>
                        <a:ea typeface="+mn-ea"/>
                        <a:cs typeface="+mn-cs"/>
                      </a:endParaRPr>
                    </a:p>
                  </a:txBody>
                  <a:tcPr>
                    <a:solidFill>
                      <a:srgbClr val="E8F4F8"/>
                    </a:solidFill>
                  </a:tcPr>
                </a:tc>
                <a:tc>
                  <a:txBody>
                    <a:bodyPr/>
                    <a:lstStyle/>
                    <a:p>
                      <a:pPr marL="0" algn="ctr" defTabSz="1219170" rtl="0" eaLnBrk="1" latinLnBrk="0" hangingPunct="1"/>
                      <a:r>
                        <a:rPr lang="zh-TW" altLang="en-US" sz="2000" kern="1200" dirty="0">
                          <a:solidFill>
                            <a:schemeClr val="dk1"/>
                          </a:solidFill>
                          <a:latin typeface="+mn-lt"/>
                          <a:ea typeface="+mn-ea"/>
                          <a:cs typeface="+mn-cs"/>
                        </a:rPr>
                        <a:t>項目</a:t>
                      </a:r>
                    </a:p>
                  </a:txBody>
                  <a:tcPr>
                    <a:solidFill>
                      <a:schemeClr val="accent2">
                        <a:lumMod val="40000"/>
                        <a:lumOff val="60000"/>
                      </a:schemeClr>
                    </a:solidFill>
                  </a:tcPr>
                </a:tc>
                <a:tc>
                  <a:txBody>
                    <a:bodyPr/>
                    <a:lstStyle/>
                    <a:p>
                      <a:pPr algn="ctr"/>
                      <a:r>
                        <a:rPr lang="zh-TW" altLang="en-US" sz="2000" dirty="0"/>
                        <a:t>內容</a:t>
                      </a:r>
                    </a:p>
                  </a:txBody>
                  <a:tcPr>
                    <a:solidFill>
                      <a:schemeClr val="accent2">
                        <a:lumMod val="40000"/>
                        <a:lumOff val="60000"/>
                      </a:schemeClr>
                    </a:solidFill>
                  </a:tcPr>
                </a:tc>
                <a:extLst>
                  <a:ext uri="{0D108BD9-81ED-4DB2-BD59-A6C34878D82A}">
                    <a16:rowId xmlns:a16="http://schemas.microsoft.com/office/drawing/2014/main" val="10001"/>
                  </a:ext>
                </a:extLst>
              </a:tr>
              <a:tr h="74487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chemeClr val="accent3">
                              <a:lumMod val="75000"/>
                            </a:schemeClr>
                          </a:solidFill>
                          <a:latin typeface="Times New Roman" panose="02020603050405020304" pitchFamily="18" charset="0"/>
                          <a:ea typeface="微軟正黑體" panose="020B0604030504040204" pitchFamily="34" charset="-120"/>
                        </a:rPr>
                        <a:t>基本資料</a:t>
                      </a:r>
                      <a:endParaRPr lang="zh-TW" altLang="en-US" sz="2000" dirty="0">
                        <a:solidFill>
                          <a:schemeClr val="accent3">
                            <a:lumMod val="75000"/>
                          </a:schemeClr>
                        </a:solidFill>
                        <a:latin typeface="Times New Roman" panose="02020603050405020304" pitchFamily="18" charset="0"/>
                        <a:ea typeface="微軟正黑體" panose="020B0604030504040204" pitchFamily="34" charset="-120"/>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dirty="0">
                          <a:latin typeface="Times New Roman" panose="02020603050405020304" pitchFamily="18" charset="0"/>
                          <a:ea typeface="微軟正黑體" panose="020B0604030504040204" pitchFamily="34" charset="-120"/>
                        </a:rPr>
                        <a:t>學生學籍資料</a:t>
                      </a:r>
                      <a:r>
                        <a:rPr lang="en-US" altLang="zh-TW" sz="2000" dirty="0">
                          <a:latin typeface="Times New Roman" panose="02020603050405020304" pitchFamily="18" charset="0"/>
                          <a:ea typeface="微軟正黑體" panose="020B0604030504040204" pitchFamily="34" charset="-120"/>
                        </a:rPr>
                        <a:t> </a:t>
                      </a:r>
                      <a:br>
                        <a:rPr lang="en-US" altLang="zh-TW" sz="2000" dirty="0">
                          <a:latin typeface="Times New Roman" panose="02020603050405020304" pitchFamily="18" charset="0"/>
                          <a:ea typeface="微軟正黑體" panose="020B0604030504040204" pitchFamily="34" charset="-120"/>
                        </a:rPr>
                      </a:br>
                      <a:r>
                        <a:rPr lang="en-US" altLang="zh-TW" sz="2000" kern="1200" dirty="0">
                          <a:solidFill>
                            <a:schemeClr val="dk1"/>
                          </a:solidFill>
                          <a:latin typeface="Times New Roman" panose="02020603050405020304" pitchFamily="18" charset="0"/>
                          <a:ea typeface="微軟正黑體" panose="020B0604030504040204" pitchFamily="34" charset="-120"/>
                          <a:cs typeface="+mn-cs"/>
                        </a:rPr>
                        <a:t>(</a:t>
                      </a:r>
                      <a:r>
                        <a:rPr lang="zh-TW" altLang="en-US" sz="2000" kern="1200" dirty="0">
                          <a:solidFill>
                            <a:schemeClr val="dk1"/>
                          </a:solidFill>
                          <a:latin typeface="Times New Roman" panose="02020603050405020304" pitchFamily="18" charset="0"/>
                          <a:ea typeface="微軟正黑體" panose="020B0604030504040204" pitchFamily="34" charset="-120"/>
                          <a:cs typeface="+mn-cs"/>
                        </a:rPr>
                        <a:t>含校級、班級及社團</a:t>
                      </a:r>
                      <a:r>
                        <a:rPr lang="zh-TW" altLang="en-US" sz="2000" kern="1200" dirty="0" smtClean="0">
                          <a:solidFill>
                            <a:schemeClr val="dk1"/>
                          </a:solidFill>
                          <a:latin typeface="Times New Roman" panose="02020603050405020304" pitchFamily="18" charset="0"/>
                          <a:ea typeface="微軟正黑體" panose="020B0604030504040204" pitchFamily="34" charset="-120"/>
                          <a:cs typeface="+mn-cs"/>
                        </a:rPr>
                        <a:t>幹部紀錄</a:t>
                      </a:r>
                      <a:r>
                        <a:rPr lang="en-US" altLang="zh-TW" sz="2000" kern="1200" dirty="0" smtClean="0">
                          <a:solidFill>
                            <a:schemeClr val="dk1"/>
                          </a:solidFill>
                          <a:latin typeface="Times New Roman" panose="02020603050405020304" pitchFamily="18" charset="0"/>
                          <a:ea typeface="微軟正黑體" panose="020B0604030504040204" pitchFamily="34" charset="-120"/>
                          <a:cs typeface="+mn-cs"/>
                        </a:rPr>
                        <a:t>)</a:t>
                      </a:r>
                      <a:endParaRPr lang="zh-TW" altLang="en-US" sz="2000" dirty="0">
                        <a:latin typeface="Times New Roman" panose="02020603050405020304" pitchFamily="18" charset="0"/>
                        <a:ea typeface="微軟正黑體" panose="020B0604030504040204" pitchFamily="34" charset="-120"/>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TW" altLang="en-US" sz="1200" dirty="0">
                        <a:solidFill>
                          <a:srgbClr val="3333FF"/>
                        </a:solidFill>
                        <a:latin typeface="Times New Roman" panose="02020603050405020304" pitchFamily="18" charset="0"/>
                        <a:ea typeface="微軟正黑體" panose="020B0604030504040204" pitchFamily="34" charset="-120"/>
                      </a:endParaRPr>
                    </a:p>
                  </a:txBody>
                  <a:tcPr>
                    <a:solidFill>
                      <a:srgbClr val="E8F4F8"/>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rgbClr val="C00000"/>
                          </a:solidFill>
                          <a:effectLst/>
                          <a:latin typeface="Times New Roman" panose="02020603050405020304" pitchFamily="18" charset="0"/>
                          <a:ea typeface="微軟正黑體" panose="020B0604030504040204" pitchFamily="34" charset="-120"/>
                        </a:rPr>
                        <a:t>基本資料</a:t>
                      </a:r>
                      <a:endParaRPr lang="zh-TW" altLang="en-US" sz="2000" dirty="0">
                        <a:solidFill>
                          <a:srgbClr val="C00000"/>
                        </a:solidFill>
                        <a:effectLst/>
                        <a:latin typeface="Times New Roman" panose="02020603050405020304" pitchFamily="18" charset="0"/>
                        <a:ea typeface="微軟正黑體" panose="020B0604030504040204" pitchFamily="34" charset="-120"/>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dirty="0">
                          <a:latin typeface="Times New Roman" panose="02020603050405020304" pitchFamily="18" charset="0"/>
                          <a:ea typeface="微軟正黑體" panose="020B0604030504040204" pitchFamily="34" charset="-120"/>
                        </a:rPr>
                        <a:t>同學習歷程學校平臺之</a:t>
                      </a:r>
                      <a:r>
                        <a:rPr lang="zh-TW" altLang="en-US" sz="2000" dirty="0" smtClean="0">
                          <a:latin typeface="Times New Roman" panose="02020603050405020304" pitchFamily="18" charset="0"/>
                          <a:ea typeface="微軟正黑體" panose="020B0604030504040204" pitchFamily="34" charset="-120"/>
                        </a:rPr>
                        <a:t>資料</a:t>
                      </a:r>
                      <a:endParaRPr lang="en-US" altLang="zh-TW" sz="2000" dirty="0" smtClean="0">
                        <a:latin typeface="Times New Roman" panose="02020603050405020304" pitchFamily="18" charset="0"/>
                        <a:ea typeface="微軟正黑體" panose="020B0604030504040204" pitchFamily="34" charset="-12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TW" sz="2000" dirty="0" smtClean="0">
                          <a:latin typeface="Times New Roman" panose="02020603050405020304" pitchFamily="18" charset="0"/>
                          <a:ea typeface="微軟正黑體" panose="020B0604030504040204" pitchFamily="34" charset="-120"/>
                        </a:rPr>
                        <a:t>●</a:t>
                      </a:r>
                      <a:r>
                        <a:rPr lang="zh-TW" altLang="en-US" sz="2000" b="0" dirty="0" smtClean="0">
                          <a:solidFill>
                            <a:srgbClr val="3333FF"/>
                          </a:solidFill>
                          <a:latin typeface="Times New Roman" panose="02020603050405020304" pitchFamily="18" charset="0"/>
                          <a:ea typeface="微軟正黑體" panose="020B0604030504040204" pitchFamily="34" charset="-120"/>
                        </a:rPr>
                        <a:t>學校</a:t>
                      </a:r>
                      <a:r>
                        <a:rPr lang="zh-TW" altLang="en-US" sz="2000" b="1" dirty="0" smtClean="0">
                          <a:solidFill>
                            <a:srgbClr val="3333FF"/>
                          </a:solidFill>
                          <a:latin typeface="Times New Roman" panose="02020603050405020304" pitchFamily="18" charset="0"/>
                          <a:ea typeface="微軟正黑體" panose="020B0604030504040204" pitchFamily="34" charset="-120"/>
                        </a:rPr>
                        <a:t>每</a:t>
                      </a:r>
                      <a:r>
                        <a:rPr lang="zh-TW" altLang="en-US" sz="2000" b="1" kern="1200" dirty="0" smtClean="0">
                          <a:solidFill>
                            <a:srgbClr val="3333FF"/>
                          </a:solidFill>
                          <a:latin typeface="Times New Roman" panose="02020603050405020304" pitchFamily="18" charset="0"/>
                          <a:ea typeface="微軟正黑體" panose="020B0604030504040204" pitchFamily="34" charset="-120"/>
                          <a:cs typeface="+mn-cs"/>
                        </a:rPr>
                        <a:t>學期提交</a:t>
                      </a:r>
                      <a:endParaRPr lang="zh-TW" altLang="en-US" sz="2000" b="1" kern="1200" dirty="0">
                        <a:solidFill>
                          <a:srgbClr val="3333FF"/>
                        </a:solidFill>
                        <a:latin typeface="Times New Roman" panose="02020603050405020304" pitchFamily="18" charset="0"/>
                        <a:ea typeface="微軟正黑體" panose="020B0604030504040204" pitchFamily="34" charset="-120"/>
                        <a:cs typeface="+mn-cs"/>
                      </a:endParaRPr>
                    </a:p>
                  </a:txBody>
                  <a:tcPr/>
                </a:tc>
                <a:extLst>
                  <a:ext uri="{0D108BD9-81ED-4DB2-BD59-A6C34878D82A}">
                    <a16:rowId xmlns:a16="http://schemas.microsoft.com/office/drawing/2014/main" val="10002"/>
                  </a:ext>
                </a:extLst>
              </a:tr>
              <a:tr h="106873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chemeClr val="accent3">
                              <a:lumMod val="75000"/>
                            </a:schemeClr>
                          </a:solidFill>
                          <a:latin typeface="Times New Roman" panose="02020603050405020304" pitchFamily="18" charset="0"/>
                          <a:ea typeface="微軟正黑體" panose="020B0604030504040204" pitchFamily="34" charset="-120"/>
                        </a:rPr>
                        <a:t>修課紀錄</a:t>
                      </a:r>
                    </a:p>
                  </a:txBody>
                  <a:tcPr anchor="ctr"/>
                </a:tc>
                <a:tc>
                  <a:txBody>
                    <a:bodyPr/>
                    <a:lstStyle/>
                    <a:p>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學校報經各該主管機關備查之課程計畫所開設</a:t>
                      </a:r>
                      <a:r>
                        <a:rPr lang="zh-TW" altLang="en-US" sz="2000" kern="1200" spc="100" baseline="0" dirty="0" smtClean="0">
                          <a:solidFill>
                            <a:schemeClr val="dk1"/>
                          </a:solidFill>
                          <a:latin typeface="微軟正黑體" panose="020B0604030504040204" pitchFamily="34" charset="-120"/>
                          <a:ea typeface="微軟正黑體" panose="020B0604030504040204" pitchFamily="34" charset="-120"/>
                          <a:cs typeface="+mn-cs"/>
                        </a:rPr>
                        <a:t>、有</a:t>
                      </a:r>
                      <a:r>
                        <a:rPr lang="zh-TW" altLang="en-US" sz="2000" kern="1200" spc="100" baseline="0" dirty="0" smtClean="0">
                          <a:solidFill>
                            <a:schemeClr val="dk1"/>
                          </a:solidFill>
                          <a:latin typeface="Times New Roman" panose="02020603050405020304" pitchFamily="18" charset="0"/>
                          <a:ea typeface="微軟正黑體" panose="020B0604030504040204" pitchFamily="34" charset="-120"/>
                          <a:cs typeface="+mn-cs"/>
                        </a:rPr>
                        <a:t>採計學分之</a:t>
                      </a:r>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科目</a:t>
                      </a:r>
                      <a:r>
                        <a:rPr lang="en-US"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a:t>
                      </a:r>
                      <a:r>
                        <a:rPr lang="zh-TW" altLang="en-US" sz="2000" kern="1200" spc="100" baseline="0" dirty="0" smtClean="0">
                          <a:solidFill>
                            <a:schemeClr val="dk1"/>
                          </a:solidFill>
                          <a:latin typeface="Times New Roman" panose="02020603050405020304" pitchFamily="18" charset="0"/>
                          <a:ea typeface="微軟正黑體" panose="020B0604030504040204" pitchFamily="34" charset="-120"/>
                          <a:cs typeface="+mn-cs"/>
                        </a:rPr>
                        <a:t>課程</a:t>
                      </a:r>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學業成績及</a:t>
                      </a:r>
                      <a:r>
                        <a:rPr lang="zh-TW" altLang="en-US" sz="2000" b="1" spc="100" baseline="0" dirty="0" smtClean="0">
                          <a:solidFill>
                            <a:srgbClr val="7030A0"/>
                          </a:solidFill>
                          <a:latin typeface="Times New Roman" panose="02020603050405020304" pitchFamily="18" charset="0"/>
                          <a:ea typeface="微軟正黑體" panose="020B0604030504040204" pitchFamily="34" charset="-120"/>
                        </a:rPr>
                        <a:t>課程</a:t>
                      </a:r>
                      <a:r>
                        <a:rPr lang="zh-TW" altLang="en-US" sz="2000" b="1" spc="100" baseline="0" dirty="0">
                          <a:solidFill>
                            <a:srgbClr val="7030A0"/>
                          </a:solidFill>
                          <a:latin typeface="Times New Roman" panose="02020603050405020304" pitchFamily="18" charset="0"/>
                          <a:ea typeface="微軟正黑體" panose="020B0604030504040204" pitchFamily="34" charset="-120"/>
                        </a:rPr>
                        <a:t>諮詢紀錄</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zh-TW" altLang="en-US" sz="1200" b="1" dirty="0">
                        <a:solidFill>
                          <a:srgbClr val="3333FF"/>
                        </a:solidFill>
                        <a:latin typeface="Times New Roman" panose="02020603050405020304" pitchFamily="18" charset="0"/>
                        <a:ea typeface="微軟正黑體" panose="020B0604030504040204" pitchFamily="34" charset="-120"/>
                      </a:endParaRPr>
                    </a:p>
                  </a:txBody>
                  <a:tcPr>
                    <a:solidFill>
                      <a:srgbClr val="E8F4F8"/>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rgbClr val="C00000"/>
                          </a:solidFill>
                          <a:effectLst/>
                          <a:latin typeface="Times New Roman" panose="02020603050405020304" pitchFamily="18" charset="0"/>
                          <a:ea typeface="微軟正黑體" panose="020B0604030504040204" pitchFamily="34" charset="-120"/>
                        </a:rPr>
                        <a:t>修課紀錄</a:t>
                      </a: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dirty="0">
                          <a:latin typeface="Times New Roman" panose="02020603050405020304" pitchFamily="18" charset="0"/>
                          <a:ea typeface="微軟正黑體" panose="020B0604030504040204" pitchFamily="34" charset="-120"/>
                        </a:rPr>
                        <a:t>同學習歷程學校平臺之資料</a:t>
                      </a:r>
                      <a:r>
                        <a:rPr lang="zh-TW" altLang="en-US" sz="2000" dirty="0" smtClean="0">
                          <a:latin typeface="Times New Roman" panose="02020603050405020304" pitchFamily="18" charset="0"/>
                          <a:ea typeface="微軟正黑體" panose="020B0604030504040204" pitchFamily="34" charset="-120"/>
                        </a:rPr>
                        <a:t>；</a:t>
                      </a:r>
                      <a:r>
                        <a:rPr lang="en-US" altLang="zh-TW" sz="2000" dirty="0" smtClean="0">
                          <a:latin typeface="Times New Roman" panose="02020603050405020304" pitchFamily="18" charset="0"/>
                          <a:ea typeface="微軟正黑體" panose="020B0604030504040204" pitchFamily="34" charset="-120"/>
                        </a:rPr>
                        <a:t/>
                      </a:r>
                      <a:br>
                        <a:rPr lang="en-US" altLang="zh-TW" sz="2000" dirty="0" smtClean="0">
                          <a:latin typeface="Times New Roman" panose="02020603050405020304" pitchFamily="18" charset="0"/>
                          <a:ea typeface="微軟正黑體" panose="020B0604030504040204" pitchFamily="34" charset="-120"/>
                        </a:rPr>
                      </a:br>
                      <a:r>
                        <a:rPr lang="zh-TW" altLang="en-US" sz="2000" dirty="0" smtClean="0">
                          <a:latin typeface="Times New Roman" panose="02020603050405020304" pitchFamily="18" charset="0"/>
                          <a:ea typeface="微軟正黑體" panose="020B0604030504040204" pitchFamily="34" charset="-120"/>
                        </a:rPr>
                        <a:t>不</a:t>
                      </a:r>
                      <a:r>
                        <a:rPr lang="zh-TW" altLang="en-US" sz="2000" dirty="0">
                          <a:latin typeface="Times New Roman" panose="02020603050405020304" pitchFamily="18" charset="0"/>
                          <a:ea typeface="微軟正黑體" panose="020B0604030504040204" pitchFamily="34" charset="-120"/>
                        </a:rPr>
                        <a:t>包括</a:t>
                      </a:r>
                      <a:r>
                        <a:rPr lang="zh-TW" altLang="en-US" sz="2000" b="1" dirty="0">
                          <a:solidFill>
                            <a:srgbClr val="7030A0"/>
                          </a:solidFill>
                          <a:latin typeface="Times New Roman" panose="02020603050405020304" pitchFamily="18" charset="0"/>
                          <a:ea typeface="微軟正黑體" panose="020B0604030504040204" pitchFamily="34" charset="-120"/>
                        </a:rPr>
                        <a:t>課程諮詢</a:t>
                      </a:r>
                      <a:r>
                        <a:rPr lang="zh-TW" altLang="en-US" sz="2000" b="1" dirty="0" smtClean="0">
                          <a:solidFill>
                            <a:srgbClr val="7030A0"/>
                          </a:solidFill>
                          <a:latin typeface="Times New Roman" panose="02020603050405020304" pitchFamily="18" charset="0"/>
                          <a:ea typeface="微軟正黑體" panose="020B0604030504040204" pitchFamily="34" charset="-120"/>
                        </a:rPr>
                        <a:t>紀錄</a:t>
                      </a:r>
                      <a:endParaRPr lang="en-US" altLang="zh-TW" sz="2000" b="1" dirty="0" smtClean="0">
                        <a:solidFill>
                          <a:srgbClr val="7030A0"/>
                        </a:solidFill>
                        <a:latin typeface="Times New Roman" panose="02020603050405020304" pitchFamily="18" charset="0"/>
                        <a:ea typeface="微軟正黑體" panose="020B0604030504040204" pitchFamily="34" charset="-12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TW" sz="2000" dirty="0" smtClean="0">
                          <a:latin typeface="Times New Roman" panose="02020603050405020304" pitchFamily="18" charset="0"/>
                          <a:ea typeface="微軟正黑體" panose="020B0604030504040204" pitchFamily="34" charset="-120"/>
                        </a:rPr>
                        <a:t>●</a:t>
                      </a:r>
                      <a:r>
                        <a:rPr lang="zh-TW" altLang="en-US" sz="2000" b="0" dirty="0" smtClean="0">
                          <a:solidFill>
                            <a:srgbClr val="3333FF"/>
                          </a:solidFill>
                          <a:latin typeface="Times New Roman" panose="02020603050405020304" pitchFamily="18" charset="0"/>
                          <a:ea typeface="微軟正黑體" panose="020B0604030504040204" pitchFamily="34" charset="-120"/>
                        </a:rPr>
                        <a:t>學校</a:t>
                      </a:r>
                      <a:r>
                        <a:rPr lang="zh-TW" altLang="en-US" sz="2000" b="1" dirty="0" smtClean="0">
                          <a:solidFill>
                            <a:srgbClr val="3333FF"/>
                          </a:solidFill>
                          <a:latin typeface="Times New Roman" panose="02020603050405020304" pitchFamily="18" charset="0"/>
                          <a:ea typeface="微軟正黑體" panose="020B0604030504040204" pitchFamily="34" charset="-120"/>
                        </a:rPr>
                        <a:t>每學期</a:t>
                      </a:r>
                      <a:r>
                        <a:rPr lang="zh-TW" altLang="en-US" sz="2000" b="1" kern="1200" dirty="0" smtClean="0">
                          <a:solidFill>
                            <a:srgbClr val="3333FF"/>
                          </a:solidFill>
                          <a:latin typeface="Times New Roman" panose="02020603050405020304" pitchFamily="18" charset="0"/>
                          <a:ea typeface="微軟正黑體" panose="020B0604030504040204" pitchFamily="34" charset="-120"/>
                          <a:cs typeface="+mn-cs"/>
                        </a:rPr>
                        <a:t>提交</a:t>
                      </a:r>
                      <a:endParaRPr lang="zh-TW" altLang="en-US" sz="2000" b="1" kern="1200" dirty="0">
                        <a:solidFill>
                          <a:srgbClr val="3333FF"/>
                        </a:solidFill>
                        <a:latin typeface="Times New Roman" panose="02020603050405020304" pitchFamily="18" charset="0"/>
                        <a:ea typeface="微軟正黑體" panose="020B0604030504040204" pitchFamily="34" charset="-120"/>
                        <a:cs typeface="+mn-cs"/>
                      </a:endParaRPr>
                    </a:p>
                  </a:txBody>
                  <a:tcPr/>
                </a:tc>
                <a:extLst>
                  <a:ext uri="{0D108BD9-81ED-4DB2-BD59-A6C34878D82A}">
                    <a16:rowId xmlns:a16="http://schemas.microsoft.com/office/drawing/2014/main" val="10003"/>
                  </a:ext>
                </a:extLst>
              </a:tr>
              <a:tr h="1439283">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chemeClr val="accent3">
                              <a:lumMod val="75000"/>
                            </a:schemeClr>
                          </a:solidFill>
                          <a:latin typeface="Times New Roman" panose="02020603050405020304" pitchFamily="18" charset="0"/>
                          <a:ea typeface="微軟正黑體" panose="020B0604030504040204" pitchFamily="34" charset="-120"/>
                        </a:rPr>
                        <a:t>課程學習成果</a:t>
                      </a:r>
                      <a:endParaRPr lang="en-US" altLang="zh-TW" sz="2000" b="1" dirty="0">
                        <a:solidFill>
                          <a:schemeClr val="accent3">
                            <a:lumMod val="75000"/>
                          </a:schemeClr>
                        </a:solidFill>
                        <a:latin typeface="Times New Roman" panose="02020603050405020304" pitchFamily="18" charset="0"/>
                        <a:ea typeface="微軟正黑體" panose="020B0604030504040204" pitchFamily="34" charset="-120"/>
                      </a:endParaRPr>
                    </a:p>
                  </a:txBody>
                  <a:tcPr anchor="ctr"/>
                </a:tc>
                <a:tc>
                  <a:txBody>
                    <a:bodyPr/>
                    <a:lstStyle/>
                    <a:p>
                      <a:r>
                        <a:rPr lang="zh-TW" altLang="en-US" sz="2000" b="1" dirty="0">
                          <a:solidFill>
                            <a:srgbClr val="002060"/>
                          </a:solidFill>
                          <a:latin typeface="Times New Roman" panose="02020603050405020304" pitchFamily="18" charset="0"/>
                          <a:ea typeface="微軟正黑體" panose="020B0604030504040204" pitchFamily="34" charset="-120"/>
                        </a:rPr>
                        <a:t>（需任課教師認證）</a:t>
                      </a:r>
                    </a:p>
                    <a:p>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前款</a:t>
                      </a:r>
                      <a:r>
                        <a:rPr lang="zh-TW" altLang="en-US" sz="2000" kern="1200" spc="100" baseline="0" dirty="0" smtClean="0">
                          <a:solidFill>
                            <a:schemeClr val="dk1"/>
                          </a:solidFill>
                          <a:latin typeface="Times New Roman" panose="02020603050405020304" pitchFamily="18" charset="0"/>
                          <a:ea typeface="微軟正黑體" panose="020B0604030504040204" pitchFamily="34" charset="-120"/>
                          <a:cs typeface="+mn-cs"/>
                        </a:rPr>
                        <a:t>科目</a:t>
                      </a:r>
                      <a:r>
                        <a:rPr lang="en-US"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a:t>
                      </a:r>
                      <a:r>
                        <a:rPr lang="zh-TW"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rPr>
                        <a:t>課程產出之作業、作品及其他學習成果</a:t>
                      </a:r>
                      <a:endParaRPr lang="en-US" altLang="zh-TW" sz="2000" kern="1200" spc="100" baseline="0" dirty="0" smtClean="0">
                        <a:solidFill>
                          <a:schemeClr val="dk1"/>
                        </a:solidFill>
                        <a:latin typeface="Times New Roman" panose="02020603050405020304" pitchFamily="18" charset="0"/>
                        <a:ea typeface="微軟正黑體" panose="020B0604030504040204" pitchFamily="34" charset="-120"/>
                        <a:cs typeface="+mn-cs"/>
                      </a:endParaRPr>
                    </a:p>
                    <a:p>
                      <a:r>
                        <a:rPr lang="en-US" altLang="zh-TW" sz="2000" dirty="0" smtClean="0">
                          <a:latin typeface="Times New Roman" panose="02020603050405020304" pitchFamily="18" charset="0"/>
                          <a:ea typeface="微軟正黑體" panose="020B0604030504040204" pitchFamily="34" charset="-120"/>
                        </a:rPr>
                        <a:t>●</a:t>
                      </a:r>
                      <a:r>
                        <a:rPr lang="zh-TW" altLang="en-US" sz="2000" b="1" dirty="0" smtClean="0">
                          <a:solidFill>
                            <a:schemeClr val="accent1"/>
                          </a:solidFill>
                          <a:latin typeface="Times New Roman" panose="02020603050405020304" pitchFamily="18" charset="0"/>
                          <a:ea typeface="微軟正黑體" panose="020B0604030504040204" pitchFamily="34" charset="-120"/>
                        </a:rPr>
                        <a:t>每學期</a:t>
                      </a:r>
                      <a:r>
                        <a:rPr lang="zh-TW" altLang="en-US" sz="2000" b="1" dirty="0" smtClean="0">
                          <a:solidFill>
                            <a:srgbClr val="00B050"/>
                          </a:solidFill>
                          <a:latin typeface="Times New Roman" panose="02020603050405020304" pitchFamily="18" charset="0"/>
                          <a:ea typeface="微軟正黑體" panose="020B0604030504040204" pitchFamily="34" charset="-120"/>
                        </a:rPr>
                        <a:t>學生上傳時間及件</a:t>
                      </a:r>
                      <a:r>
                        <a:rPr lang="zh-TW" altLang="en-US" sz="2000" b="1" dirty="0">
                          <a:solidFill>
                            <a:srgbClr val="00B050"/>
                          </a:solidFill>
                          <a:latin typeface="Times New Roman" panose="02020603050405020304" pitchFamily="18" charset="0"/>
                          <a:ea typeface="微軟正黑體" panose="020B0604030504040204" pitchFamily="34" charset="-120"/>
                        </a:rPr>
                        <a:t>數由學校</a:t>
                      </a:r>
                      <a:r>
                        <a:rPr lang="zh-TW" altLang="en-US" sz="2000" b="1" dirty="0" smtClean="0">
                          <a:solidFill>
                            <a:srgbClr val="00B050"/>
                          </a:solidFill>
                          <a:latin typeface="Times New Roman" panose="02020603050405020304" pitchFamily="18" charset="0"/>
                          <a:ea typeface="微軟正黑體" panose="020B0604030504040204" pitchFamily="34" charset="-120"/>
                        </a:rPr>
                        <a:t>自訂</a:t>
                      </a:r>
                      <a:endParaRPr lang="en-US" altLang="zh-TW" sz="2000" b="1" dirty="0">
                        <a:solidFill>
                          <a:srgbClr val="00B050"/>
                        </a:solidFill>
                        <a:latin typeface="Times New Roman" panose="02020603050405020304" pitchFamily="18" charset="0"/>
                        <a:ea typeface="微軟正黑體" panose="020B0604030504040204" pitchFamily="34" charset="-120"/>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US" altLang="zh-TW" sz="1200" b="1" dirty="0">
                        <a:solidFill>
                          <a:srgbClr val="3333FF"/>
                        </a:solidFill>
                        <a:latin typeface="Times New Roman" panose="02020603050405020304" pitchFamily="18" charset="0"/>
                        <a:ea typeface="微軟正黑體" panose="020B0604030504040204" pitchFamily="34" charset="-120"/>
                      </a:endParaRPr>
                    </a:p>
                  </a:txBody>
                  <a:tcPr>
                    <a:solidFill>
                      <a:srgbClr val="E8F4F8"/>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rgbClr val="C00000"/>
                          </a:solidFill>
                          <a:effectLst/>
                          <a:latin typeface="Times New Roman" panose="02020603050405020304" pitchFamily="18" charset="0"/>
                          <a:ea typeface="微軟正黑體" panose="020B0604030504040204" pitchFamily="34" charset="-120"/>
                        </a:rPr>
                        <a:t>課程學習成果</a:t>
                      </a:r>
                      <a:endParaRPr lang="en-US" altLang="zh-TW" sz="2000" b="1" dirty="0">
                        <a:solidFill>
                          <a:srgbClr val="C00000"/>
                        </a:solidFill>
                        <a:effectLst/>
                        <a:latin typeface="Times New Roman" panose="02020603050405020304" pitchFamily="18" charset="0"/>
                        <a:ea typeface="微軟正黑體" panose="020B0604030504040204" pitchFamily="34" charset="-120"/>
                      </a:endParaRPr>
                    </a:p>
                  </a:txBody>
                  <a:tcPr anchor="ctr"/>
                </a:tc>
                <a:tc>
                  <a:txBody>
                    <a:bodyPr/>
                    <a:lstStyle/>
                    <a:p>
                      <a:r>
                        <a:rPr lang="zh-TW" altLang="en-US" sz="2000" dirty="0">
                          <a:latin typeface="Times New Roman" panose="02020603050405020304" pitchFamily="18" charset="0"/>
                          <a:ea typeface="微軟正黑體" panose="020B0604030504040204" pitchFamily="34" charset="-120"/>
                        </a:rPr>
                        <a:t>同學習歷程學校平臺之</a:t>
                      </a:r>
                      <a:r>
                        <a:rPr lang="zh-TW" altLang="en-US" sz="2000" dirty="0" smtClean="0">
                          <a:latin typeface="Times New Roman" panose="02020603050405020304" pitchFamily="18" charset="0"/>
                          <a:ea typeface="微軟正黑體" panose="020B0604030504040204" pitchFamily="34" charset="-120"/>
                        </a:rPr>
                        <a:t>資料</a:t>
                      </a:r>
                      <a:endParaRPr lang="en-US" altLang="zh-TW" sz="2000" dirty="0" smtClean="0">
                        <a:latin typeface="Times New Roman" panose="02020603050405020304" pitchFamily="18" charset="0"/>
                        <a:ea typeface="微軟正黑體" panose="020B0604030504040204" pitchFamily="34" charset="-120"/>
                      </a:endParaRPr>
                    </a:p>
                    <a:p>
                      <a:pPr marL="268288" indent="-268288"/>
                      <a:r>
                        <a:rPr lang="en-US" altLang="zh-TW" sz="2000" dirty="0" smtClean="0">
                          <a:latin typeface="Times New Roman" panose="02020603050405020304" pitchFamily="18" charset="0"/>
                          <a:ea typeface="微軟正黑體" panose="020B0604030504040204" pitchFamily="34" charset="-120"/>
                        </a:rPr>
                        <a:t>●</a:t>
                      </a:r>
                      <a:r>
                        <a:rPr lang="zh-TW" altLang="zh-TW" sz="2000" b="0" kern="1200" dirty="0" smtClean="0">
                          <a:solidFill>
                            <a:srgbClr val="3333FF"/>
                          </a:solidFill>
                          <a:latin typeface="Times New Roman" panose="02020603050405020304" pitchFamily="18" charset="0"/>
                          <a:ea typeface="微軟正黑體" panose="020B0604030504040204" pitchFamily="34" charset="-120"/>
                          <a:cs typeface="+mn-cs"/>
                        </a:rPr>
                        <a:t>學生</a:t>
                      </a:r>
                      <a:r>
                        <a:rPr lang="zh-TW" altLang="en-US" sz="2000" b="0" kern="1200" dirty="0" smtClean="0">
                          <a:solidFill>
                            <a:srgbClr val="3333FF"/>
                          </a:solidFill>
                          <a:latin typeface="Times New Roman" panose="02020603050405020304" pitchFamily="18" charset="0"/>
                          <a:ea typeface="微軟正黑體" panose="020B0604030504040204" pitchFamily="34" charset="-120"/>
                          <a:cs typeface="+mn-cs"/>
                        </a:rPr>
                        <a:t>自一學年上傳至學校平</a:t>
                      </a:r>
                      <a:r>
                        <a:rPr lang="zh-TW" altLang="en-US" sz="2000" b="0" kern="1200" spc="-50" baseline="0" dirty="0" smtClean="0">
                          <a:solidFill>
                            <a:srgbClr val="3333FF"/>
                          </a:solidFill>
                          <a:latin typeface="Times New Roman" panose="02020603050405020304" pitchFamily="18" charset="0"/>
                          <a:ea typeface="微軟正黑體" panose="020B0604030504040204" pitchFamily="34" charset="-120"/>
                          <a:cs typeface="+mn-cs"/>
                        </a:rPr>
                        <a:t>臺</a:t>
                      </a:r>
                      <a:r>
                        <a:rPr lang="zh-TW" altLang="en-US" sz="2000" b="0" kern="1200" dirty="0" smtClean="0">
                          <a:solidFill>
                            <a:srgbClr val="3333FF"/>
                          </a:solidFill>
                          <a:latin typeface="Times New Roman" panose="02020603050405020304" pitchFamily="18" charset="0"/>
                          <a:ea typeface="微軟正黑體" panose="020B0604030504040204" pitchFamily="34" charset="-120"/>
                          <a:cs typeface="+mn-cs"/>
                        </a:rPr>
                        <a:t>之課程學習成果</a:t>
                      </a:r>
                      <a:r>
                        <a:rPr lang="zh-TW" altLang="en-US" sz="2000" b="0" kern="1200" dirty="0" smtClean="0">
                          <a:solidFill>
                            <a:srgbClr val="3333FF"/>
                          </a:solidFill>
                          <a:latin typeface="標楷體"/>
                          <a:ea typeface="標楷體"/>
                          <a:cs typeface="+mn-cs"/>
                        </a:rPr>
                        <a:t>，</a:t>
                      </a:r>
                      <a:r>
                        <a:rPr lang="zh-TW" altLang="zh-TW" sz="2000" b="0" kern="1200" dirty="0" smtClean="0">
                          <a:solidFill>
                            <a:srgbClr val="3333FF"/>
                          </a:solidFill>
                          <a:latin typeface="Times New Roman" panose="02020603050405020304" pitchFamily="18" charset="0"/>
                          <a:ea typeface="微軟正黑體" panose="020B0604030504040204" pitchFamily="34" charset="-120"/>
                          <a:cs typeface="+mn-cs"/>
                        </a:rPr>
                        <a:t>勾選至多</a:t>
                      </a:r>
                      <a:r>
                        <a:rPr lang="en-US" altLang="zh-TW" sz="2000" b="1" kern="1200" dirty="0" smtClean="0">
                          <a:solidFill>
                            <a:srgbClr val="FF0000"/>
                          </a:solidFill>
                          <a:latin typeface="Times New Roman" panose="02020603050405020304" pitchFamily="18" charset="0"/>
                          <a:ea typeface="微軟正黑體" panose="020B0604030504040204" pitchFamily="34" charset="-120"/>
                          <a:cs typeface="+mn-cs"/>
                        </a:rPr>
                        <a:t>6</a:t>
                      </a:r>
                      <a:r>
                        <a:rPr lang="zh-TW" altLang="zh-TW" sz="2000" b="1" kern="1200" spc="-300" dirty="0" smtClean="0">
                          <a:solidFill>
                            <a:srgbClr val="FF0000"/>
                          </a:solidFill>
                          <a:latin typeface="Times New Roman" panose="02020603050405020304" pitchFamily="18" charset="0"/>
                          <a:ea typeface="微軟正黑體" panose="020B0604030504040204" pitchFamily="34" charset="-120"/>
                          <a:cs typeface="+mn-cs"/>
                        </a:rPr>
                        <a:t>件</a:t>
                      </a:r>
                      <a:r>
                        <a:rPr lang="zh-TW" altLang="en-US" sz="2000" b="0" kern="1200" spc="-300" dirty="0" smtClean="0">
                          <a:solidFill>
                            <a:srgbClr val="3333FF"/>
                          </a:solidFill>
                          <a:latin typeface="微軟正黑體" panose="020B0604030504040204" pitchFamily="34" charset="-120"/>
                          <a:ea typeface="微軟正黑體" panose="020B0604030504040204" pitchFamily="34" charset="-120"/>
                          <a:cs typeface="+mn-cs"/>
                        </a:rPr>
                        <a:t>，</a:t>
                      </a:r>
                      <a:r>
                        <a:rPr lang="zh-TW" altLang="en-US" sz="2000" b="0" kern="1200" dirty="0" smtClean="0">
                          <a:solidFill>
                            <a:srgbClr val="3333FF"/>
                          </a:solidFill>
                          <a:latin typeface="微軟正黑體" panose="020B0604030504040204" pitchFamily="34" charset="-120"/>
                          <a:ea typeface="微軟正黑體" panose="020B0604030504040204" pitchFamily="34" charset="-120"/>
                          <a:cs typeface="+mn-cs"/>
                        </a:rPr>
                        <a:t>由</a:t>
                      </a:r>
                      <a:r>
                        <a:rPr lang="zh-TW" altLang="en-US" sz="2000" b="0" dirty="0" smtClean="0">
                          <a:solidFill>
                            <a:srgbClr val="3333FF"/>
                          </a:solidFill>
                          <a:latin typeface="微軟正黑體" panose="020B0604030504040204" pitchFamily="34" charset="-120"/>
                          <a:ea typeface="微軟正黑體" panose="020B0604030504040204" pitchFamily="34" charset="-120"/>
                        </a:rPr>
                        <a:t>學</a:t>
                      </a:r>
                      <a:r>
                        <a:rPr lang="zh-TW" altLang="en-US" sz="2000" b="0" dirty="0" smtClean="0">
                          <a:solidFill>
                            <a:srgbClr val="3333FF"/>
                          </a:solidFill>
                          <a:latin typeface="Times New Roman" panose="02020603050405020304" pitchFamily="18" charset="0"/>
                          <a:ea typeface="微軟正黑體" panose="020B0604030504040204" pitchFamily="34" charset="-120"/>
                        </a:rPr>
                        <a:t>校</a:t>
                      </a:r>
                      <a:r>
                        <a:rPr lang="zh-TW" altLang="en-US" sz="2000" b="1" dirty="0" smtClean="0">
                          <a:solidFill>
                            <a:schemeClr val="accent1"/>
                          </a:solidFill>
                          <a:latin typeface="Times New Roman" panose="02020603050405020304" pitchFamily="18" charset="0"/>
                          <a:ea typeface="微軟正黑體" panose="020B0604030504040204" pitchFamily="34" charset="-120"/>
                        </a:rPr>
                        <a:t>每學年</a:t>
                      </a:r>
                      <a:r>
                        <a:rPr lang="zh-TW" altLang="zh-TW" sz="2000" b="1" kern="1200" dirty="0" smtClean="0">
                          <a:solidFill>
                            <a:schemeClr val="accent1"/>
                          </a:solidFill>
                          <a:latin typeface="Times New Roman" panose="02020603050405020304" pitchFamily="18" charset="0"/>
                          <a:ea typeface="微軟正黑體" panose="020B0604030504040204" pitchFamily="34" charset="-120"/>
                          <a:cs typeface="+mn-cs"/>
                        </a:rPr>
                        <a:t>提交</a:t>
                      </a:r>
                      <a:endParaRPr lang="en-US" altLang="zh-TW" sz="2000" b="1" kern="1200" dirty="0" smtClean="0">
                        <a:solidFill>
                          <a:schemeClr val="accent1"/>
                        </a:solidFill>
                        <a:latin typeface="Times New Roman" panose="02020603050405020304" pitchFamily="18" charset="0"/>
                        <a:ea typeface="微軟正黑體" panose="020B0604030504040204" pitchFamily="34" charset="-120"/>
                        <a:cs typeface="+mn-cs"/>
                      </a:endParaRPr>
                    </a:p>
                  </a:txBody>
                  <a:tcPr/>
                </a:tc>
                <a:extLst>
                  <a:ext uri="{0D108BD9-81ED-4DB2-BD59-A6C34878D82A}">
                    <a16:rowId xmlns:a16="http://schemas.microsoft.com/office/drawing/2014/main" val="10004"/>
                  </a:ext>
                </a:extLst>
              </a:tr>
              <a:tr h="106873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chemeClr val="accent3">
                              <a:lumMod val="75000"/>
                            </a:schemeClr>
                          </a:solidFill>
                          <a:latin typeface="Times New Roman" panose="02020603050405020304" pitchFamily="18" charset="0"/>
                          <a:ea typeface="微軟正黑體" panose="020B0604030504040204" pitchFamily="34" charset="-120"/>
                        </a:rPr>
                        <a:t>多元表現</a:t>
                      </a:r>
                      <a:endParaRPr lang="en-US" altLang="zh-TW" sz="2000" b="1" dirty="0">
                        <a:solidFill>
                          <a:schemeClr val="accent3">
                            <a:lumMod val="75000"/>
                          </a:schemeClr>
                        </a:solidFill>
                        <a:latin typeface="Times New Roman" panose="02020603050405020304" pitchFamily="18" charset="0"/>
                        <a:ea typeface="微軟正黑體" panose="020B0604030504040204" pitchFamily="34" charset="-120"/>
                      </a:endParaRPr>
                    </a:p>
                  </a:txBody>
                  <a:tcPr anchor="ctr"/>
                </a:tc>
                <a:tc>
                  <a:txBody>
                    <a:bodyPr/>
                    <a:lstStyle/>
                    <a:p>
                      <a:r>
                        <a:rPr lang="zh-TW" altLang="zh-TW" sz="2000" kern="1200" spc="0" baseline="0" dirty="0">
                          <a:solidFill>
                            <a:schemeClr val="dk1"/>
                          </a:solidFill>
                          <a:latin typeface="Times New Roman" panose="02020603050405020304" pitchFamily="18" charset="0"/>
                          <a:ea typeface="微軟正黑體" panose="020B0604030504040204" pitchFamily="34" charset="-120"/>
                          <a:cs typeface="+mn-cs"/>
                        </a:rPr>
                        <a:t>彈性學習</a:t>
                      </a:r>
                      <a:r>
                        <a:rPr lang="zh-TW" altLang="en-US" sz="2000" kern="1200" spc="0" baseline="0" dirty="0">
                          <a:solidFill>
                            <a:schemeClr val="dk1"/>
                          </a:solidFill>
                          <a:latin typeface="Times New Roman" panose="02020603050405020304" pitchFamily="18" charset="0"/>
                          <a:ea typeface="微軟正黑體" panose="020B0604030504040204" pitchFamily="34" charset="-120"/>
                          <a:cs typeface="+mn-cs"/>
                        </a:rPr>
                        <a:t>時間</a:t>
                      </a:r>
                      <a:r>
                        <a:rPr lang="zh-TW" altLang="zh-TW" sz="2000" kern="1200" spc="0" baseline="0" dirty="0">
                          <a:solidFill>
                            <a:schemeClr val="dk1"/>
                          </a:solidFill>
                          <a:latin typeface="Times New Roman" panose="02020603050405020304" pitchFamily="18" charset="0"/>
                          <a:ea typeface="微軟正黑體" panose="020B0604030504040204" pitchFamily="34" charset="-120"/>
                          <a:cs typeface="+mn-cs"/>
                        </a:rPr>
                        <a:t>、</a:t>
                      </a:r>
                      <a:r>
                        <a:rPr lang="zh-TW" altLang="en-US" sz="2000" kern="1200" spc="0" baseline="0" dirty="0">
                          <a:solidFill>
                            <a:schemeClr val="dk1"/>
                          </a:solidFill>
                          <a:latin typeface="Times New Roman" panose="02020603050405020304" pitchFamily="18" charset="0"/>
                          <a:ea typeface="微軟正黑體" panose="020B0604030504040204" pitchFamily="34" charset="-120"/>
                          <a:cs typeface="+mn-cs"/>
                        </a:rPr>
                        <a:t>團體活</a:t>
                      </a:r>
                      <a:r>
                        <a:rPr lang="zh-TW" altLang="zh-TW" sz="2000" kern="1200" spc="0" baseline="0" dirty="0">
                          <a:solidFill>
                            <a:schemeClr val="dk1"/>
                          </a:solidFill>
                          <a:latin typeface="Times New Roman" panose="02020603050405020304" pitchFamily="18" charset="0"/>
                          <a:ea typeface="微軟正黑體" panose="020B0604030504040204" pitchFamily="34" charset="-120"/>
                          <a:cs typeface="+mn-cs"/>
                        </a:rPr>
                        <a:t>動</a:t>
                      </a:r>
                      <a:r>
                        <a:rPr lang="zh-TW" altLang="en-US" sz="2000" kern="1200" spc="0" baseline="0" dirty="0">
                          <a:solidFill>
                            <a:schemeClr val="dk1"/>
                          </a:solidFill>
                          <a:latin typeface="Times New Roman" panose="02020603050405020304" pitchFamily="18" charset="0"/>
                          <a:ea typeface="微軟正黑體" panose="020B0604030504040204" pitchFamily="34" charset="-120"/>
                          <a:cs typeface="+mn-cs"/>
                        </a:rPr>
                        <a:t>時間及</a:t>
                      </a:r>
                      <a:r>
                        <a:rPr lang="zh-TW" altLang="zh-TW" sz="2000" kern="1200" spc="0" baseline="0" dirty="0" smtClean="0">
                          <a:solidFill>
                            <a:schemeClr val="dk1"/>
                          </a:solidFill>
                          <a:latin typeface="Times New Roman" panose="02020603050405020304" pitchFamily="18" charset="0"/>
                          <a:ea typeface="微軟正黑體" panose="020B0604030504040204" pitchFamily="34" charset="-120"/>
                          <a:cs typeface="+mn-cs"/>
                        </a:rPr>
                        <a:t>其他</a:t>
                      </a:r>
                      <a:r>
                        <a:rPr lang="zh-TW" altLang="en-US" sz="2000" kern="1200" spc="0" baseline="0" dirty="0" smtClean="0">
                          <a:solidFill>
                            <a:schemeClr val="dk1"/>
                          </a:solidFill>
                          <a:latin typeface="Times New Roman" panose="02020603050405020304" pitchFamily="18" charset="0"/>
                          <a:ea typeface="微軟正黑體" panose="020B0604030504040204" pitchFamily="34" charset="-120"/>
                          <a:cs typeface="+mn-cs"/>
                        </a:rPr>
                        <a:t>表現</a:t>
                      </a:r>
                      <a:endParaRPr lang="en-US" altLang="zh-TW" sz="2000" kern="1200" spc="0" baseline="0" dirty="0" smtClean="0">
                        <a:solidFill>
                          <a:schemeClr val="dk1"/>
                        </a:solidFill>
                        <a:latin typeface="Times New Roman" panose="02020603050405020304" pitchFamily="18" charset="0"/>
                        <a:ea typeface="微軟正黑體" panose="020B0604030504040204" pitchFamily="34" charset="-120"/>
                        <a:cs typeface="+mn-cs"/>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TW" sz="2000" dirty="0" smtClean="0">
                          <a:latin typeface="Times New Roman" panose="02020603050405020304" pitchFamily="18" charset="0"/>
                          <a:ea typeface="微軟正黑體" panose="020B0604030504040204" pitchFamily="34" charset="-120"/>
                        </a:rPr>
                        <a:t>●</a:t>
                      </a:r>
                      <a:r>
                        <a:rPr lang="zh-TW" altLang="en-US" sz="2000" b="1" dirty="0" smtClean="0">
                          <a:solidFill>
                            <a:srgbClr val="00B050"/>
                          </a:solidFill>
                          <a:latin typeface="Times New Roman" panose="02020603050405020304" pitchFamily="18" charset="0"/>
                          <a:ea typeface="微軟正黑體" panose="020B0604030504040204" pitchFamily="34" charset="-120"/>
                        </a:rPr>
                        <a:t>學生上傳時間及件數由學校自訂</a:t>
                      </a:r>
                      <a:endParaRPr lang="zh-TW" altLang="en-US" sz="2000" b="1" dirty="0">
                        <a:solidFill>
                          <a:srgbClr val="00B050"/>
                        </a:solidFill>
                        <a:latin typeface="Times New Roman" panose="02020603050405020304" pitchFamily="18" charset="0"/>
                        <a:ea typeface="微軟正黑體" panose="020B0604030504040204" pitchFamily="34" charset="-120"/>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US" altLang="zh-TW" sz="1200" b="1" dirty="0">
                        <a:solidFill>
                          <a:srgbClr val="3333FF"/>
                        </a:solidFill>
                        <a:latin typeface="Times New Roman" panose="02020603050405020304" pitchFamily="18" charset="0"/>
                        <a:ea typeface="微軟正黑體" panose="020B0604030504040204" pitchFamily="34" charset="-120"/>
                      </a:endParaRPr>
                    </a:p>
                  </a:txBody>
                  <a:tcPr>
                    <a:solidFill>
                      <a:srgbClr val="E8F4F8"/>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b="1" dirty="0">
                          <a:solidFill>
                            <a:srgbClr val="C00000"/>
                          </a:solidFill>
                          <a:effectLst/>
                          <a:latin typeface="Times New Roman" panose="02020603050405020304" pitchFamily="18" charset="0"/>
                          <a:ea typeface="微軟正黑體" panose="020B0604030504040204" pitchFamily="34" charset="-120"/>
                        </a:rPr>
                        <a:t>多元表現</a:t>
                      </a:r>
                      <a:endParaRPr lang="en-US" altLang="zh-TW" sz="2000" b="1" dirty="0">
                        <a:solidFill>
                          <a:srgbClr val="C00000"/>
                        </a:solidFill>
                        <a:effectLst/>
                        <a:latin typeface="Times New Roman" panose="02020603050405020304" pitchFamily="18" charset="0"/>
                        <a:ea typeface="微軟正黑體" panose="020B0604030504040204" pitchFamily="34" charset="-120"/>
                      </a:endParaRPr>
                    </a:p>
                  </a:txBody>
                  <a:tcPr anchor="ct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zh-TW" altLang="en-US" sz="2000" dirty="0">
                          <a:latin typeface="Times New Roman" panose="02020603050405020304" pitchFamily="18" charset="0"/>
                          <a:ea typeface="微軟正黑體" panose="020B0604030504040204" pitchFamily="34" charset="-120"/>
                        </a:rPr>
                        <a:t>同學習歷程學校平臺之</a:t>
                      </a:r>
                      <a:r>
                        <a:rPr lang="zh-TW" altLang="en-US" sz="2000" dirty="0" smtClean="0">
                          <a:latin typeface="Times New Roman" panose="02020603050405020304" pitchFamily="18" charset="0"/>
                          <a:ea typeface="微軟正黑體" panose="020B0604030504040204" pitchFamily="34" charset="-120"/>
                        </a:rPr>
                        <a:t>資料</a:t>
                      </a:r>
                      <a:endParaRPr lang="en-US" altLang="zh-TW" sz="2000" dirty="0" smtClean="0">
                        <a:latin typeface="Times New Roman" panose="02020603050405020304" pitchFamily="18" charset="0"/>
                        <a:ea typeface="微軟正黑體" panose="020B0604030504040204" pitchFamily="34" charset="-120"/>
                      </a:endParaRPr>
                    </a:p>
                    <a:p>
                      <a:pPr marL="271463" indent="-271463" algn="l" defTabSz="1219170" rtl="0" eaLnBrk="1" latinLnBrk="0" hangingPunct="1"/>
                      <a:r>
                        <a:rPr lang="en-US" altLang="zh-TW" sz="2000" dirty="0" smtClean="0">
                          <a:latin typeface="Times New Roman" panose="02020603050405020304" pitchFamily="18" charset="0"/>
                          <a:ea typeface="微軟正黑體" panose="020B0604030504040204" pitchFamily="34" charset="-120"/>
                        </a:rPr>
                        <a:t>●</a:t>
                      </a:r>
                      <a:r>
                        <a:rPr lang="zh-TW" altLang="zh-TW" sz="2000" b="0" kern="1200" spc="-50" baseline="0" dirty="0" smtClean="0">
                          <a:solidFill>
                            <a:srgbClr val="3333FF"/>
                          </a:solidFill>
                          <a:latin typeface="Times New Roman" panose="02020603050405020304" pitchFamily="18" charset="0"/>
                          <a:ea typeface="微軟正黑體" panose="020B0604030504040204" pitchFamily="34" charset="-120"/>
                          <a:cs typeface="+mn-cs"/>
                        </a:rPr>
                        <a:t>學生</a:t>
                      </a:r>
                      <a:r>
                        <a:rPr lang="zh-TW" altLang="en-US" sz="2000" b="0" kern="1200" dirty="0" smtClean="0">
                          <a:solidFill>
                            <a:srgbClr val="3333FF"/>
                          </a:solidFill>
                          <a:latin typeface="Times New Roman" panose="02020603050405020304" pitchFamily="18" charset="0"/>
                          <a:ea typeface="微軟正黑體" panose="020B0604030504040204" pitchFamily="34" charset="-120"/>
                          <a:cs typeface="+mn-cs"/>
                        </a:rPr>
                        <a:t>自一學年上傳至學校平</a:t>
                      </a:r>
                      <a:r>
                        <a:rPr lang="zh-TW" altLang="en-US" sz="2000" b="0" kern="1200" spc="-50" baseline="0" dirty="0" smtClean="0">
                          <a:solidFill>
                            <a:srgbClr val="3333FF"/>
                          </a:solidFill>
                          <a:latin typeface="Times New Roman" panose="02020603050405020304" pitchFamily="18" charset="0"/>
                          <a:ea typeface="微軟正黑體" panose="020B0604030504040204" pitchFamily="34" charset="-120"/>
                          <a:cs typeface="+mn-cs"/>
                        </a:rPr>
                        <a:t>臺</a:t>
                      </a:r>
                      <a:r>
                        <a:rPr lang="zh-TW" altLang="en-US" sz="2000" b="0" kern="1200" dirty="0" smtClean="0">
                          <a:solidFill>
                            <a:srgbClr val="3333FF"/>
                          </a:solidFill>
                          <a:latin typeface="Times New Roman" panose="02020603050405020304" pitchFamily="18" charset="0"/>
                          <a:ea typeface="微軟正黑體" panose="020B0604030504040204" pitchFamily="34" charset="-120"/>
                          <a:cs typeface="+mn-cs"/>
                        </a:rPr>
                        <a:t>之多元表現</a:t>
                      </a:r>
                      <a:r>
                        <a:rPr lang="zh-TW" altLang="en-US" sz="2000" b="0" kern="1200" dirty="0" smtClean="0">
                          <a:solidFill>
                            <a:srgbClr val="3333FF"/>
                          </a:solidFill>
                          <a:latin typeface="微軟正黑體" panose="020B0604030504040204" pitchFamily="34" charset="-120"/>
                          <a:ea typeface="微軟正黑體" panose="020B0604030504040204" pitchFamily="34" charset="-120"/>
                          <a:cs typeface="+mn-cs"/>
                        </a:rPr>
                        <a:t>，</a:t>
                      </a:r>
                      <a:r>
                        <a:rPr lang="zh-TW" altLang="zh-TW" sz="2000" b="0" kern="1200" spc="-50" baseline="0" dirty="0" smtClean="0">
                          <a:solidFill>
                            <a:srgbClr val="3333FF"/>
                          </a:solidFill>
                          <a:latin typeface="Times New Roman" panose="02020603050405020304" pitchFamily="18" charset="0"/>
                          <a:ea typeface="微軟正黑體" panose="020B0604030504040204" pitchFamily="34" charset="-120"/>
                          <a:cs typeface="+mn-cs"/>
                        </a:rPr>
                        <a:t>勾選至多</a:t>
                      </a:r>
                      <a:r>
                        <a:rPr lang="en-US" altLang="zh-TW" sz="2000" b="1" kern="1200" spc="-50" baseline="0" dirty="0" smtClean="0">
                          <a:solidFill>
                            <a:srgbClr val="FF0000"/>
                          </a:solidFill>
                          <a:latin typeface="Times New Roman" panose="02020603050405020304" pitchFamily="18" charset="0"/>
                          <a:ea typeface="微軟正黑體" panose="020B0604030504040204" pitchFamily="34" charset="-120"/>
                          <a:cs typeface="+mn-cs"/>
                        </a:rPr>
                        <a:t>10</a:t>
                      </a:r>
                      <a:r>
                        <a:rPr lang="zh-TW" altLang="zh-TW" sz="2000" b="1" kern="1200" spc="-50" baseline="0" dirty="0" smtClean="0">
                          <a:solidFill>
                            <a:srgbClr val="FF0000"/>
                          </a:solidFill>
                          <a:latin typeface="Times New Roman" panose="02020603050405020304" pitchFamily="18" charset="0"/>
                          <a:ea typeface="微軟正黑體" panose="020B0604030504040204" pitchFamily="34" charset="-120"/>
                          <a:cs typeface="+mn-cs"/>
                        </a:rPr>
                        <a:t>件</a:t>
                      </a:r>
                      <a:r>
                        <a:rPr lang="zh-TW" altLang="en-US" sz="2000" b="0" kern="1200" dirty="0" smtClean="0">
                          <a:solidFill>
                            <a:srgbClr val="3333FF"/>
                          </a:solidFill>
                          <a:latin typeface="微軟正黑體" panose="020B0604030504040204" pitchFamily="34" charset="-120"/>
                          <a:ea typeface="微軟正黑體" panose="020B0604030504040204" pitchFamily="34" charset="-120"/>
                          <a:cs typeface="+mn-cs"/>
                        </a:rPr>
                        <a:t>，由</a:t>
                      </a:r>
                      <a:r>
                        <a:rPr lang="zh-TW" altLang="en-US" sz="2000" b="0" dirty="0" smtClean="0">
                          <a:solidFill>
                            <a:srgbClr val="3333FF"/>
                          </a:solidFill>
                          <a:latin typeface="Times New Roman" panose="02020603050405020304" pitchFamily="18" charset="0"/>
                          <a:ea typeface="微軟正黑體" panose="020B0604030504040204" pitchFamily="34" charset="-120"/>
                        </a:rPr>
                        <a:t>學校</a:t>
                      </a:r>
                      <a:r>
                        <a:rPr lang="zh-TW" altLang="en-US" sz="2000" b="1" dirty="0" smtClean="0">
                          <a:solidFill>
                            <a:schemeClr val="accent1"/>
                          </a:solidFill>
                          <a:latin typeface="Times New Roman" panose="02020603050405020304" pitchFamily="18" charset="0"/>
                          <a:ea typeface="微軟正黑體" panose="020B0604030504040204" pitchFamily="34" charset="-120"/>
                        </a:rPr>
                        <a:t>每學年</a:t>
                      </a:r>
                      <a:r>
                        <a:rPr lang="zh-TW" altLang="zh-TW" sz="2000" b="1" kern="1200" dirty="0" smtClean="0">
                          <a:solidFill>
                            <a:schemeClr val="accent1"/>
                          </a:solidFill>
                          <a:latin typeface="Times New Roman" panose="02020603050405020304" pitchFamily="18" charset="0"/>
                          <a:ea typeface="微軟正黑體" panose="020B0604030504040204" pitchFamily="34" charset="-120"/>
                          <a:cs typeface="+mn-cs"/>
                        </a:rPr>
                        <a:t>提交</a:t>
                      </a:r>
                      <a:endParaRPr lang="en-US" altLang="zh-TW" sz="2000" b="1" kern="1200" dirty="0" smtClean="0">
                        <a:solidFill>
                          <a:schemeClr val="accent1"/>
                        </a:solidFill>
                        <a:latin typeface="Times New Roman" panose="02020603050405020304" pitchFamily="18" charset="0"/>
                        <a:ea typeface="微軟正黑體" panose="020B0604030504040204" pitchFamily="34" charset="-120"/>
                        <a:cs typeface="+mn-cs"/>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162311104"/>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版面配置區 6"/>
          <p:cNvSpPr>
            <a:spLocks noGrp="1"/>
          </p:cNvSpPr>
          <p:nvPr>
            <p:ph type="body" sz="quarter" idx="15"/>
          </p:nvPr>
        </p:nvSpPr>
        <p:spPr>
          <a:xfrm>
            <a:off x="606819" y="319622"/>
            <a:ext cx="9349690" cy="584775"/>
          </a:xfrm>
        </p:spPr>
        <p:txBody>
          <a:bodyPr/>
          <a:lstStyle/>
          <a:p>
            <a:r>
              <a:rPr lang="zh-TW" altLang="en-US" b="1" dirty="0" smtClean="0"/>
              <a:t>學習</a:t>
            </a:r>
            <a:r>
              <a:rPr lang="zh-TW" altLang="en-US" b="1" dirty="0"/>
              <a:t>歷程檔案可以怎樣幫助</a:t>
            </a:r>
            <a:r>
              <a:rPr lang="zh-TW" altLang="en-US" b="1" dirty="0" smtClean="0"/>
              <a:t>學生生涯</a:t>
            </a:r>
            <a:r>
              <a:rPr lang="zh-TW" altLang="en-US" b="1" dirty="0"/>
              <a:t>定向？</a:t>
            </a:r>
          </a:p>
        </p:txBody>
      </p:sp>
      <p:sp>
        <p:nvSpPr>
          <p:cNvPr id="113" name="文字方塊 112"/>
          <p:cNvSpPr txBox="1"/>
          <p:nvPr/>
        </p:nvSpPr>
        <p:spPr>
          <a:xfrm>
            <a:off x="7876186" y="4356408"/>
            <a:ext cx="3863095" cy="1015663"/>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nSpc>
                <a:spcPct val="150000"/>
              </a:lnSpc>
              <a:spcBef>
                <a:spcPts val="600"/>
              </a:spcBef>
            </a:pP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藉由學習歷程檔案的蒐集及反思，</a:t>
            </a:r>
            <a:r>
              <a:rPr lang="zh-TW" altLang="en-US" sz="2000" kern="0" dirty="0">
                <a:solidFill>
                  <a:schemeClr val="bg1"/>
                </a:solidFill>
                <a:latin typeface="微软雅黑" panose="020B0503020204020204" pitchFamily="34" charset="-122"/>
                <a:ea typeface="微软雅黑" panose="020B0503020204020204" pitchFamily="34" charset="-122"/>
                <a:cs typeface="+mn-ea"/>
                <a:sym typeface="+mn-lt"/>
              </a:rPr>
              <a:t>幫</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助學生</a:t>
            </a:r>
            <a:r>
              <a:rPr lang="zh-TW" altLang="en-US" sz="2000" b="1" kern="0" dirty="0" smtClean="0">
                <a:solidFill>
                  <a:schemeClr val="bg1"/>
                </a:solidFill>
                <a:latin typeface="微软雅黑" panose="020B0503020204020204" pitchFamily="34" charset="-122"/>
                <a:ea typeface="微软雅黑" panose="020B0503020204020204" pitchFamily="34" charset="-122"/>
                <a:cs typeface="+mn-ea"/>
                <a:sym typeface="+mn-lt"/>
              </a:rPr>
              <a:t>生涯定向</a:t>
            </a:r>
            <a:endParaRPr lang="zh-TW" altLang="en-US" sz="2000" b="1" kern="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104" name="向右箭號 103"/>
          <p:cNvSpPr/>
          <p:nvPr/>
        </p:nvSpPr>
        <p:spPr>
          <a:xfrm>
            <a:off x="6862396" y="4585562"/>
            <a:ext cx="798032" cy="608236"/>
          </a:xfrm>
          <a:prstGeom prst="rightArrow">
            <a:avLst/>
          </a:prstGeom>
          <a:ln/>
        </p:spPr>
        <p:style>
          <a:lnRef idx="0">
            <a:schemeClr val="accent1"/>
          </a:lnRef>
          <a:fillRef idx="3">
            <a:schemeClr val="accent1"/>
          </a:fillRef>
          <a:effectRef idx="3">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nvGrpSpPr>
          <p:cNvPr id="2" name="群組 1"/>
          <p:cNvGrpSpPr/>
          <p:nvPr/>
        </p:nvGrpSpPr>
        <p:grpSpPr>
          <a:xfrm>
            <a:off x="606819" y="1378189"/>
            <a:ext cx="9446915" cy="1184874"/>
            <a:chOff x="606819" y="1378189"/>
            <a:chExt cx="9446915" cy="1184874"/>
          </a:xfrm>
        </p:grpSpPr>
        <p:sp>
          <p:nvSpPr>
            <p:cNvPr id="108" name="橢圓 107">
              <a:extLst>
                <a:ext uri="{FF2B5EF4-FFF2-40B4-BE49-F238E27FC236}">
                  <a16:creationId xmlns:a16="http://schemas.microsoft.com/office/drawing/2014/main" id="{D22F3139-450B-4C88-B93F-C0E0CFADD1B9}"/>
                </a:ext>
              </a:extLst>
            </p:cNvPr>
            <p:cNvSpPr/>
            <p:nvPr/>
          </p:nvSpPr>
          <p:spPr>
            <a:xfrm>
              <a:off x="2893251" y="1431703"/>
              <a:ext cx="1382392" cy="1131360"/>
            </a:xfrm>
            <a:prstGeom prst="ellipse">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2000" dirty="0">
                  <a:solidFill>
                    <a:schemeClr val="tx1"/>
                  </a:solidFill>
                  <a:latin typeface="微软雅黑" panose="020B0503020204020204" pitchFamily="34" charset="-122"/>
                  <a:ea typeface="微软雅黑" panose="020B0503020204020204" pitchFamily="34" charset="-122"/>
                </a:rPr>
                <a:t>生涯</a:t>
              </a:r>
              <a:endParaRPr lang="en-US" altLang="zh-TW" sz="2000" dirty="0">
                <a:solidFill>
                  <a:schemeClr val="tx1"/>
                </a:solidFill>
                <a:latin typeface="微软雅黑" panose="020B0503020204020204" pitchFamily="34" charset="-122"/>
                <a:ea typeface="微软雅黑" panose="020B0503020204020204" pitchFamily="34" charset="-122"/>
              </a:endParaRPr>
            </a:p>
            <a:p>
              <a:pPr algn="ctr"/>
              <a:r>
                <a:rPr lang="zh-TW" altLang="en-US" sz="2000" dirty="0" smtClean="0">
                  <a:solidFill>
                    <a:schemeClr val="tx1"/>
                  </a:solidFill>
                  <a:latin typeface="微软雅黑" panose="020B0503020204020204" pitchFamily="34" charset="-122"/>
                  <a:ea typeface="微软雅黑" panose="020B0503020204020204" pitchFamily="34" charset="-122"/>
                </a:rPr>
                <a:t>輔導</a:t>
              </a:r>
              <a:endParaRPr lang="zh-TW" altLang="en-US" sz="2000" dirty="0">
                <a:solidFill>
                  <a:schemeClr val="tx1"/>
                </a:solidFill>
                <a:latin typeface="微软雅黑" panose="020B0503020204020204" pitchFamily="34" charset="-122"/>
                <a:ea typeface="微软雅黑" panose="020B0503020204020204" pitchFamily="34" charset="-122"/>
              </a:endParaRPr>
            </a:p>
          </p:txBody>
        </p:sp>
        <p:sp>
          <p:nvSpPr>
            <p:cNvPr id="109" name="橢圓 108">
              <a:extLst>
                <a:ext uri="{FF2B5EF4-FFF2-40B4-BE49-F238E27FC236}">
                  <a16:creationId xmlns:a16="http://schemas.microsoft.com/office/drawing/2014/main" id="{5F43F3BC-08FA-44FB-9586-1DBB4063B248}"/>
                </a:ext>
              </a:extLst>
            </p:cNvPr>
            <p:cNvSpPr/>
            <p:nvPr/>
          </p:nvSpPr>
          <p:spPr>
            <a:xfrm>
              <a:off x="5344245" y="1378189"/>
              <a:ext cx="1917167" cy="1172516"/>
            </a:xfrm>
            <a:prstGeom prst="ellipse">
              <a:avLst/>
            </a:prstGeom>
            <a:ln/>
          </p:spPr>
          <p:style>
            <a:lnRef idx="1">
              <a:schemeClr val="accent6"/>
            </a:lnRef>
            <a:fillRef idx="2">
              <a:schemeClr val="accent6"/>
            </a:fillRef>
            <a:effectRef idx="1">
              <a:schemeClr val="accent6"/>
            </a:effectRef>
            <a:fontRef idx="minor">
              <a:schemeClr val="dk1"/>
            </a:fontRef>
          </p:style>
          <p:txBody>
            <a:bodyPr lIns="36000" rIns="36000" rtlCol="0" anchor="ctr"/>
            <a:lstStyle/>
            <a:p>
              <a:pPr algn="ctr"/>
              <a:r>
                <a:rPr lang="zh-TW" altLang="en-US" sz="2000" dirty="0">
                  <a:solidFill>
                    <a:schemeClr val="tx1"/>
                  </a:solidFill>
                  <a:latin typeface="微软雅黑" panose="020B0503020204020204" pitchFamily="34" charset="-122"/>
                  <a:ea typeface="微软雅黑" panose="020B0503020204020204" pitchFamily="34" charset="-122"/>
                </a:rPr>
                <a:t>修</a:t>
              </a:r>
              <a:r>
                <a:rPr lang="zh-TW" altLang="en-US" sz="2000" dirty="0" smtClean="0">
                  <a:solidFill>
                    <a:schemeClr val="tx1"/>
                  </a:solidFill>
                  <a:latin typeface="微软雅黑" panose="020B0503020204020204" pitchFamily="34" charset="-122"/>
                  <a:ea typeface="微软雅黑" panose="020B0503020204020204" pitchFamily="34" charset="-122"/>
                </a:rPr>
                <a:t>課與</a:t>
              </a:r>
              <a:r>
                <a:rPr lang="en-US" altLang="zh-TW" sz="2000" dirty="0" smtClean="0">
                  <a:solidFill>
                    <a:schemeClr val="tx1"/>
                  </a:solidFill>
                  <a:latin typeface="微软雅黑" panose="020B0503020204020204" pitchFamily="34" charset="-122"/>
                  <a:ea typeface="微软雅黑" panose="020B0503020204020204" pitchFamily="34" charset="-122"/>
                </a:rPr>
                <a:t/>
              </a:r>
              <a:br>
                <a:rPr lang="en-US" altLang="zh-TW" sz="2000" dirty="0" smtClean="0">
                  <a:solidFill>
                    <a:schemeClr val="tx1"/>
                  </a:solidFill>
                  <a:latin typeface="微软雅黑" panose="020B0503020204020204" pitchFamily="34" charset="-122"/>
                  <a:ea typeface="微软雅黑" panose="020B0503020204020204" pitchFamily="34" charset="-122"/>
                </a:rPr>
              </a:br>
              <a:r>
                <a:rPr lang="zh-TW" altLang="en-US" sz="2000" dirty="0" smtClean="0">
                  <a:solidFill>
                    <a:schemeClr val="tx1"/>
                  </a:solidFill>
                  <a:latin typeface="微软雅黑" panose="020B0503020204020204" pitchFamily="34" charset="-122"/>
                  <a:ea typeface="微软雅黑" panose="020B0503020204020204" pitchFamily="34" charset="-122"/>
                </a:rPr>
                <a:t>評量</a:t>
              </a:r>
              <a:r>
                <a:rPr lang="zh-TW" altLang="en-US" sz="2000" dirty="0">
                  <a:solidFill>
                    <a:schemeClr val="tx1"/>
                  </a:solidFill>
                  <a:latin typeface="微软雅黑" panose="020B0503020204020204" pitchFamily="34" charset="-122"/>
                  <a:ea typeface="微软雅黑" panose="020B0503020204020204" pitchFamily="34" charset="-122"/>
                </a:rPr>
                <a:t>紀錄</a:t>
              </a:r>
              <a:endParaRPr lang="en-US" altLang="zh-TW" sz="2000" dirty="0">
                <a:solidFill>
                  <a:schemeClr val="tx1"/>
                </a:solidFill>
                <a:latin typeface="微软雅黑" panose="020B0503020204020204" pitchFamily="34" charset="-122"/>
                <a:ea typeface="微软雅黑" panose="020B0503020204020204" pitchFamily="34" charset="-122"/>
              </a:endParaRPr>
            </a:p>
          </p:txBody>
        </p:sp>
        <p:sp>
          <p:nvSpPr>
            <p:cNvPr id="115" name="文字方塊 114"/>
            <p:cNvSpPr txBox="1"/>
            <p:nvPr/>
          </p:nvSpPr>
          <p:spPr>
            <a:xfrm>
              <a:off x="606819" y="1752486"/>
              <a:ext cx="1930321" cy="492443"/>
            </a:xfrm>
            <a:prstGeom prst="rect">
              <a:avLst/>
            </a:prstGeom>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lnSpc>
                  <a:spcPct val="130000"/>
                </a:lnSpc>
                <a:spcBef>
                  <a:spcPts val="600"/>
                </a:spcBef>
              </a:pPr>
              <a:r>
                <a:rPr lang="en-US" altLang="zh-TW" sz="2000" kern="0" dirty="0" smtClean="0">
                  <a:solidFill>
                    <a:schemeClr val="bg1"/>
                  </a:solidFill>
                  <a:latin typeface="微软雅黑" panose="020B0503020204020204" pitchFamily="34" charset="-122"/>
                  <a:ea typeface="微软雅黑" panose="020B0503020204020204" pitchFamily="34" charset="-122"/>
                  <a:cs typeface="+mn-ea"/>
                  <a:sym typeface="+mn-lt"/>
                </a:rPr>
                <a:t>108</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學年度之前</a:t>
              </a:r>
              <a:endParaRPr lang="zh-TW" altLang="en-US" sz="2000" kern="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3" name="加號 2"/>
            <p:cNvSpPr/>
            <p:nvPr/>
          </p:nvSpPr>
          <p:spPr>
            <a:xfrm>
              <a:off x="4332762" y="1460942"/>
              <a:ext cx="955280" cy="1016260"/>
            </a:xfrm>
            <a:prstGeom prst="mathPlus">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4" name="等於 3"/>
            <p:cNvSpPr/>
            <p:nvPr/>
          </p:nvSpPr>
          <p:spPr>
            <a:xfrm>
              <a:off x="7274228" y="1664065"/>
              <a:ext cx="948222" cy="666636"/>
            </a:xfrm>
            <a:prstGeom prst="mathEqual">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30000"/>
                </a:lnSpc>
              </a:pPr>
              <a:endParaRPr lang="zh-TW" altLang="en-US" sz="1200" dirty="0">
                <a:solidFill>
                  <a:schemeClr val="tx1"/>
                </a:solidFill>
                <a:latin typeface="微软雅黑" panose="020B0503020204020204" pitchFamily="34" charset="-122"/>
                <a:ea typeface="微软雅黑" panose="020B0503020204020204" pitchFamily="34" charset="-122"/>
              </a:endParaRPr>
            </a:p>
          </p:txBody>
        </p:sp>
        <p:sp>
          <p:nvSpPr>
            <p:cNvPr id="116" name="橢圓 115">
              <a:extLst>
                <a:ext uri="{FF2B5EF4-FFF2-40B4-BE49-F238E27FC236}">
                  <a16:creationId xmlns:a16="http://schemas.microsoft.com/office/drawing/2014/main" id="{5F43F3BC-08FA-44FB-9586-1DBB4063B248}"/>
                </a:ext>
              </a:extLst>
            </p:cNvPr>
            <p:cNvSpPr/>
            <p:nvPr/>
          </p:nvSpPr>
          <p:spPr>
            <a:xfrm>
              <a:off x="8268679" y="1446058"/>
              <a:ext cx="1785055" cy="1084946"/>
            </a:xfrm>
            <a:prstGeom prst="ellipse">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000" dirty="0" smtClean="0">
                  <a:solidFill>
                    <a:schemeClr val="tx1"/>
                  </a:solidFill>
                  <a:latin typeface="微软雅黑" panose="020B0503020204020204" pitchFamily="34" charset="-122"/>
                  <a:ea typeface="微软雅黑" panose="020B0503020204020204" pitchFamily="34" charset="-122"/>
                </a:rPr>
                <a:t>學生未來</a:t>
              </a:r>
              <a:r>
                <a:rPr lang="zh-TW" altLang="en-US" sz="2000" dirty="0">
                  <a:solidFill>
                    <a:schemeClr val="tx1"/>
                  </a:solidFill>
                  <a:latin typeface="微软雅黑" panose="020B0503020204020204" pitchFamily="34" charset="-122"/>
                  <a:ea typeface="微软雅黑" panose="020B0503020204020204" pitchFamily="34" charset="-122"/>
                </a:rPr>
                <a:t>升學選擇</a:t>
              </a:r>
              <a:endParaRPr lang="en-US" altLang="zh-TW" sz="2000" dirty="0">
                <a:solidFill>
                  <a:schemeClr val="tx1"/>
                </a:solidFill>
                <a:latin typeface="微软雅黑" panose="020B0503020204020204" pitchFamily="34" charset="-122"/>
                <a:ea typeface="微软雅黑" panose="020B0503020204020204" pitchFamily="34" charset="-122"/>
              </a:endParaRPr>
            </a:p>
          </p:txBody>
        </p:sp>
      </p:grpSp>
      <p:sp>
        <p:nvSpPr>
          <p:cNvPr id="117" name="文字方塊 116"/>
          <p:cNvSpPr txBox="1"/>
          <p:nvPr/>
        </p:nvSpPr>
        <p:spPr>
          <a:xfrm>
            <a:off x="606819" y="4385818"/>
            <a:ext cx="1987667" cy="1015663"/>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lnSpc>
                <a:spcPct val="150000"/>
              </a:lnSpc>
            </a:pPr>
            <a:r>
              <a:rPr lang="en-US" altLang="zh-TW" sz="2000" kern="0" dirty="0" smtClean="0">
                <a:solidFill>
                  <a:schemeClr val="bg1"/>
                </a:solidFill>
                <a:latin typeface="微软雅黑" panose="020B0503020204020204" pitchFamily="34" charset="-122"/>
                <a:ea typeface="微软雅黑" panose="020B0503020204020204" pitchFamily="34" charset="-122"/>
                <a:cs typeface="+mn-ea"/>
                <a:sym typeface="+mn-lt"/>
              </a:rPr>
              <a:t>108</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學年度之後</a:t>
            </a:r>
            <a:endParaRPr lang="en-US" altLang="zh-TW" sz="2000" kern="0" dirty="0" smtClean="0">
              <a:solidFill>
                <a:schemeClr val="bg1"/>
              </a:solidFill>
              <a:latin typeface="微软雅黑" panose="020B0503020204020204" pitchFamily="34" charset="-122"/>
              <a:ea typeface="微软雅黑" panose="020B0503020204020204" pitchFamily="34" charset="-122"/>
              <a:cs typeface="+mn-ea"/>
              <a:sym typeface="+mn-lt"/>
            </a:endParaRPr>
          </a:p>
          <a:p>
            <a:pPr algn="ctr">
              <a:lnSpc>
                <a:spcPct val="150000"/>
              </a:lnSpc>
            </a:pP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實施</a:t>
            </a:r>
            <a:r>
              <a:rPr lang="en-US" altLang="zh-TW" sz="2000" kern="0" dirty="0" smtClean="0">
                <a:solidFill>
                  <a:schemeClr val="bg1"/>
                </a:solidFill>
                <a:latin typeface="微软雅黑" panose="020B0503020204020204" pitchFamily="34" charset="-122"/>
                <a:ea typeface="微软雅黑" panose="020B0503020204020204" pitchFamily="34" charset="-122"/>
                <a:cs typeface="+mn-ea"/>
                <a:sym typeface="+mn-lt"/>
              </a:rPr>
              <a:t>108</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新課</a:t>
            </a:r>
            <a:r>
              <a:rPr lang="zh-TW" altLang="en-US" sz="2000" kern="0" dirty="0">
                <a:solidFill>
                  <a:schemeClr val="bg1"/>
                </a:solidFill>
                <a:latin typeface="微软雅黑" panose="020B0503020204020204" pitchFamily="34" charset="-122"/>
                <a:ea typeface="微软雅黑" panose="020B0503020204020204" pitchFamily="34" charset="-122"/>
                <a:cs typeface="+mn-ea"/>
                <a:sym typeface="+mn-lt"/>
              </a:rPr>
              <a:t>綱</a:t>
            </a:r>
          </a:p>
        </p:txBody>
      </p:sp>
      <p:grpSp>
        <p:nvGrpSpPr>
          <p:cNvPr id="22" name="群組 21"/>
          <p:cNvGrpSpPr/>
          <p:nvPr/>
        </p:nvGrpSpPr>
        <p:grpSpPr>
          <a:xfrm>
            <a:off x="2977426" y="3084907"/>
            <a:ext cx="2301048" cy="2162685"/>
            <a:chOff x="6709694" y="3036162"/>
            <a:chExt cx="2301048" cy="2162685"/>
          </a:xfrm>
        </p:grpSpPr>
        <p:grpSp>
          <p:nvGrpSpPr>
            <p:cNvPr id="55" name="群組 54"/>
            <p:cNvGrpSpPr/>
            <p:nvPr/>
          </p:nvGrpSpPr>
          <p:grpSpPr>
            <a:xfrm>
              <a:off x="6709694" y="3036162"/>
              <a:ext cx="2301048" cy="1773416"/>
              <a:chOff x="2308193" y="5459767"/>
              <a:chExt cx="1518693" cy="1189609"/>
            </a:xfrm>
            <a:solidFill>
              <a:srgbClr val="F26D64"/>
            </a:solidFill>
          </p:grpSpPr>
          <p:sp>
            <p:nvSpPr>
              <p:cNvPr id="57" name="矩形 56"/>
              <p:cNvSpPr/>
              <p:nvPr/>
            </p:nvSpPr>
            <p:spPr>
              <a:xfrm>
                <a:off x="2308193" y="5459767"/>
                <a:ext cx="1189609" cy="118960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58" name="流程圖: 接點 57"/>
              <p:cNvSpPr/>
              <p:nvPr/>
            </p:nvSpPr>
            <p:spPr>
              <a:xfrm>
                <a:off x="3342008" y="5812132"/>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56" name="流程圖: 接點 55"/>
            <p:cNvSpPr/>
            <p:nvPr/>
          </p:nvSpPr>
          <p:spPr>
            <a:xfrm rot="16200000">
              <a:off x="7199329" y="4333146"/>
              <a:ext cx="858675" cy="872727"/>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grpSp>
        <p:nvGrpSpPr>
          <p:cNvPr id="27" name="群組 26"/>
          <p:cNvGrpSpPr/>
          <p:nvPr/>
        </p:nvGrpSpPr>
        <p:grpSpPr>
          <a:xfrm>
            <a:off x="2977426" y="4452069"/>
            <a:ext cx="2228942" cy="2268669"/>
            <a:chOff x="6709694" y="4403324"/>
            <a:chExt cx="2228942" cy="2268669"/>
          </a:xfrm>
        </p:grpSpPr>
        <p:grpSp>
          <p:nvGrpSpPr>
            <p:cNvPr id="50" name="群組 49"/>
            <p:cNvGrpSpPr/>
            <p:nvPr/>
          </p:nvGrpSpPr>
          <p:grpSpPr>
            <a:xfrm rot="16200000">
              <a:off x="6489233" y="4623785"/>
              <a:ext cx="2268669" cy="1827747"/>
              <a:chOff x="2308193" y="5459767"/>
              <a:chExt cx="1518693" cy="1189609"/>
            </a:xfrm>
            <a:solidFill>
              <a:schemeClr val="accent3"/>
            </a:solidFill>
          </p:grpSpPr>
          <p:sp>
            <p:nvSpPr>
              <p:cNvPr id="52" name="矩形 51"/>
              <p:cNvSpPr/>
              <p:nvPr/>
            </p:nvSpPr>
            <p:spPr>
              <a:xfrm>
                <a:off x="2308193" y="5459767"/>
                <a:ext cx="1189609" cy="118960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53" name="流程圖: 接點 52"/>
              <p:cNvSpPr/>
              <p:nvPr/>
            </p:nvSpPr>
            <p:spPr>
              <a:xfrm>
                <a:off x="3342008" y="5812132"/>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51" name="流程圖: 接點 50"/>
            <p:cNvSpPr/>
            <p:nvPr/>
          </p:nvSpPr>
          <p:spPr>
            <a:xfrm rot="10800000">
              <a:off x="8053654" y="5341899"/>
              <a:ext cx="884982" cy="860446"/>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grpSp>
        <p:nvGrpSpPr>
          <p:cNvPr id="26" name="群組 25"/>
          <p:cNvGrpSpPr/>
          <p:nvPr/>
        </p:nvGrpSpPr>
        <p:grpSpPr>
          <a:xfrm>
            <a:off x="4399679" y="4542982"/>
            <a:ext cx="2246958" cy="2160000"/>
            <a:chOff x="8131947" y="4494237"/>
            <a:chExt cx="2246958" cy="2160000"/>
          </a:xfrm>
        </p:grpSpPr>
        <p:grpSp>
          <p:nvGrpSpPr>
            <p:cNvPr id="45" name="群組 44"/>
            <p:cNvGrpSpPr/>
            <p:nvPr/>
          </p:nvGrpSpPr>
          <p:grpSpPr>
            <a:xfrm rot="10800000">
              <a:off x="8131947" y="4883023"/>
              <a:ext cx="2246958" cy="1771214"/>
              <a:chOff x="2308193" y="5459767"/>
              <a:chExt cx="1518693" cy="1189609"/>
            </a:xfrm>
            <a:solidFill>
              <a:schemeClr val="accent2"/>
            </a:solidFill>
          </p:grpSpPr>
          <p:sp>
            <p:nvSpPr>
              <p:cNvPr id="47" name="矩形 46"/>
              <p:cNvSpPr/>
              <p:nvPr/>
            </p:nvSpPr>
            <p:spPr>
              <a:xfrm>
                <a:off x="2308193" y="5459767"/>
                <a:ext cx="1189609" cy="118960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48" name="流程圖: 接點 47"/>
              <p:cNvSpPr/>
              <p:nvPr/>
            </p:nvSpPr>
            <p:spPr>
              <a:xfrm>
                <a:off x="3342008" y="5812132"/>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sp>
          <p:nvSpPr>
            <p:cNvPr id="46" name="流程圖: 接點 45"/>
            <p:cNvSpPr/>
            <p:nvPr/>
          </p:nvSpPr>
          <p:spPr>
            <a:xfrm rot="5400000">
              <a:off x="9068789" y="4496936"/>
              <a:ext cx="857609" cy="852212"/>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grpSp>
      <p:grpSp>
        <p:nvGrpSpPr>
          <p:cNvPr id="21" name="群組 20"/>
          <p:cNvGrpSpPr/>
          <p:nvPr/>
        </p:nvGrpSpPr>
        <p:grpSpPr>
          <a:xfrm>
            <a:off x="4486636" y="3076030"/>
            <a:ext cx="2160000" cy="2272204"/>
            <a:chOff x="4962280" y="4376023"/>
            <a:chExt cx="1450731" cy="1518693"/>
          </a:xfrm>
        </p:grpSpPr>
        <p:grpSp>
          <p:nvGrpSpPr>
            <p:cNvPr id="28" name="群組 27"/>
            <p:cNvGrpSpPr/>
            <p:nvPr/>
          </p:nvGrpSpPr>
          <p:grpSpPr>
            <a:xfrm rot="5400000">
              <a:off x="5058860" y="4540565"/>
              <a:ext cx="1518693" cy="1189609"/>
              <a:chOff x="2308193" y="5459767"/>
              <a:chExt cx="1518693" cy="1189609"/>
            </a:xfrm>
            <a:solidFill>
              <a:schemeClr val="accent4">
                <a:lumMod val="60000"/>
                <a:lumOff val="40000"/>
              </a:schemeClr>
            </a:solidFill>
          </p:grpSpPr>
          <p:sp>
            <p:nvSpPr>
              <p:cNvPr id="29" name="矩形 28"/>
              <p:cNvSpPr/>
              <p:nvPr/>
            </p:nvSpPr>
            <p:spPr>
              <a:xfrm>
                <a:off x="2308193" y="5459767"/>
                <a:ext cx="1189609" cy="118960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30" name="流程圖: 接點 29"/>
              <p:cNvSpPr/>
              <p:nvPr/>
            </p:nvSpPr>
            <p:spPr>
              <a:xfrm>
                <a:off x="3342008" y="5812132"/>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37" name="流程圖: 接點 36"/>
            <p:cNvSpPr/>
            <p:nvPr/>
          </p:nvSpPr>
          <p:spPr>
            <a:xfrm>
              <a:off x="4962280" y="4690415"/>
              <a:ext cx="576000" cy="576000"/>
            </a:xfrm>
            <a:prstGeom prst="flowChartConnector">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grpSp>
        <p:nvGrpSpPr>
          <p:cNvPr id="16" name="群組 15"/>
          <p:cNvGrpSpPr/>
          <p:nvPr/>
        </p:nvGrpSpPr>
        <p:grpSpPr>
          <a:xfrm>
            <a:off x="4480803" y="3257420"/>
            <a:ext cx="796785" cy="1131936"/>
            <a:chOff x="4960778" y="4494787"/>
            <a:chExt cx="531190" cy="754624"/>
          </a:xfrm>
          <a:solidFill>
            <a:srgbClr val="F26D64"/>
          </a:solidFill>
        </p:grpSpPr>
        <p:sp>
          <p:nvSpPr>
            <p:cNvPr id="5" name="矩形 4"/>
            <p:cNvSpPr/>
            <p:nvPr/>
          </p:nvSpPr>
          <p:spPr>
            <a:xfrm>
              <a:off x="4960778" y="4494787"/>
              <a:ext cx="201627" cy="75462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8" name="流程圖: 接點 7"/>
            <p:cNvSpPr/>
            <p:nvPr/>
          </p:nvSpPr>
          <p:spPr>
            <a:xfrm>
              <a:off x="5007090" y="4737266"/>
              <a:ext cx="484878" cy="484878"/>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
        <p:nvSpPr>
          <p:cNvPr id="17" name="文字方塊 16"/>
          <p:cNvSpPr txBox="1"/>
          <p:nvPr/>
        </p:nvSpPr>
        <p:spPr>
          <a:xfrm>
            <a:off x="3332169" y="3697638"/>
            <a:ext cx="1153315" cy="400110"/>
          </a:xfrm>
          <a:prstGeom prst="rect">
            <a:avLst/>
          </a:prstGeom>
          <a:noFill/>
        </p:spPr>
        <p:txBody>
          <a:bodyPr wrap="square" lIns="0" rIns="0" rtlCol="0">
            <a:spAutoFit/>
          </a:bodyPr>
          <a:lstStyle/>
          <a:p>
            <a:pPr algn="ctr"/>
            <a:r>
              <a:rPr lang="zh-TW" altLang="en-US" sz="2000"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生涯輔導</a:t>
            </a:r>
            <a:endPar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7" name="文字方塊 66"/>
          <p:cNvSpPr txBox="1"/>
          <p:nvPr/>
        </p:nvSpPr>
        <p:spPr>
          <a:xfrm>
            <a:off x="5407880" y="3741406"/>
            <a:ext cx="1153315" cy="400110"/>
          </a:xfrm>
          <a:prstGeom prst="rect">
            <a:avLst/>
          </a:prstGeom>
          <a:noFill/>
        </p:spPr>
        <p:txBody>
          <a:bodyPr wrap="square" lIns="0" rIns="0" rtlCol="0">
            <a:spAutoFit/>
          </a:bodyPr>
          <a:lstStyle/>
          <a:p>
            <a:pPr algn="ctr"/>
            <a:r>
              <a:rPr lang="zh-TW" altLang="en-US" sz="2000"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課程諮詢</a:t>
            </a:r>
            <a:endPar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68" name="文字方塊 67"/>
          <p:cNvSpPr txBox="1"/>
          <p:nvPr/>
        </p:nvSpPr>
        <p:spPr>
          <a:xfrm>
            <a:off x="5195366" y="5478258"/>
            <a:ext cx="1153315" cy="707886"/>
          </a:xfrm>
          <a:prstGeom prst="rect">
            <a:avLst/>
          </a:prstGeom>
          <a:noFill/>
        </p:spPr>
        <p:txBody>
          <a:bodyPr wrap="square" lIns="0" rIns="0" rtlCol="0">
            <a:spAutoFit/>
          </a:bodyPr>
          <a:lstStyle/>
          <a:p>
            <a:pPr algn="ctr"/>
            <a:r>
              <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修課和</a:t>
            </a:r>
            <a:endParaRPr lang="en-US" altLang="zh-TW"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algn="ctr"/>
            <a:r>
              <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參與活動</a:t>
            </a:r>
          </a:p>
        </p:txBody>
      </p:sp>
      <p:sp>
        <p:nvSpPr>
          <p:cNvPr id="69" name="文字方塊 68"/>
          <p:cNvSpPr txBox="1"/>
          <p:nvPr/>
        </p:nvSpPr>
        <p:spPr>
          <a:xfrm>
            <a:off x="3085355" y="5478258"/>
            <a:ext cx="1268412" cy="707886"/>
          </a:xfrm>
          <a:prstGeom prst="rect">
            <a:avLst/>
          </a:prstGeom>
          <a:noFill/>
        </p:spPr>
        <p:txBody>
          <a:bodyPr wrap="square" lIns="0" rIns="0" rtlCol="0">
            <a:spAutoFit/>
          </a:bodyPr>
          <a:lstStyle/>
          <a:p>
            <a:pPr algn="ctr"/>
            <a:r>
              <a:rPr lang="zh-TW" altLang="en-US"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學習歷程</a:t>
            </a:r>
            <a:r>
              <a:rPr lang="zh-TW" altLang="en-US" sz="2000" dirty="0" smtClean="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檔案蒐集</a:t>
            </a:r>
            <a:endParaRPr lang="en-US" altLang="zh-TW" sz="20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39" name="流程圖: 接點 38"/>
          <p:cNvSpPr/>
          <p:nvPr/>
        </p:nvSpPr>
        <p:spPr>
          <a:xfrm>
            <a:off x="4412792" y="4447095"/>
            <a:ext cx="900000" cy="900000"/>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lnSpc>
                <a:spcPct val="130000"/>
              </a:lnSpc>
            </a:pPr>
            <a:r>
              <a:rPr lang="zh-TW" altLang="en-US" sz="2000" kern="0" dirty="0">
                <a:solidFill>
                  <a:schemeClr val="bg1"/>
                </a:solidFill>
                <a:latin typeface="微软雅黑" panose="020B0503020204020204" pitchFamily="34" charset="-122"/>
                <a:ea typeface="微软雅黑" panose="020B0503020204020204" pitchFamily="34" charset="-122"/>
                <a:cs typeface="+mn-ea"/>
                <a:sym typeface="+mn-lt"/>
              </a:rPr>
              <a:t>生涯</a:t>
            </a:r>
            <a:r>
              <a:rPr lang="zh-TW" altLang="en-US" sz="2000" kern="0" dirty="0" smtClean="0">
                <a:solidFill>
                  <a:schemeClr val="bg1"/>
                </a:solidFill>
                <a:latin typeface="微软雅黑" panose="020B0503020204020204" pitchFamily="34" charset="-122"/>
                <a:ea typeface="微软雅黑" panose="020B0503020204020204" pitchFamily="34" charset="-122"/>
                <a:cs typeface="+mn-ea"/>
                <a:sym typeface="+mn-lt"/>
              </a:rPr>
              <a:t>定向</a:t>
            </a:r>
            <a:endParaRPr lang="zh-TW" altLang="en-US" sz="2000" kern="0" dirty="0">
              <a:solidFill>
                <a:schemeClr val="bg1"/>
              </a:solidFill>
              <a:latin typeface="微软雅黑" panose="020B0503020204020204" pitchFamily="34" charset="-122"/>
              <a:ea typeface="微软雅黑" panose="020B0503020204020204" pitchFamily="34" charset="-122"/>
              <a:cs typeface="+mn-ea"/>
              <a:sym typeface="+mn-lt"/>
            </a:endParaRPr>
          </a:p>
        </p:txBody>
      </p:sp>
    </p:spTree>
    <p:extLst>
      <p:ext uri="{BB962C8B-B14F-4D97-AF65-F5344CB8AC3E}">
        <p14:creationId xmlns:p14="http://schemas.microsoft.com/office/powerpoint/2010/main" val="266291122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
                                        </p:tgtEl>
                                        <p:attrNameLst>
                                          <p:attrName>style.visibility</p:attrName>
                                        </p:attrNameLst>
                                      </p:cBhvr>
                                      <p:to>
                                        <p:strVal val="visible"/>
                                      </p:to>
                                    </p:set>
                                    <p:animEffect transition="in" filter="fade">
                                      <p:cBhvr>
                                        <p:cTn id="12" dur="500"/>
                                        <p:tgtEl>
                                          <p:spTgt spid="1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fade">
                                      <p:cBhvr>
                                        <p:cTn id="20" dur="500"/>
                                        <p:tgtEl>
                                          <p:spTgt spid="17"/>
                                        </p:tgtEl>
                                      </p:cBhvr>
                                    </p:animEffect>
                                  </p:childTnLst>
                                </p:cTn>
                              </p:par>
                              <p:par>
                                <p:cTn id="21" presetID="10"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fade">
                                      <p:cBhvr>
                                        <p:cTn id="28" dur="500"/>
                                        <p:tgtEl>
                                          <p:spTgt spid="21"/>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fade">
                                      <p:cBhvr>
                                        <p:cTn id="31" dur="500"/>
                                        <p:tgtEl>
                                          <p:spTgt spid="6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fade">
                                      <p:cBhvr>
                                        <p:cTn id="39" dur="500"/>
                                        <p:tgtEl>
                                          <p:spTgt spid="68"/>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500"/>
                                        <p:tgtEl>
                                          <p:spTgt spid="27"/>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9"/>
                                        </p:tgtEl>
                                        <p:attrNameLst>
                                          <p:attrName>style.visibility</p:attrName>
                                        </p:attrNameLst>
                                      </p:cBhvr>
                                      <p:to>
                                        <p:strVal val="visible"/>
                                      </p:to>
                                    </p:set>
                                    <p:animEffect transition="in" filter="fade">
                                      <p:cBhvr>
                                        <p:cTn id="47" dur="500"/>
                                        <p:tgtEl>
                                          <p:spTgt spid="69"/>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500"/>
                                        <p:tgtEl>
                                          <p:spTgt spid="3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4"/>
                                        </p:tgtEl>
                                        <p:attrNameLst>
                                          <p:attrName>style.visibility</p:attrName>
                                        </p:attrNameLst>
                                      </p:cBhvr>
                                      <p:to>
                                        <p:strVal val="visible"/>
                                      </p:to>
                                    </p:set>
                                    <p:animEffect transition="in" filter="fade">
                                      <p:cBhvr>
                                        <p:cTn id="57" dur="500"/>
                                        <p:tgtEl>
                                          <p:spTgt spid="104"/>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13"/>
                                        </p:tgtEl>
                                        <p:attrNameLst>
                                          <p:attrName>style.visibility</p:attrName>
                                        </p:attrNameLst>
                                      </p:cBhvr>
                                      <p:to>
                                        <p:strVal val="visible"/>
                                      </p:to>
                                    </p:set>
                                    <p:animEffect transition="in" filter="fade">
                                      <p:cBhvr>
                                        <p:cTn id="60" dur="500"/>
                                        <p:tgtEl>
                                          <p:spTgt spid="1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 grpId="0" animBg="1"/>
      <p:bldP spid="104" grpId="0" animBg="1"/>
      <p:bldP spid="117" grpId="0" animBg="1"/>
      <p:bldP spid="17" grpId="0"/>
      <p:bldP spid="67" grpId="0"/>
      <p:bldP spid="68" grpId="0"/>
      <p:bldP spid="69" grpId="0"/>
      <p:bldP spid="3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a:extLst>
              <a:ext uri="{FF2B5EF4-FFF2-40B4-BE49-F238E27FC236}">
                <a16:creationId xmlns:a16="http://schemas.microsoft.com/office/drawing/2014/main" id="{FCD240A5-6996-49C1-9986-D611340A9F72}"/>
              </a:ext>
            </a:extLst>
          </p:cNvPr>
          <p:cNvSpPr>
            <a:spLocks noGrp="1"/>
          </p:cNvSpPr>
          <p:nvPr>
            <p:ph type="body" sz="quarter" idx="15"/>
          </p:nvPr>
        </p:nvSpPr>
        <p:spPr>
          <a:xfrm>
            <a:off x="622300" y="311885"/>
            <a:ext cx="10788650" cy="584775"/>
          </a:xfrm>
        </p:spPr>
        <p:txBody>
          <a:bodyPr/>
          <a:lstStyle/>
          <a:p>
            <a:r>
              <a:rPr lang="zh-TW" altLang="en-US" b="1" dirty="0" smtClean="0">
                <a:latin typeface="+mj-ea"/>
              </a:rPr>
              <a:t>學習歷程檔案越花俏對升學越有利嗎</a:t>
            </a:r>
            <a:r>
              <a:rPr lang="en-US" altLang="zh-TW" b="1" dirty="0" smtClean="0">
                <a:latin typeface="+mj-ea"/>
              </a:rPr>
              <a:t>?</a:t>
            </a:r>
            <a:endParaRPr lang="zh-TW" altLang="en-US" dirty="0">
              <a:solidFill>
                <a:srgbClr val="0000FF"/>
              </a:solidFill>
              <a:latin typeface="+mj-ea"/>
            </a:endParaRPr>
          </a:p>
        </p:txBody>
      </p:sp>
      <p:grpSp>
        <p:nvGrpSpPr>
          <p:cNvPr id="3" name="群組 2"/>
          <p:cNvGrpSpPr/>
          <p:nvPr/>
        </p:nvGrpSpPr>
        <p:grpSpPr>
          <a:xfrm>
            <a:off x="3991123" y="1066870"/>
            <a:ext cx="2956264" cy="2492572"/>
            <a:chOff x="3991123" y="1066870"/>
            <a:chExt cx="2956264" cy="2492572"/>
          </a:xfrm>
        </p:grpSpPr>
        <p:sp>
          <p:nvSpPr>
            <p:cNvPr id="4" name="流程圖: 多重文件 3"/>
            <p:cNvSpPr/>
            <p:nvPr/>
          </p:nvSpPr>
          <p:spPr>
            <a:xfrm>
              <a:off x="3991123" y="1543847"/>
              <a:ext cx="2956264" cy="2015595"/>
            </a:xfrm>
            <a:prstGeom prst="flowChartMultidocument">
              <a:avLst/>
            </a:prstGeom>
            <a:ln/>
          </p:spPr>
          <p:style>
            <a:lnRef idx="2">
              <a:schemeClr val="accent2"/>
            </a:lnRef>
            <a:fillRef idx="1">
              <a:schemeClr val="lt1"/>
            </a:fillRef>
            <a:effectRef idx="0">
              <a:schemeClr val="accent2"/>
            </a:effectRef>
            <a:fontRef idx="minor">
              <a:schemeClr val="dk1"/>
            </a:fontRef>
          </p:style>
          <p:txBody>
            <a:bodyPr rtlCol="0" anchor="ctr"/>
            <a:lstStyle/>
            <a:p>
              <a:pPr algn="ctr">
                <a:lnSpc>
                  <a:spcPct val="130000"/>
                </a:lnSpc>
              </a:pPr>
              <a:r>
                <a:rPr lang="zh-TW" altLang="en-US" dirty="0" smtClean="0"/>
                <a:t>老師請同學繳交的</a:t>
              </a:r>
              <a:r>
                <a:rPr lang="en-US" altLang="zh-TW" dirty="0" smtClean="0"/>
                <a:t/>
              </a:r>
              <a:br>
                <a:rPr lang="en-US" altLang="zh-TW" dirty="0" smtClean="0"/>
              </a:br>
              <a:r>
                <a:rPr lang="zh-TW" altLang="en-US" dirty="0" smtClean="0">
                  <a:solidFill>
                    <a:srgbClr val="3333FF"/>
                  </a:solidFill>
                </a:rPr>
                <a:t>作業</a:t>
              </a:r>
              <a:r>
                <a:rPr lang="zh-TW" altLang="en-US" dirty="0">
                  <a:solidFill>
                    <a:srgbClr val="3333FF"/>
                  </a:solidFill>
                </a:rPr>
                <a:t>、報告及</a:t>
              </a:r>
              <a:r>
                <a:rPr lang="zh-TW" altLang="en-US" dirty="0" smtClean="0">
                  <a:solidFill>
                    <a:srgbClr val="3333FF"/>
                  </a:solidFill>
                </a:rPr>
                <a:t>作品等</a:t>
              </a:r>
              <a:endParaRPr lang="en-US" altLang="zh-TW" dirty="0" smtClean="0">
                <a:solidFill>
                  <a:srgbClr val="3333FF"/>
                </a:solidFill>
                <a:latin typeface="微软雅黑" panose="020B0503020204020204" pitchFamily="34" charset="-122"/>
                <a:ea typeface="微软雅黑" panose="020B0503020204020204" pitchFamily="34" charset="-122"/>
              </a:endParaRPr>
            </a:p>
          </p:txBody>
        </p:sp>
        <p:sp>
          <p:nvSpPr>
            <p:cNvPr id="5" name="文字方塊 4"/>
            <p:cNvSpPr txBox="1"/>
            <p:nvPr/>
          </p:nvSpPr>
          <p:spPr>
            <a:xfrm>
              <a:off x="4381740" y="1066870"/>
              <a:ext cx="2175029" cy="492443"/>
            </a:xfrm>
            <a:prstGeom prst="rect">
              <a:avLst/>
            </a:prstGeom>
            <a:noFill/>
          </p:spPr>
          <p:txBody>
            <a:bodyPr wrap="square" rtlCol="0">
              <a:spAutoFit/>
            </a:bodyPr>
            <a:lstStyle/>
            <a:p>
              <a:pPr>
                <a:lnSpc>
                  <a:spcPct val="130000"/>
                </a:lnSpc>
                <a:spcBef>
                  <a:spcPts val="600"/>
                </a:spcBef>
              </a:pPr>
              <a:r>
                <a:rPr lang="zh-TW" altLang="en-US" sz="2000" b="1" kern="0" dirty="0" smtClean="0">
                  <a:latin typeface="微软雅黑" panose="020B0503020204020204" pitchFamily="34" charset="-122"/>
                  <a:ea typeface="微软雅黑" panose="020B0503020204020204" pitchFamily="34" charset="-122"/>
                  <a:cs typeface="+mn-ea"/>
                  <a:sym typeface="+mn-lt"/>
                </a:rPr>
                <a:t>● 課程學習成果</a:t>
              </a:r>
              <a:endParaRPr lang="zh-TW" altLang="en-US" sz="2000" b="1" kern="0" dirty="0">
                <a:latin typeface="微软雅黑" panose="020B0503020204020204" pitchFamily="34" charset="-122"/>
                <a:ea typeface="微软雅黑" panose="020B0503020204020204" pitchFamily="34" charset="-122"/>
                <a:cs typeface="+mn-ea"/>
                <a:sym typeface="+mn-lt"/>
              </a:endParaRPr>
            </a:p>
          </p:txBody>
        </p:sp>
      </p:grpSp>
      <p:grpSp>
        <p:nvGrpSpPr>
          <p:cNvPr id="11" name="群組 10"/>
          <p:cNvGrpSpPr/>
          <p:nvPr/>
        </p:nvGrpSpPr>
        <p:grpSpPr>
          <a:xfrm flipH="1">
            <a:off x="614908" y="2039352"/>
            <a:ext cx="3281459" cy="1137556"/>
            <a:chOff x="7762560" y="1745604"/>
            <a:chExt cx="3281459" cy="1137556"/>
          </a:xfrm>
        </p:grpSpPr>
        <p:sp>
          <p:nvSpPr>
            <p:cNvPr id="6" name="向左箭號 5"/>
            <p:cNvSpPr/>
            <p:nvPr/>
          </p:nvSpPr>
          <p:spPr>
            <a:xfrm>
              <a:off x="7762560" y="1954994"/>
              <a:ext cx="1373695" cy="843206"/>
            </a:xfrm>
            <a:prstGeom prst="lef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lang="zh-TW" altLang="en-US" dirty="0" smtClean="0">
                  <a:latin typeface="微软雅黑" panose="020B0503020204020204" pitchFamily="34" charset="-122"/>
                  <a:ea typeface="微软雅黑" panose="020B0503020204020204" pitchFamily="34" charset="-122"/>
                </a:rPr>
                <a:t>認證</a:t>
              </a:r>
              <a:endParaRPr lang="zh-TW" altLang="en-US" dirty="0">
                <a:latin typeface="微软雅黑" panose="020B0503020204020204" pitchFamily="34" charset="-122"/>
                <a:ea typeface="微软雅黑" panose="020B0503020204020204" pitchFamily="34" charset="-122"/>
              </a:endParaRPr>
            </a:p>
          </p:txBody>
        </p:sp>
        <p:sp>
          <p:nvSpPr>
            <p:cNvPr id="7" name="文字方塊 6"/>
            <p:cNvSpPr txBox="1"/>
            <p:nvPr/>
          </p:nvSpPr>
          <p:spPr>
            <a:xfrm>
              <a:off x="9303996" y="1745604"/>
              <a:ext cx="1740023" cy="1137556"/>
            </a:xfrm>
            <a:prstGeom prst="rect">
              <a:avLst/>
            </a:prstGeom>
            <a:ln>
              <a:solidFill>
                <a:schemeClr val="accent3"/>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30000"/>
                </a:lnSpc>
                <a:spcBef>
                  <a:spcPts val="600"/>
                </a:spcBef>
              </a:pPr>
              <a:r>
                <a:rPr lang="zh-TW" altLang="en-US" dirty="0">
                  <a:latin typeface="微软雅黑" panose="020B0503020204020204" pitchFamily="34" charset="-122"/>
                  <a:ea typeface="微软雅黑" panose="020B0503020204020204" pitchFamily="34" charset="-122"/>
                  <a:sym typeface="+mn-lt"/>
                </a:rPr>
                <a:t>任課教師確認屬於課程學習所產出之成果</a:t>
              </a:r>
              <a:endParaRPr lang="en-US" altLang="zh-TW" dirty="0">
                <a:latin typeface="微软雅黑" panose="020B0503020204020204" pitchFamily="34" charset="-122"/>
                <a:ea typeface="微软雅黑" panose="020B0503020204020204" pitchFamily="34" charset="-122"/>
                <a:sym typeface="+mn-lt"/>
              </a:endParaRPr>
            </a:p>
          </p:txBody>
        </p:sp>
      </p:grpSp>
      <p:sp>
        <p:nvSpPr>
          <p:cNvPr id="8" name="雲朵形圖說文字 7"/>
          <p:cNvSpPr/>
          <p:nvPr/>
        </p:nvSpPr>
        <p:spPr>
          <a:xfrm flipH="1">
            <a:off x="7437967" y="1066870"/>
            <a:ext cx="3907124" cy="1545701"/>
          </a:xfrm>
          <a:prstGeom prst="cloudCallout">
            <a:avLst>
              <a:gd name="adj1" fmla="val 66764"/>
              <a:gd name="adj2" fmla="val 23538"/>
            </a:avLst>
          </a:prstGeom>
          <a:ln/>
        </p:spPr>
        <p:style>
          <a:lnRef idx="2">
            <a:schemeClr val="accent3"/>
          </a:lnRef>
          <a:fillRef idx="1">
            <a:schemeClr val="lt1"/>
          </a:fillRef>
          <a:effectRef idx="0">
            <a:schemeClr val="accent3"/>
          </a:effectRef>
          <a:fontRef idx="minor">
            <a:schemeClr val="dk1"/>
          </a:fontRef>
        </p:style>
        <p:txBody>
          <a:bodyPr lIns="0" tIns="72000" rIns="0" bIns="36000" rtlCol="0" anchor="ctr"/>
          <a:lstStyle/>
          <a:p>
            <a:pPr algn="ctr">
              <a:lnSpc>
                <a:spcPct val="130000"/>
              </a:lnSpc>
            </a:pPr>
            <a:r>
              <a:rPr lang="zh-TW" altLang="en-US" sz="2000" dirty="0" smtClean="0">
                <a:latin typeface="微软雅黑" panose="020B0503020204020204" pitchFamily="34" charset="-122"/>
                <a:ea typeface="微软雅黑" panose="020B0503020204020204" pitchFamily="34" charset="-122"/>
              </a:rPr>
              <a:t>只要用心完成就很豐富，展現學習的</a:t>
            </a:r>
            <a:r>
              <a:rPr lang="zh-TW" altLang="en-US" sz="2000" dirty="0">
                <a:latin typeface="微软雅黑" panose="020B0503020204020204" pitchFamily="34" charset="-122"/>
                <a:ea typeface="微软雅黑" panose="020B0503020204020204" pitchFamily="34" charset="-122"/>
              </a:rPr>
              <a:t>特色亮點</a:t>
            </a:r>
          </a:p>
        </p:txBody>
      </p:sp>
      <p:grpSp>
        <p:nvGrpSpPr>
          <p:cNvPr id="17" name="群組 16"/>
          <p:cNvGrpSpPr/>
          <p:nvPr/>
        </p:nvGrpSpPr>
        <p:grpSpPr>
          <a:xfrm>
            <a:off x="7520608" y="3322609"/>
            <a:ext cx="3763655" cy="1004944"/>
            <a:chOff x="7531874" y="4965867"/>
            <a:chExt cx="3763655" cy="1004944"/>
          </a:xfrm>
        </p:grpSpPr>
        <p:sp>
          <p:nvSpPr>
            <p:cNvPr id="12" name="向左箭號 11"/>
            <p:cNvSpPr/>
            <p:nvPr/>
          </p:nvSpPr>
          <p:spPr>
            <a:xfrm flipH="1">
              <a:off x="7531874" y="4965867"/>
              <a:ext cx="1802168" cy="1004944"/>
            </a:xfrm>
            <a:prstGeom prst="leftArrow">
              <a:avLst>
                <a:gd name="adj1" fmla="val 61984"/>
                <a:gd name="adj2" fmla="val 4933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lang="zh-TW" altLang="en-US" sz="1600" dirty="0" smtClean="0">
                  <a:latin typeface="微软雅黑" panose="020B0503020204020204" pitchFamily="34" charset="-122"/>
                  <a:ea typeface="微软雅黑" panose="020B0503020204020204" pitchFamily="34" charset="-122"/>
                </a:rPr>
                <a:t>申請</a:t>
              </a:r>
              <a:r>
                <a:rPr lang="en-US" altLang="zh-TW" sz="1600" dirty="0" smtClean="0">
                  <a:latin typeface="微软雅黑" panose="020B0503020204020204" pitchFamily="34" charset="-122"/>
                  <a:ea typeface="微软雅黑" panose="020B0503020204020204" pitchFamily="34" charset="-122"/>
                </a:rPr>
                <a:t>/</a:t>
              </a:r>
              <a:r>
                <a:rPr lang="zh-TW" altLang="en-US" sz="1600" dirty="0" smtClean="0">
                  <a:latin typeface="微软雅黑" panose="020B0503020204020204" pitchFamily="34" charset="-122"/>
                  <a:ea typeface="微软雅黑" panose="020B0503020204020204" pitchFamily="34" charset="-122"/>
                </a:rPr>
                <a:t>甄選入學</a:t>
              </a:r>
              <a:r>
                <a:rPr lang="en-US" altLang="zh-TW" sz="1600" dirty="0" smtClean="0">
                  <a:latin typeface="微软雅黑" panose="020B0503020204020204" pitchFamily="34" charset="-122"/>
                  <a:ea typeface="微软雅黑" panose="020B0503020204020204" pitchFamily="34" charset="-122"/>
                </a:rPr>
                <a:t/>
              </a:r>
              <a:br>
                <a:rPr lang="en-US" altLang="zh-TW" sz="1600" dirty="0" smtClean="0">
                  <a:latin typeface="微软雅黑" panose="020B0503020204020204" pitchFamily="34" charset="-122"/>
                  <a:ea typeface="微软雅黑" panose="020B0503020204020204" pitchFamily="34" charset="-122"/>
                </a:rPr>
              </a:br>
              <a:r>
                <a:rPr lang="zh-TW" altLang="en-US" sz="1600" dirty="0">
                  <a:latin typeface="微软雅黑" panose="020B0503020204020204" pitchFamily="34" charset="-122"/>
                  <a:ea typeface="微软雅黑" panose="020B0503020204020204" pitchFamily="34" charset="-122"/>
                </a:rPr>
                <a:t>第二階段</a:t>
              </a:r>
            </a:p>
          </p:txBody>
        </p:sp>
        <p:sp>
          <p:nvSpPr>
            <p:cNvPr id="13" name="文字方塊 12"/>
            <p:cNvSpPr txBox="1"/>
            <p:nvPr/>
          </p:nvSpPr>
          <p:spPr>
            <a:xfrm>
              <a:off x="9469686" y="5062074"/>
              <a:ext cx="1825843" cy="812530"/>
            </a:xfrm>
            <a:prstGeom prst="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30000"/>
                </a:lnSpc>
                <a:spcBef>
                  <a:spcPts val="600"/>
                </a:spcBef>
              </a:pPr>
              <a:r>
                <a:rPr lang="zh-TW" altLang="en-US" dirty="0" smtClean="0">
                  <a:latin typeface="微软雅黑" panose="020B0503020204020204" pitchFamily="34" charset="-122"/>
                  <a:ea typeface="微软雅黑" panose="020B0503020204020204" pitchFamily="34" charset="-122"/>
                  <a:sym typeface="+mn-lt"/>
                </a:rPr>
                <a:t>大學或技專校</a:t>
              </a:r>
              <a:r>
                <a:rPr lang="zh-TW" altLang="en-US" dirty="0">
                  <a:latin typeface="微软雅黑" panose="020B0503020204020204" pitchFamily="34" charset="-122"/>
                  <a:ea typeface="微软雅黑" panose="020B0503020204020204" pitchFamily="34" charset="-122"/>
                  <a:sym typeface="+mn-lt"/>
                </a:rPr>
                <a:t>院</a:t>
              </a:r>
              <a:r>
                <a:rPr lang="en-US" altLang="zh-TW" dirty="0">
                  <a:latin typeface="微软雅黑" panose="020B0503020204020204" pitchFamily="34" charset="-122"/>
                  <a:ea typeface="微软雅黑" panose="020B0503020204020204" pitchFamily="34" charset="-122"/>
                  <a:sym typeface="+mn-lt"/>
                </a:rPr>
                <a:t/>
              </a:r>
              <a:br>
                <a:rPr lang="en-US" altLang="zh-TW" dirty="0">
                  <a:latin typeface="微软雅黑" panose="020B0503020204020204" pitchFamily="34" charset="-122"/>
                  <a:ea typeface="微软雅黑" panose="020B0503020204020204" pitchFamily="34" charset="-122"/>
                  <a:sym typeface="+mn-lt"/>
                </a:rPr>
              </a:br>
              <a:r>
                <a:rPr lang="zh-TW" altLang="en-US" dirty="0" smtClean="0">
                  <a:latin typeface="微软雅黑" panose="020B0503020204020204" pitchFamily="34" charset="-122"/>
                  <a:ea typeface="微软雅黑" panose="020B0503020204020204" pitchFamily="34" charset="-122"/>
                  <a:sym typeface="+mn-lt"/>
                </a:rPr>
                <a:t>備審參</a:t>
              </a:r>
              <a:r>
                <a:rPr lang="zh-TW" altLang="en-US" dirty="0">
                  <a:latin typeface="微软雅黑" panose="020B0503020204020204" pitchFamily="34" charset="-122"/>
                  <a:ea typeface="微软雅黑" panose="020B0503020204020204" pitchFamily="34" charset="-122"/>
                  <a:sym typeface="+mn-lt"/>
                </a:rPr>
                <a:t>採項目</a:t>
              </a:r>
              <a:endParaRPr lang="en-US" altLang="zh-TW" dirty="0">
                <a:latin typeface="微软雅黑" panose="020B0503020204020204" pitchFamily="34" charset="-122"/>
                <a:ea typeface="微软雅黑" panose="020B0503020204020204" pitchFamily="34" charset="-122"/>
                <a:sym typeface="+mn-lt"/>
              </a:endParaRPr>
            </a:p>
          </p:txBody>
        </p:sp>
      </p:grpSp>
      <p:sp>
        <p:nvSpPr>
          <p:cNvPr id="14" name="雲朵形圖說文字 13"/>
          <p:cNvSpPr/>
          <p:nvPr/>
        </p:nvSpPr>
        <p:spPr>
          <a:xfrm>
            <a:off x="490818" y="4105074"/>
            <a:ext cx="2576041" cy="1914000"/>
          </a:xfrm>
          <a:prstGeom prst="cloudCallout">
            <a:avLst>
              <a:gd name="adj1" fmla="val 66764"/>
              <a:gd name="adj2" fmla="val 23538"/>
            </a:avLst>
          </a:prstGeom>
          <a:ln/>
        </p:spPr>
        <p:style>
          <a:lnRef idx="2">
            <a:schemeClr val="accent3"/>
          </a:lnRef>
          <a:fillRef idx="1">
            <a:schemeClr val="lt1"/>
          </a:fillRef>
          <a:effectRef idx="0">
            <a:schemeClr val="accent3"/>
          </a:effectRef>
          <a:fontRef idx="minor">
            <a:schemeClr val="dk1"/>
          </a:fontRef>
        </p:style>
        <p:txBody>
          <a:bodyPr lIns="0" rIns="0" rtlCol="0" anchor="ctr"/>
          <a:lstStyle/>
          <a:p>
            <a:pPr algn="ctr">
              <a:lnSpc>
                <a:spcPct val="130000"/>
              </a:lnSpc>
            </a:pPr>
            <a:r>
              <a:rPr lang="zh-TW" altLang="en-US" sz="2000" dirty="0" smtClean="0">
                <a:latin typeface="微软雅黑" panose="020B0503020204020204" pitchFamily="34" charset="-122"/>
                <a:ea typeface="微软雅黑" panose="020B0503020204020204" pitchFamily="34" charset="-122"/>
              </a:rPr>
              <a:t>據實記錄學習</a:t>
            </a:r>
            <a:r>
              <a:rPr lang="en-US" altLang="zh-TW" sz="2000" dirty="0" smtClean="0">
                <a:latin typeface="微软雅黑" panose="020B0503020204020204" pitchFamily="34" charset="-122"/>
                <a:ea typeface="微软雅黑" panose="020B0503020204020204" pitchFamily="34" charset="-122"/>
              </a:rPr>
              <a:t/>
            </a:r>
            <a:br>
              <a:rPr lang="en-US" altLang="zh-TW" sz="2000" dirty="0" smtClean="0">
                <a:latin typeface="微软雅黑" panose="020B0503020204020204" pitchFamily="34" charset="-122"/>
                <a:ea typeface="微软雅黑" panose="020B0503020204020204" pitchFamily="34" charset="-122"/>
              </a:rPr>
            </a:br>
            <a:r>
              <a:rPr lang="zh-TW" altLang="en-US" sz="2000" dirty="0" smtClean="0">
                <a:latin typeface="微软雅黑" panose="020B0503020204020204" pitchFamily="34" charset="-122"/>
                <a:ea typeface="微软雅黑" panose="020B0503020204020204" pitchFamily="34" charset="-122"/>
              </a:rPr>
              <a:t>或體驗過程，</a:t>
            </a:r>
            <a:endParaRPr lang="en-US" altLang="zh-TW" sz="2000" dirty="0" smtClean="0">
              <a:latin typeface="微软雅黑" panose="020B0503020204020204" pitchFamily="34" charset="-122"/>
              <a:ea typeface="微软雅黑" panose="020B0503020204020204" pitchFamily="34" charset="-122"/>
            </a:endParaRPr>
          </a:p>
          <a:p>
            <a:pPr algn="ctr">
              <a:lnSpc>
                <a:spcPct val="130000"/>
              </a:lnSpc>
            </a:pPr>
            <a:r>
              <a:rPr lang="zh-TW" altLang="en-US" sz="2000" dirty="0" smtClean="0">
                <a:latin typeface="微软雅黑" panose="020B0503020204020204" pitchFamily="34" charset="-122"/>
                <a:ea typeface="微软雅黑" panose="020B0503020204020204" pitchFamily="34" charset="-122"/>
              </a:rPr>
              <a:t>展現個人特色</a:t>
            </a:r>
            <a:endParaRPr lang="zh-TW" altLang="en-US" sz="2000" dirty="0">
              <a:latin typeface="微软雅黑" panose="020B0503020204020204" pitchFamily="34" charset="-122"/>
              <a:ea typeface="微软雅黑" panose="020B0503020204020204" pitchFamily="34" charset="-122"/>
            </a:endParaRPr>
          </a:p>
        </p:txBody>
      </p:sp>
      <p:grpSp>
        <p:nvGrpSpPr>
          <p:cNvPr id="16" name="群組 15"/>
          <p:cNvGrpSpPr/>
          <p:nvPr/>
        </p:nvGrpSpPr>
        <p:grpSpPr>
          <a:xfrm>
            <a:off x="3614342" y="3603105"/>
            <a:ext cx="3781888" cy="2898673"/>
            <a:chOff x="3614342" y="3603105"/>
            <a:chExt cx="3781888" cy="2898673"/>
          </a:xfrm>
        </p:grpSpPr>
        <p:sp>
          <p:nvSpPr>
            <p:cNvPr id="9" name="流程圖: 多重文件 8"/>
            <p:cNvSpPr/>
            <p:nvPr/>
          </p:nvSpPr>
          <p:spPr>
            <a:xfrm>
              <a:off x="3614342" y="4486183"/>
              <a:ext cx="3781888" cy="2015595"/>
            </a:xfrm>
            <a:prstGeom prst="flowChartMultidocument">
              <a:avLst/>
            </a:prstGeom>
            <a:ln/>
          </p:spPr>
          <p:style>
            <a:lnRef idx="2">
              <a:schemeClr val="accent2"/>
            </a:lnRef>
            <a:fillRef idx="1">
              <a:schemeClr val="lt1"/>
            </a:fillRef>
            <a:effectRef idx="0">
              <a:schemeClr val="accent2"/>
            </a:effectRef>
            <a:fontRef idx="minor">
              <a:schemeClr val="dk1"/>
            </a:fontRef>
          </p:style>
          <p:txBody>
            <a:bodyPr rtlCol="0" anchor="ctr"/>
            <a:lstStyle/>
            <a:p>
              <a:pPr>
                <a:spcAft>
                  <a:spcPts val="600"/>
                </a:spcAft>
              </a:pPr>
              <a:r>
                <a:rPr lang="en-US" altLang="zh-TW" sz="1600" dirty="0" smtClean="0"/>
                <a:t>1.</a:t>
              </a:r>
              <a:r>
                <a:rPr lang="zh-TW" altLang="en-US" sz="1600" dirty="0" smtClean="0"/>
                <a:t>彈性</a:t>
              </a:r>
              <a:r>
                <a:rPr lang="zh-TW" altLang="en-US" sz="1600" dirty="0"/>
                <a:t>學習時間（例如</a:t>
              </a:r>
              <a:r>
                <a:rPr lang="zh-TW" altLang="en-US" sz="1600" dirty="0" smtClean="0"/>
                <a:t>：自主學習</a:t>
              </a:r>
              <a:r>
                <a:rPr lang="en-US" altLang="zh-TW" sz="1600" dirty="0" smtClean="0"/>
                <a:t>)</a:t>
              </a:r>
            </a:p>
            <a:p>
              <a:pPr>
                <a:spcAft>
                  <a:spcPts val="600"/>
                </a:spcAft>
              </a:pPr>
              <a:r>
                <a:rPr lang="en-US" altLang="zh-TW" sz="1600" dirty="0" smtClean="0"/>
                <a:t>2.</a:t>
              </a:r>
              <a:r>
                <a:rPr lang="zh-TW" altLang="en-US" sz="1600" dirty="0" smtClean="0"/>
                <a:t>團體</a:t>
              </a:r>
              <a:r>
                <a:rPr lang="zh-TW" altLang="en-US" sz="1600" dirty="0"/>
                <a:t>活動時間（例如</a:t>
              </a:r>
              <a:r>
                <a:rPr lang="zh-TW" altLang="en-US" sz="1600" dirty="0" smtClean="0"/>
                <a:t>：社團活動</a:t>
              </a:r>
              <a:r>
                <a:rPr lang="en-US" altLang="zh-TW" sz="1600" dirty="0" smtClean="0"/>
                <a:t>)</a:t>
              </a:r>
            </a:p>
            <a:p>
              <a:pPr>
                <a:spcAft>
                  <a:spcPts val="600"/>
                </a:spcAft>
              </a:pPr>
              <a:r>
                <a:rPr lang="en-US" altLang="zh-TW" sz="1600" dirty="0" smtClean="0"/>
                <a:t>3.</a:t>
              </a:r>
              <a:r>
                <a:rPr lang="zh-TW" altLang="en-US" sz="1600" dirty="0" smtClean="0"/>
                <a:t>其他表現（例如</a:t>
              </a:r>
              <a:r>
                <a:rPr lang="zh-TW" altLang="en-US" sz="1600" dirty="0" smtClean="0">
                  <a:latin typeface="新細明體" panose="02020500000000000000" pitchFamily="18" charset="-120"/>
                  <a:ea typeface="新細明體" panose="02020500000000000000" pitchFamily="18" charset="-120"/>
                </a:rPr>
                <a:t>：</a:t>
              </a:r>
              <a:r>
                <a:rPr lang="zh-TW" altLang="en-US" sz="1600" dirty="0" smtClean="0"/>
                <a:t>志工服務等</a:t>
              </a:r>
              <a:r>
                <a:rPr lang="zh-TW" altLang="en-US" dirty="0" smtClean="0"/>
                <a:t>）</a:t>
              </a:r>
              <a:endParaRPr lang="zh-TW" altLang="en-US" dirty="0"/>
            </a:p>
          </p:txBody>
        </p:sp>
        <p:sp>
          <p:nvSpPr>
            <p:cNvPr id="10" name="文字方塊 9"/>
            <p:cNvSpPr txBox="1"/>
            <p:nvPr/>
          </p:nvSpPr>
          <p:spPr>
            <a:xfrm>
              <a:off x="4096080" y="3993740"/>
              <a:ext cx="2175029" cy="492443"/>
            </a:xfrm>
            <a:prstGeom prst="rect">
              <a:avLst/>
            </a:prstGeom>
            <a:noFill/>
          </p:spPr>
          <p:txBody>
            <a:bodyPr wrap="square" rtlCol="0">
              <a:spAutoFit/>
            </a:bodyPr>
            <a:lstStyle/>
            <a:p>
              <a:pPr>
                <a:lnSpc>
                  <a:spcPct val="130000"/>
                </a:lnSpc>
                <a:spcBef>
                  <a:spcPts val="600"/>
                </a:spcBef>
              </a:pPr>
              <a:r>
                <a:rPr lang="zh-TW" altLang="en-US" sz="2000" b="1" kern="0" dirty="0" smtClean="0">
                  <a:latin typeface="微软雅黑" panose="020B0503020204020204" pitchFamily="34" charset="-122"/>
                  <a:ea typeface="微软雅黑" panose="020B0503020204020204" pitchFamily="34" charset="-122"/>
                  <a:cs typeface="+mn-ea"/>
                  <a:sym typeface="+mn-lt"/>
                </a:rPr>
                <a:t>● 多元表現</a:t>
              </a:r>
              <a:endParaRPr lang="zh-TW" altLang="en-US" sz="2000" b="1" kern="0" dirty="0">
                <a:latin typeface="微软雅黑" panose="020B0503020204020204" pitchFamily="34" charset="-122"/>
                <a:ea typeface="微软雅黑" panose="020B0503020204020204" pitchFamily="34" charset="-122"/>
                <a:cs typeface="+mn-ea"/>
                <a:sym typeface="+mn-lt"/>
              </a:endParaRPr>
            </a:p>
          </p:txBody>
        </p:sp>
        <p:sp>
          <p:nvSpPr>
            <p:cNvPr id="15" name="加號 14"/>
            <p:cNvSpPr/>
            <p:nvPr/>
          </p:nvSpPr>
          <p:spPr>
            <a:xfrm>
              <a:off x="5729571" y="3603105"/>
              <a:ext cx="541538" cy="443953"/>
            </a:xfrm>
            <a:prstGeom prst="mathPlu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grpSp>
    </p:spTree>
    <p:extLst>
      <p:ext uri="{BB962C8B-B14F-4D97-AF65-F5344CB8AC3E}">
        <p14:creationId xmlns:p14="http://schemas.microsoft.com/office/powerpoint/2010/main" val="380900316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字版面配置區 1">
            <a:extLst>
              <a:ext uri="{FF2B5EF4-FFF2-40B4-BE49-F238E27FC236}">
                <a16:creationId xmlns:a16="http://schemas.microsoft.com/office/drawing/2014/main" id="{FCD240A5-6996-49C1-9986-D611340A9F72}"/>
              </a:ext>
            </a:extLst>
          </p:cNvPr>
          <p:cNvSpPr>
            <a:spLocks noGrp="1"/>
          </p:cNvSpPr>
          <p:nvPr>
            <p:ph type="body" sz="quarter" idx="15"/>
          </p:nvPr>
        </p:nvSpPr>
        <p:spPr>
          <a:xfrm>
            <a:off x="622300" y="311885"/>
            <a:ext cx="10788650" cy="584775"/>
          </a:xfrm>
        </p:spPr>
        <p:txBody>
          <a:bodyPr/>
          <a:lstStyle/>
          <a:p>
            <a:r>
              <a:rPr lang="zh-TW" altLang="en-US" b="1" dirty="0" smtClean="0">
                <a:latin typeface="+mj-ea"/>
              </a:rPr>
              <a:t>學校可以如何幫助學生建立學習歷程檔案</a:t>
            </a:r>
            <a:r>
              <a:rPr lang="en-US" altLang="zh-TW" b="1" dirty="0" smtClean="0">
                <a:latin typeface="+mj-ea"/>
              </a:rPr>
              <a:t>?</a:t>
            </a:r>
            <a:endParaRPr lang="zh-TW" altLang="en-US" dirty="0">
              <a:solidFill>
                <a:srgbClr val="0000FF"/>
              </a:solidFill>
              <a:latin typeface="+mj-ea"/>
            </a:endParaRPr>
          </a:p>
        </p:txBody>
      </p:sp>
      <p:graphicFrame>
        <p:nvGraphicFramePr>
          <p:cNvPr id="7" name="資料庫圖表 6"/>
          <p:cNvGraphicFramePr/>
          <p:nvPr>
            <p:extLst>
              <p:ext uri="{D42A27DB-BD31-4B8C-83A1-F6EECF244321}">
                <p14:modId xmlns:p14="http://schemas.microsoft.com/office/powerpoint/2010/main" val="750393277"/>
              </p:ext>
            </p:extLst>
          </p:nvPr>
        </p:nvGraphicFramePr>
        <p:xfrm>
          <a:off x="3515396" y="126434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群組 3"/>
          <p:cNvGrpSpPr/>
          <p:nvPr/>
        </p:nvGrpSpPr>
        <p:grpSpPr>
          <a:xfrm>
            <a:off x="2524711" y="968673"/>
            <a:ext cx="3520982" cy="2413221"/>
            <a:chOff x="2524711" y="968673"/>
            <a:chExt cx="3520982" cy="2413221"/>
          </a:xfrm>
        </p:grpSpPr>
        <p:sp>
          <p:nvSpPr>
            <p:cNvPr id="8" name="圓形箭號 7"/>
            <p:cNvSpPr/>
            <p:nvPr/>
          </p:nvSpPr>
          <p:spPr>
            <a:xfrm>
              <a:off x="2524711" y="968673"/>
              <a:ext cx="3520982" cy="2413221"/>
            </a:xfrm>
            <a:prstGeom prst="circularArrow">
              <a:avLst>
                <a:gd name="adj1" fmla="val 13670"/>
                <a:gd name="adj2" fmla="val 1142319"/>
                <a:gd name="adj3" fmla="val 20923488"/>
                <a:gd name="adj4" fmla="val 10800000"/>
                <a:gd name="adj5" fmla="val 17656"/>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lnSpc>
                  <a:spcPct val="130000"/>
                </a:lnSpc>
              </a:pPr>
              <a:endParaRPr lang="zh-TW" altLang="en-US" sz="1200" dirty="0">
                <a:solidFill>
                  <a:schemeClr val="tx1"/>
                </a:solidFill>
                <a:latin typeface="微软雅黑" panose="020B0503020204020204" pitchFamily="34" charset="-122"/>
                <a:ea typeface="微软雅黑" panose="020B0503020204020204" pitchFamily="34" charset="-122"/>
              </a:endParaRPr>
            </a:p>
          </p:txBody>
        </p:sp>
        <p:sp>
          <p:nvSpPr>
            <p:cNvPr id="10" name="文字方塊 9"/>
            <p:cNvSpPr txBox="1"/>
            <p:nvPr/>
          </p:nvSpPr>
          <p:spPr>
            <a:xfrm>
              <a:off x="3704068" y="1187732"/>
              <a:ext cx="1651247" cy="451277"/>
            </a:xfrm>
            <a:prstGeom prst="rect">
              <a:avLst/>
            </a:prstGeom>
            <a:noFill/>
          </p:spPr>
          <p:txBody>
            <a:bodyPr wrap="square" rtlCol="0">
              <a:spAutoFit/>
            </a:bodyPr>
            <a:lstStyle/>
            <a:p>
              <a:pPr>
                <a:lnSpc>
                  <a:spcPct val="130000"/>
                </a:lnSpc>
                <a:spcBef>
                  <a:spcPts val="600"/>
                </a:spcBef>
              </a:pPr>
              <a:r>
                <a:rPr lang="zh-TW" altLang="en-US" sz="2000" b="1" kern="0" dirty="0" smtClean="0">
                  <a:latin typeface="微軟正黑體" panose="020B0604030504040204" pitchFamily="34" charset="-120"/>
                  <a:ea typeface="微軟正黑體" panose="020B0604030504040204" pitchFamily="34" charset="-120"/>
                  <a:cs typeface="+mn-ea"/>
                  <a:sym typeface="+mn-lt"/>
                </a:rPr>
                <a:t>資源投入</a:t>
              </a:r>
              <a:endParaRPr lang="zh-TW" altLang="en-US" sz="2000" b="1" kern="0" dirty="0">
                <a:latin typeface="微軟正黑體" panose="020B0604030504040204" pitchFamily="34" charset="-120"/>
                <a:ea typeface="微軟正黑體" panose="020B0604030504040204" pitchFamily="34" charset="-120"/>
                <a:cs typeface="+mn-ea"/>
                <a:sym typeface="+mn-lt"/>
              </a:endParaRPr>
            </a:p>
          </p:txBody>
        </p:sp>
      </p:grpSp>
      <p:sp>
        <p:nvSpPr>
          <p:cNvPr id="9" name="文字方塊 8"/>
          <p:cNvSpPr txBox="1"/>
          <p:nvPr/>
        </p:nvSpPr>
        <p:spPr>
          <a:xfrm>
            <a:off x="534327" y="5498004"/>
            <a:ext cx="4008385" cy="853567"/>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spcBef>
                <a:spcPts val="600"/>
              </a:spcBef>
            </a:pPr>
            <a:r>
              <a:rPr lang="zh-TW" altLang="en-US" sz="2000" kern="0" dirty="0" smtClean="0">
                <a:latin typeface="微软雅黑" panose="020B0503020204020204" pitchFamily="34" charset="-122"/>
                <a:ea typeface="微软雅黑" panose="020B0503020204020204" pitchFamily="34" charset="-122"/>
                <a:cs typeface="+mn-ea"/>
                <a:sym typeface="+mn-lt"/>
              </a:rPr>
              <a:t>國教署補助</a:t>
            </a:r>
            <a:r>
              <a:rPr lang="zh-TW" altLang="zh-TW" sz="2000" dirty="0" smtClean="0"/>
              <a:t>偏遠地區高級中等學校 充實學生學習歷程檔案要點</a:t>
            </a:r>
            <a:endParaRPr lang="zh-TW" altLang="en-US" sz="2000" kern="0" dirty="0">
              <a:latin typeface="微软雅黑" panose="020B0503020204020204" pitchFamily="34" charset="-122"/>
              <a:ea typeface="微软雅黑" panose="020B0503020204020204" pitchFamily="34" charset="-122"/>
              <a:cs typeface="+mn-ea"/>
              <a:sym typeface="+mn-lt"/>
            </a:endParaRPr>
          </a:p>
        </p:txBody>
      </p:sp>
      <p:sp>
        <p:nvSpPr>
          <p:cNvPr id="12" name="文字方塊 11"/>
          <p:cNvSpPr txBox="1"/>
          <p:nvPr/>
        </p:nvSpPr>
        <p:spPr>
          <a:xfrm>
            <a:off x="534327" y="4045336"/>
            <a:ext cx="4018300" cy="892552"/>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spcBef>
                <a:spcPts val="600"/>
              </a:spcBef>
            </a:pPr>
            <a:r>
              <a:rPr lang="zh-TW" altLang="en-US" sz="2000" kern="0" dirty="0" smtClean="0">
                <a:latin typeface="微软雅黑" panose="020B0503020204020204" pitchFamily="34" charset="-122"/>
                <a:ea typeface="微软雅黑" panose="020B0503020204020204" pitchFamily="34" charset="-122"/>
                <a:cs typeface="+mn-ea"/>
                <a:sym typeface="+mn-lt"/>
              </a:rPr>
              <a:t>國教署補助</a:t>
            </a:r>
            <a:r>
              <a:rPr lang="zh-TW" altLang="en-US" sz="2000" dirty="0" smtClean="0"/>
              <a:t>高級</a:t>
            </a:r>
            <a:r>
              <a:rPr lang="zh-TW" altLang="en-US" sz="2000" dirty="0"/>
              <a:t>中等學校充實學生自主學習空間及設施作業要點</a:t>
            </a:r>
            <a:endParaRPr lang="zh-TW" altLang="en-US" sz="2000" kern="0" dirty="0">
              <a:latin typeface="微软雅黑" panose="020B0503020204020204" pitchFamily="34" charset="-122"/>
              <a:ea typeface="微软雅黑" panose="020B0503020204020204" pitchFamily="34" charset="-122"/>
              <a:cs typeface="+mn-ea"/>
              <a:sym typeface="+mn-lt"/>
            </a:endParaRPr>
          </a:p>
        </p:txBody>
      </p:sp>
      <p:sp>
        <p:nvSpPr>
          <p:cNvPr id="13" name="文字方塊 12"/>
          <p:cNvSpPr txBox="1"/>
          <p:nvPr/>
        </p:nvSpPr>
        <p:spPr>
          <a:xfrm>
            <a:off x="534327" y="3023685"/>
            <a:ext cx="4008385" cy="492443"/>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spcBef>
                <a:spcPts val="600"/>
              </a:spcBef>
            </a:pPr>
            <a:r>
              <a:rPr lang="zh-TW" altLang="en-US" sz="2000" kern="0" dirty="0" smtClean="0">
                <a:latin typeface="微软雅黑" panose="020B0503020204020204" pitchFamily="34" charset="-122"/>
                <a:ea typeface="微软雅黑" panose="020B0503020204020204" pitchFamily="34" charset="-122"/>
                <a:cs typeface="+mn-ea"/>
                <a:sym typeface="+mn-lt"/>
              </a:rPr>
              <a:t>高中職優質化</a:t>
            </a:r>
            <a:r>
              <a:rPr lang="zh-TW" altLang="en-US" sz="2000" kern="0" dirty="0" smtClean="0">
                <a:latin typeface="新細明體" panose="02020500000000000000" pitchFamily="18" charset="-120"/>
                <a:ea typeface="新細明體" panose="02020500000000000000" pitchFamily="18" charset="-120"/>
                <a:cs typeface="+mn-ea"/>
                <a:sym typeface="+mn-lt"/>
              </a:rPr>
              <a:t>、</a:t>
            </a:r>
            <a:r>
              <a:rPr lang="zh-TW" altLang="en-US" sz="2000" kern="0" dirty="0">
                <a:latin typeface="微软雅黑" panose="020B0503020204020204" pitchFamily="34" charset="-122"/>
                <a:ea typeface="微软雅黑" panose="020B0503020204020204" pitchFamily="34" charset="-122"/>
                <a:cs typeface="+mn-ea"/>
                <a:sym typeface="+mn-lt"/>
              </a:rPr>
              <a:t>均質</a:t>
            </a:r>
            <a:r>
              <a:rPr lang="zh-TW" altLang="en-US" sz="2000" kern="0" dirty="0" smtClean="0">
                <a:latin typeface="微软雅黑" panose="020B0503020204020204" pitchFamily="34" charset="-122"/>
                <a:ea typeface="微软雅黑" panose="020B0503020204020204" pitchFamily="34" charset="-122"/>
                <a:cs typeface="+mn-ea"/>
                <a:sym typeface="+mn-lt"/>
              </a:rPr>
              <a:t>化方案</a:t>
            </a:r>
            <a:r>
              <a:rPr lang="en-US" altLang="zh-TW" sz="2000" kern="0" dirty="0" smtClean="0">
                <a:latin typeface="新細明體" panose="02020500000000000000" pitchFamily="18" charset="-120"/>
                <a:ea typeface="新細明體" panose="02020500000000000000" pitchFamily="18" charset="-120"/>
                <a:cs typeface="+mn-ea"/>
                <a:sym typeface="+mn-lt"/>
              </a:rPr>
              <a:t>……</a:t>
            </a:r>
            <a:endParaRPr lang="zh-TW" altLang="en-US" sz="2000" kern="0" dirty="0">
              <a:latin typeface="微软雅黑" panose="020B0503020204020204" pitchFamily="34" charset="-122"/>
              <a:ea typeface="微软雅黑" panose="020B0503020204020204" pitchFamily="34" charset="-122"/>
              <a:cs typeface="+mn-ea"/>
              <a:sym typeface="+mn-lt"/>
            </a:endParaRPr>
          </a:p>
        </p:txBody>
      </p:sp>
      <p:sp>
        <p:nvSpPr>
          <p:cNvPr id="15" name="加號 14"/>
          <p:cNvSpPr/>
          <p:nvPr/>
        </p:nvSpPr>
        <p:spPr>
          <a:xfrm>
            <a:off x="2271605" y="2552875"/>
            <a:ext cx="541538" cy="443953"/>
          </a:xfrm>
          <a:prstGeom prst="mathPlu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16" name="加號 15"/>
          <p:cNvSpPr/>
          <p:nvPr/>
        </p:nvSpPr>
        <p:spPr>
          <a:xfrm>
            <a:off x="2271605" y="3561832"/>
            <a:ext cx="541538" cy="443953"/>
          </a:xfrm>
          <a:prstGeom prst="mathPlu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14" name="加號 13"/>
          <p:cNvSpPr/>
          <p:nvPr/>
        </p:nvSpPr>
        <p:spPr>
          <a:xfrm>
            <a:off x="2271605" y="4977439"/>
            <a:ext cx="541538" cy="443953"/>
          </a:xfrm>
          <a:prstGeom prst="mathPlus">
            <a:avLst/>
          </a:prstGeom>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lnSpc>
                <a:spcPct val="130000"/>
              </a:lnSpc>
            </a:pPr>
            <a:endParaRPr lang="zh-TW" altLang="en-US" sz="1200" dirty="0">
              <a:latin typeface="微软雅黑" panose="020B0503020204020204" pitchFamily="34" charset="-122"/>
              <a:ea typeface="微软雅黑" panose="020B0503020204020204" pitchFamily="34" charset="-122"/>
            </a:endParaRPr>
          </a:p>
        </p:txBody>
      </p:sp>
      <p:sp>
        <p:nvSpPr>
          <p:cNvPr id="17" name="文字方塊 16"/>
          <p:cNvSpPr txBox="1"/>
          <p:nvPr/>
        </p:nvSpPr>
        <p:spPr>
          <a:xfrm>
            <a:off x="534327" y="2039807"/>
            <a:ext cx="4008384" cy="453650"/>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nSpc>
                <a:spcPct val="130000"/>
              </a:lnSpc>
              <a:spcBef>
                <a:spcPts val="600"/>
              </a:spcBef>
            </a:pPr>
            <a:r>
              <a:rPr lang="zh-TW" altLang="en-US" sz="2000" kern="0" dirty="0">
                <a:latin typeface="微软雅黑" panose="020B0503020204020204" pitchFamily="34" charset="-122"/>
                <a:ea typeface="微软雅黑" panose="020B0503020204020204" pitchFamily="34" charset="-122"/>
                <a:cs typeface="+mn-ea"/>
                <a:sym typeface="+mn-lt"/>
              </a:rPr>
              <a:t>學校生涯</a:t>
            </a:r>
            <a:r>
              <a:rPr lang="zh-TW" altLang="en-US" sz="2000" kern="0" dirty="0" smtClean="0">
                <a:latin typeface="微软雅黑" panose="020B0503020204020204" pitchFamily="34" charset="-122"/>
                <a:ea typeface="微软雅黑" panose="020B0503020204020204" pitchFamily="34" charset="-122"/>
                <a:cs typeface="+mn-ea"/>
                <a:sym typeface="+mn-lt"/>
              </a:rPr>
              <a:t>輔導</a:t>
            </a:r>
            <a:r>
              <a:rPr lang="zh-TW" altLang="en-US" sz="2000" kern="0" dirty="0" smtClean="0">
                <a:latin typeface="新細明體" panose="02020500000000000000" pitchFamily="18" charset="-120"/>
                <a:ea typeface="新細明體" panose="02020500000000000000" pitchFamily="18" charset="-120"/>
                <a:cs typeface="+mn-ea"/>
                <a:sym typeface="+mn-lt"/>
              </a:rPr>
              <a:t>、</a:t>
            </a:r>
            <a:r>
              <a:rPr lang="zh-TW" altLang="en-US" sz="2000" kern="0" dirty="0">
                <a:latin typeface="微软雅黑" panose="020B0503020204020204" pitchFamily="34" charset="-122"/>
                <a:ea typeface="微软雅黑" panose="020B0503020204020204" pitchFamily="34" charset="-122"/>
                <a:cs typeface="+mn-ea"/>
                <a:sym typeface="+mn-lt"/>
              </a:rPr>
              <a:t>課程</a:t>
            </a:r>
            <a:r>
              <a:rPr lang="zh-TW" altLang="en-US" sz="2000" kern="0" dirty="0" smtClean="0">
                <a:latin typeface="微软雅黑" panose="020B0503020204020204" pitchFamily="34" charset="-122"/>
                <a:ea typeface="微软雅黑" panose="020B0503020204020204" pitchFamily="34" charset="-122"/>
                <a:cs typeface="+mn-ea"/>
                <a:sym typeface="+mn-lt"/>
              </a:rPr>
              <a:t>諮詢</a:t>
            </a:r>
            <a:r>
              <a:rPr lang="en-US" altLang="zh-TW" sz="2000" kern="0" dirty="0" smtClean="0">
                <a:latin typeface="新細明體" panose="02020500000000000000" pitchFamily="18" charset="-120"/>
                <a:ea typeface="新細明體" panose="02020500000000000000" pitchFamily="18" charset="-120"/>
                <a:cs typeface="+mn-ea"/>
                <a:sym typeface="+mn-lt"/>
              </a:rPr>
              <a:t>……</a:t>
            </a:r>
            <a:endParaRPr lang="zh-TW" altLang="en-US" sz="2000" kern="0" dirty="0">
              <a:latin typeface="微软雅黑" panose="020B0503020204020204" pitchFamily="34" charset="-122"/>
              <a:ea typeface="微软雅黑" panose="020B0503020204020204" pitchFamily="34" charset="-122"/>
              <a:cs typeface="+mn-ea"/>
              <a:sym typeface="+mn-lt"/>
            </a:endParaRPr>
          </a:p>
        </p:txBody>
      </p:sp>
      <p:sp>
        <p:nvSpPr>
          <p:cNvPr id="18" name="七角星形 17"/>
          <p:cNvSpPr/>
          <p:nvPr/>
        </p:nvSpPr>
        <p:spPr>
          <a:xfrm>
            <a:off x="4086193" y="5046304"/>
            <a:ext cx="1615291" cy="693763"/>
          </a:xfrm>
          <a:prstGeom prst="star7">
            <a:avLst/>
          </a:prstGeom>
          <a:gradFill>
            <a:gsLst>
              <a:gs pos="0">
                <a:srgbClr val="FF392F"/>
              </a:gs>
              <a:gs pos="35000">
                <a:srgbClr val="FF5B53"/>
              </a:gs>
              <a:gs pos="100000">
                <a:srgbClr val="FFA29B"/>
              </a:gs>
            </a:gsLst>
          </a:gradFill>
          <a:ln/>
        </p:spPr>
        <p:style>
          <a:lnRef idx="1">
            <a:schemeClr val="accent1"/>
          </a:lnRef>
          <a:fillRef idx="2">
            <a:schemeClr val="accent1"/>
          </a:fillRef>
          <a:effectRef idx="1">
            <a:schemeClr val="accent1"/>
          </a:effectRef>
          <a:fontRef idx="minor">
            <a:schemeClr val="dk1"/>
          </a:fontRef>
        </p:style>
        <p:txBody>
          <a:bodyPr lIns="36000" tIns="0" rIns="36000" bIns="0" rtlCol="0" anchor="t"/>
          <a:lstStyle/>
          <a:p>
            <a:pPr algn="ctr"/>
            <a:r>
              <a:rPr lang="zh-TW" altLang="en-US" sz="1600" dirty="0" smtClean="0">
                <a:solidFill>
                  <a:schemeClr val="bg1"/>
                </a:solidFill>
                <a:latin typeface="微软雅黑" panose="020B0503020204020204" pitchFamily="34" charset="-122"/>
                <a:ea typeface="微软雅黑" panose="020B0503020204020204" pitchFamily="34" charset="-122"/>
              </a:rPr>
              <a:t>偏遠地區學校</a:t>
            </a:r>
            <a:endParaRPr lang="zh-TW" altLang="en-US" sz="160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5266023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25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10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1000"/>
                                        <p:tgtEl>
                                          <p:spTgt spid="1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P spid="15" grpId="0" animBg="1"/>
      <p:bldP spid="16" grpId="0" animBg="1"/>
      <p:bldP spid="14" grpId="0" animBg="1"/>
      <p:bldP spid="17" grpId="0" animBg="1"/>
      <p:bldP spid="18" grpId="0" animBg="1"/>
    </p:bldLst>
  </p:timing>
</p:sld>
</file>

<file path=ppt/theme/theme1.xml><?xml version="1.0" encoding="utf-8"?>
<a:theme xmlns:a="http://schemas.openxmlformats.org/drawingml/2006/main" name="Office 主题">
  <a:themeElements>
    <a:clrScheme name="多彩2">
      <a:dk1>
        <a:srgbClr val="000000"/>
      </a:dk1>
      <a:lt1>
        <a:srgbClr val="FFFFFF"/>
      </a:lt1>
      <a:dk2>
        <a:srgbClr val="000000"/>
      </a:dk2>
      <a:lt2>
        <a:srgbClr val="FFFFFF"/>
      </a:lt2>
      <a:accent1>
        <a:srgbClr val="BF3420"/>
      </a:accent1>
      <a:accent2>
        <a:srgbClr val="FDA907"/>
      </a:accent2>
      <a:accent3>
        <a:srgbClr val="95BC49"/>
      </a:accent3>
      <a:accent4>
        <a:srgbClr val="1A7BAE"/>
      </a:accent4>
      <a:accent5>
        <a:srgbClr val="4BACC6"/>
      </a:accent5>
      <a:accent6>
        <a:srgbClr val="F79646"/>
      </a:accent6>
      <a:hlink>
        <a:srgbClr val="0000FF"/>
      </a:hlink>
      <a:folHlink>
        <a:srgbClr val="800080"/>
      </a:folHlink>
    </a:clrScheme>
    <a:fontScheme name="常用字体2">
      <a:majorFont>
        <a:latin typeface="Impact"/>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lnSpc>
            <a:spcPct val="130000"/>
          </a:lnSpc>
          <a:defRPr sz="1200" dirty="0">
            <a:latin typeface="微软雅黑" panose="020B0503020204020204" pitchFamily="34" charset="-122"/>
            <a:ea typeface="微软雅黑" panose="020B0503020204020204" pitchFamily="34" charset="-122"/>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nSpc>
            <a:spcPct val="130000"/>
          </a:lnSpc>
          <a:spcBef>
            <a:spcPts val="600"/>
          </a:spcBef>
          <a:defRPr sz="1200" kern="0" dirty="0">
            <a:latin typeface="微软雅黑" panose="020B0503020204020204" pitchFamily="34" charset="-122"/>
            <a:ea typeface="微软雅黑" panose="020B0503020204020204" pitchFamily="34" charset="-122"/>
            <a:cs typeface="+mn-ea"/>
            <a:sym typeface="+mn-lt"/>
          </a:defRPr>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000000"/>
    </a:dk2>
    <a:lt2>
      <a:srgbClr val="FFFFFF"/>
    </a:lt2>
    <a:accent1>
      <a:srgbClr val="BF3420"/>
    </a:accent1>
    <a:accent2>
      <a:srgbClr val="FDA907"/>
    </a:accent2>
    <a:accent3>
      <a:srgbClr val="95BC49"/>
    </a:accent3>
    <a:accent4>
      <a:srgbClr val="1A7BAE"/>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rgbClr val="000000"/>
    </a:dk1>
    <a:lt1>
      <a:srgbClr val="FFFFFF"/>
    </a:lt1>
    <a:dk2>
      <a:srgbClr val="000000"/>
    </a:dk2>
    <a:lt2>
      <a:srgbClr val="FFFFFF"/>
    </a:lt2>
    <a:accent1>
      <a:srgbClr val="BF3420"/>
    </a:accent1>
    <a:accent2>
      <a:srgbClr val="FDA907"/>
    </a:accent2>
    <a:accent3>
      <a:srgbClr val="95BC49"/>
    </a:accent3>
    <a:accent4>
      <a:srgbClr val="1A7BAE"/>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Office Theme</Template>
  <TotalTime>6888</TotalTime>
  <Words>1616</Words>
  <Application>Microsoft Office PowerPoint</Application>
  <PresentationFormat>寬螢幕</PresentationFormat>
  <Paragraphs>164</Paragraphs>
  <Slides>12</Slides>
  <Notes>5</Notes>
  <HiddenSlides>0</HiddenSlides>
  <MMClips>0</MMClips>
  <ScaleCrop>false</ScaleCrop>
  <HeadingPairs>
    <vt:vector size="8" baseType="variant">
      <vt:variant>
        <vt:lpstr>使用字型</vt:lpstr>
      </vt:variant>
      <vt:variant>
        <vt:i4>11</vt:i4>
      </vt:variant>
      <vt:variant>
        <vt:lpstr>佈景主題</vt:lpstr>
      </vt:variant>
      <vt:variant>
        <vt:i4>1</vt:i4>
      </vt:variant>
      <vt:variant>
        <vt:lpstr>內嵌 OLE 伺服程式</vt:lpstr>
      </vt:variant>
      <vt:variant>
        <vt:i4>1</vt:i4>
      </vt:variant>
      <vt:variant>
        <vt:lpstr>投影片標題</vt:lpstr>
      </vt:variant>
      <vt:variant>
        <vt:i4>12</vt:i4>
      </vt:variant>
    </vt:vector>
  </HeadingPairs>
  <TitlesOfParts>
    <vt:vector size="25" baseType="lpstr">
      <vt:lpstr>等线</vt:lpstr>
      <vt:lpstr>微软雅黑</vt:lpstr>
      <vt:lpstr>微軟正黑體</vt:lpstr>
      <vt:lpstr>新細明體</vt:lpstr>
      <vt:lpstr>標楷體</vt:lpstr>
      <vt:lpstr>Arial</vt:lpstr>
      <vt:lpstr>Arial Black</vt:lpstr>
      <vt:lpstr>Calibri</vt:lpstr>
      <vt:lpstr>Impact</vt:lpstr>
      <vt:lpstr>Times New Roman</vt:lpstr>
      <vt:lpstr>Wingdings</vt:lpstr>
      <vt:lpstr>Office 主题</vt:lpstr>
      <vt:lpstr>PhotoImpact</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OfficePLUS</dc:creator>
  <cp:lastModifiedBy>user</cp:lastModifiedBy>
  <cp:revision>705</cp:revision>
  <dcterms:created xsi:type="dcterms:W3CDTF">2015-08-18T02:51:41Z</dcterms:created>
  <dcterms:modified xsi:type="dcterms:W3CDTF">2020-10-31T04:17:00Z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2aa342-8706-4288-bd11-ebb85995028c_Enabled">
    <vt:lpwstr>True</vt:lpwstr>
  </property>
  <property fmtid="{D5CDD505-2E9C-101B-9397-08002B2CF9AE}" pid="3" name="MSIP_Label_f42aa342-8706-4288-bd11-ebb85995028c_SiteId">
    <vt:lpwstr>72f988bf-86f1-41af-91ab-2d7cd011db47</vt:lpwstr>
  </property>
  <property fmtid="{D5CDD505-2E9C-101B-9397-08002B2CF9AE}" pid="4" name="MSIP_Label_f42aa342-8706-4288-bd11-ebb85995028c_Owner">
    <vt:lpwstr>v-yunxl@microsoft.com</vt:lpwstr>
  </property>
  <property fmtid="{D5CDD505-2E9C-101B-9397-08002B2CF9AE}" pid="5" name="MSIP_Label_f42aa342-8706-4288-bd11-ebb85995028c_SetDate">
    <vt:lpwstr>2017-12-21T06:36:36.2809056Z</vt:lpwstr>
  </property>
  <property fmtid="{D5CDD505-2E9C-101B-9397-08002B2CF9AE}" pid="6" name="MSIP_Label_f42aa342-8706-4288-bd11-ebb85995028c_Name">
    <vt:lpwstr>General</vt:lpwstr>
  </property>
  <property fmtid="{D5CDD505-2E9C-101B-9397-08002B2CF9AE}" pid="7" name="MSIP_Label_f42aa342-8706-4288-bd11-ebb85995028c_Application">
    <vt:lpwstr>Microsoft Azure Information Protection</vt:lpwstr>
  </property>
  <property fmtid="{D5CDD505-2E9C-101B-9397-08002B2CF9AE}" pid="8" name="MSIP_Label_f42aa342-8706-4288-bd11-ebb85995028c_Extended_MSFT_Method">
    <vt:lpwstr>Automatic</vt:lpwstr>
  </property>
  <property fmtid="{D5CDD505-2E9C-101B-9397-08002B2CF9AE}" pid="9" name="Sensitivity">
    <vt:lpwstr>General</vt:lpwstr>
  </property>
</Properties>
</file>