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1"/>
  </p:sldMasterIdLst>
  <p:sldIdLst>
    <p:sldId id="256" r:id="rId2"/>
    <p:sldId id="257" r:id="rId3"/>
    <p:sldId id="258" r:id="rId4"/>
    <p:sldId id="265" r:id="rId5"/>
    <p:sldId id="264" r:id="rId6"/>
    <p:sldId id="260" r:id="rId7"/>
    <p:sldId id="261" r:id="rId8"/>
    <p:sldId id="262" r:id="rId9"/>
    <p:sldId id="263" r:id="rId1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A04615A-1F34-4BFE-9CF8-B237418CAA0C}"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913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298415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252025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3013640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A04615A-1F34-4BFE-9CF8-B237418CAA0C}"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4938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1808759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2075655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1297342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3036649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9FBDB83-5067-4F8D-AE2A-43832B35C404}" type="datetimeFigureOut">
              <a:rPr lang="zh-TW" altLang="en-US" smtClean="0"/>
              <a:t>2020/7/13</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170047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E9FBDB83-5067-4F8D-AE2A-43832B35C404}" type="datetimeFigureOut">
              <a:rPr lang="zh-TW" altLang="en-US" smtClean="0"/>
              <a:t>2020/7/13</a:t>
            </a:fld>
            <a:endParaRPr lang="zh-TW"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04615A-1F34-4BFE-9CF8-B237418CAA0C}" type="slidenum">
              <a:rPr lang="zh-TW" altLang="en-US" smtClean="0"/>
              <a:t>‹#›</a:t>
            </a:fld>
            <a:endParaRPr lang="zh-TW" altLang="en-US"/>
          </a:p>
        </p:txBody>
      </p:sp>
    </p:spTree>
    <p:extLst>
      <p:ext uri="{BB962C8B-B14F-4D97-AF65-F5344CB8AC3E}">
        <p14:creationId xmlns:p14="http://schemas.microsoft.com/office/powerpoint/2010/main" val="3346559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9FBDB83-5067-4F8D-AE2A-43832B35C404}" type="datetimeFigureOut">
              <a:rPr lang="zh-TW" altLang="en-US" smtClean="0"/>
              <a:t>2020/7/13</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A04615A-1F34-4BFE-9CF8-B237418CAA0C}"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110235"/>
      </p:ext>
    </p:extLst>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00051" y="965675"/>
            <a:ext cx="10058400" cy="2368125"/>
          </a:xfrm>
        </p:spPr>
        <p:txBody>
          <a:bodyPr>
            <a:normAutofit/>
          </a:bodyPr>
          <a:lstStyle/>
          <a:p>
            <a:r>
              <a:rPr lang="en-US" altLang="zh-TW" dirty="0" smtClean="0">
                <a:latin typeface="標楷體" panose="03000509000000000000" pitchFamily="65" charset="-120"/>
                <a:ea typeface="標楷體" panose="03000509000000000000" pitchFamily="65" charset="-120"/>
              </a:rPr>
              <a:t>108-2</a:t>
            </a:r>
            <a:r>
              <a:rPr lang="zh-TW" altLang="en-US" dirty="0" smtClean="0">
                <a:latin typeface="標楷體" panose="03000509000000000000" pitchFamily="65" charset="-120"/>
                <a:ea typeface="標楷體" panose="03000509000000000000" pitchFamily="65" charset="-120"/>
              </a:rPr>
              <a:t>重</a:t>
            </a:r>
            <a:r>
              <a:rPr lang="zh-TW" altLang="en-US" dirty="0" smtClean="0">
                <a:latin typeface="標楷體" panose="03000509000000000000" pitchFamily="65" charset="-120"/>
                <a:ea typeface="標楷體" panose="03000509000000000000" pitchFamily="65" charset="-120"/>
              </a:rPr>
              <a:t>補修期末宣導</a:t>
            </a:r>
            <a:endParaRPr lang="zh-TW" altLang="en-US"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lstStyle/>
          <a:p>
            <a:pPr algn="r"/>
            <a:r>
              <a:rPr lang="zh-TW" altLang="en-US" dirty="0" smtClean="0"/>
              <a:t>教務處實驗研究組</a:t>
            </a:r>
            <a:endParaRPr lang="en-US" altLang="zh-TW" dirty="0" smtClean="0"/>
          </a:p>
          <a:p>
            <a:pPr algn="r"/>
            <a:r>
              <a:rPr lang="en-US" altLang="zh-TW" dirty="0" smtClean="0"/>
              <a:t>109.07.14</a:t>
            </a:r>
            <a:endParaRPr lang="zh-TW" altLang="en-US" dirty="0"/>
          </a:p>
        </p:txBody>
      </p:sp>
    </p:spTree>
    <p:extLst>
      <p:ext uri="{BB962C8B-B14F-4D97-AF65-F5344CB8AC3E}">
        <p14:creationId xmlns:p14="http://schemas.microsoft.com/office/powerpoint/2010/main" val="2816472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97280" y="286604"/>
            <a:ext cx="10058400" cy="1076684"/>
          </a:xfrm>
        </p:spPr>
        <p:txBody>
          <a:bodyPr>
            <a:normAutofit/>
          </a:bodyPr>
          <a:lstStyle/>
          <a:p>
            <a:pPr algn="ctr"/>
            <a:r>
              <a:rPr lang="zh-TW" altLang="en-US" sz="6000" dirty="0" smtClean="0">
                <a:latin typeface="標楷體" panose="03000509000000000000" pitchFamily="65" charset="-120"/>
                <a:ea typeface="標楷體" panose="03000509000000000000" pitchFamily="65" charset="-120"/>
              </a:rPr>
              <a:t>重補修注意事項</a:t>
            </a:r>
            <a:r>
              <a:rPr lang="zh-TW" altLang="en-US" sz="6000" dirty="0">
                <a:latin typeface="標楷體" panose="03000509000000000000" pitchFamily="65" charset="-120"/>
                <a:ea typeface="標楷體" panose="03000509000000000000" pitchFamily="65" charset="-120"/>
              </a:rPr>
              <a:t>一</a:t>
            </a:r>
            <a:endParaRPr lang="zh-TW" altLang="en-US" sz="6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1097280" y="1911927"/>
            <a:ext cx="10058400" cy="3957166"/>
          </a:xfrm>
        </p:spPr>
        <p:txBody>
          <a:bodyPr/>
          <a:lstStyle/>
          <a:p>
            <a:pPr marL="0" indent="0">
              <a:buNone/>
            </a:pPr>
            <a:r>
              <a:rPr lang="zh-TW" altLang="zh-TW" sz="4800" dirty="0">
                <a:latin typeface="標楷體" panose="03000509000000000000" pitchFamily="65" charset="-120"/>
                <a:ea typeface="標楷體" panose="03000509000000000000" pitchFamily="65" charset="-120"/>
              </a:rPr>
              <a:t>重補修課程為正式上課，應穿著</a:t>
            </a:r>
            <a:r>
              <a:rPr lang="zh-TW" altLang="zh-TW" sz="4800" dirty="0">
                <a:solidFill>
                  <a:srgbClr val="FF0000"/>
                </a:solidFill>
                <a:latin typeface="標楷體" panose="03000509000000000000" pitchFamily="65" charset="-120"/>
                <a:ea typeface="標楷體" panose="03000509000000000000" pitchFamily="65" charset="-120"/>
              </a:rPr>
              <a:t>學校服裝</a:t>
            </a:r>
            <a:r>
              <a:rPr lang="zh-TW" altLang="zh-TW" sz="4800" dirty="0">
                <a:latin typeface="標楷體" panose="03000509000000000000" pitchFamily="65" charset="-120"/>
                <a:ea typeface="標楷體" panose="03000509000000000000" pitchFamily="65" charset="-120"/>
              </a:rPr>
              <a:t>到校上課，若未依規定穿學校服裝，教師得不准學生進入教室上課。</a:t>
            </a:r>
            <a:endParaRPr lang="en-US" altLang="zh-TW" sz="4800" dirty="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4063952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97280" y="286604"/>
            <a:ext cx="10058400" cy="1268731"/>
          </a:xfrm>
        </p:spPr>
        <p:txBody>
          <a:bodyPr>
            <a:normAutofit/>
          </a:bodyPr>
          <a:lstStyle/>
          <a:p>
            <a:pPr algn="ctr"/>
            <a:r>
              <a:rPr lang="zh-TW" altLang="en-US" sz="6000" dirty="0" smtClean="0">
                <a:latin typeface="標楷體" panose="03000509000000000000" pitchFamily="65" charset="-120"/>
                <a:ea typeface="標楷體" panose="03000509000000000000" pitchFamily="65" charset="-120"/>
              </a:rPr>
              <a:t>重補修注意事項二</a:t>
            </a:r>
            <a:endParaRPr lang="zh-TW" altLang="en-US" sz="6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pPr marL="0" indent="0">
              <a:buNone/>
            </a:pPr>
            <a:r>
              <a:rPr lang="zh-TW" altLang="zh-TW" sz="4800" dirty="0">
                <a:latin typeface="標楷體" panose="03000509000000000000" pitchFamily="65" charset="-120"/>
                <a:ea typeface="標楷體" panose="03000509000000000000" pitchFamily="65" charset="-120"/>
              </a:rPr>
              <a:t>重補修課程請學生依自己科目攜帶課本及</a:t>
            </a:r>
            <a:r>
              <a:rPr lang="zh-TW" altLang="zh-TW" sz="4800" dirty="0">
                <a:solidFill>
                  <a:srgbClr val="FF0000"/>
                </a:solidFill>
                <a:latin typeface="標楷體" panose="03000509000000000000" pitchFamily="65" charset="-120"/>
                <a:ea typeface="標楷體" panose="03000509000000000000" pitchFamily="65" charset="-120"/>
              </a:rPr>
              <a:t>鉛筆盒文具</a:t>
            </a:r>
            <a:r>
              <a:rPr lang="zh-TW" altLang="zh-TW" sz="4800" dirty="0">
                <a:latin typeface="標楷體" panose="03000509000000000000" pitchFamily="65" charset="-120"/>
                <a:ea typeface="標楷體" panose="03000509000000000000" pitchFamily="65" charset="-120"/>
              </a:rPr>
              <a:t>，實習課請攜帶實習</a:t>
            </a:r>
            <a:r>
              <a:rPr lang="zh-TW" altLang="zh-TW" sz="4800" dirty="0">
                <a:solidFill>
                  <a:srgbClr val="FF0000"/>
                </a:solidFill>
                <a:latin typeface="標楷體" panose="03000509000000000000" pitchFamily="65" charset="-120"/>
                <a:ea typeface="標楷體" panose="03000509000000000000" pitchFamily="65" charset="-120"/>
              </a:rPr>
              <a:t>相關工具</a:t>
            </a:r>
            <a:r>
              <a:rPr lang="zh-TW" altLang="zh-TW" sz="4800" dirty="0">
                <a:latin typeface="標楷體" panose="03000509000000000000" pitchFamily="65" charset="-120"/>
                <a:ea typeface="標楷體" panose="03000509000000000000" pitchFamily="65" charset="-120"/>
              </a:rPr>
              <a:t>。</a:t>
            </a:r>
            <a:endParaRPr lang="zh-TW" altLang="en-US" sz="48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97909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97280" y="286604"/>
            <a:ext cx="10058400" cy="1260186"/>
          </a:xfrm>
        </p:spPr>
        <p:txBody>
          <a:bodyPr/>
          <a:lstStyle/>
          <a:p>
            <a:pPr algn="ctr"/>
            <a:r>
              <a:rPr lang="zh-TW" altLang="en-US" sz="6000" dirty="0">
                <a:solidFill>
                  <a:srgbClr val="000000">
                    <a:lumMod val="75000"/>
                    <a:lumOff val="25000"/>
                  </a:srgbClr>
                </a:solidFill>
                <a:latin typeface="標楷體" panose="03000509000000000000" pitchFamily="65" charset="-120"/>
                <a:ea typeface="標楷體" panose="03000509000000000000" pitchFamily="65" charset="-120"/>
              </a:rPr>
              <a:t>重補修</a:t>
            </a:r>
            <a:r>
              <a:rPr lang="zh-TW" altLang="en-US" sz="6000" dirty="0" smtClean="0">
                <a:solidFill>
                  <a:srgbClr val="000000">
                    <a:lumMod val="75000"/>
                    <a:lumOff val="25000"/>
                  </a:srgbClr>
                </a:solidFill>
                <a:latin typeface="標楷體" panose="03000509000000000000" pitchFamily="65" charset="-120"/>
                <a:ea typeface="標楷體" panose="03000509000000000000" pitchFamily="65" charset="-120"/>
              </a:rPr>
              <a:t>注意事項三</a:t>
            </a:r>
            <a:endParaRPr lang="zh-TW" altLang="en-US" dirty="0"/>
          </a:p>
        </p:txBody>
      </p:sp>
      <p:sp>
        <p:nvSpPr>
          <p:cNvPr id="3" name="內容版面配置區 2"/>
          <p:cNvSpPr>
            <a:spLocks noGrp="1"/>
          </p:cNvSpPr>
          <p:nvPr>
            <p:ph idx="1"/>
          </p:nvPr>
        </p:nvSpPr>
        <p:spPr/>
        <p:txBody>
          <a:bodyPr>
            <a:normAutofit/>
          </a:bodyPr>
          <a:lstStyle/>
          <a:p>
            <a:pPr marL="0" indent="0">
              <a:buNone/>
            </a:pPr>
            <a:r>
              <a:rPr lang="zh-TW" altLang="zh-TW" sz="4800" dirty="0">
                <a:latin typeface="標楷體" panose="03000509000000000000" pitchFamily="65" charset="-120"/>
                <a:ea typeface="標楷體" panose="03000509000000000000" pitchFamily="65" charset="-120"/>
              </a:rPr>
              <a:t>學生重修或補修期間，其曠課及事假之缺課節數合計達該科目總修習節數</a:t>
            </a:r>
            <a:r>
              <a:rPr lang="zh-TW" altLang="zh-TW" sz="4800" dirty="0">
                <a:solidFill>
                  <a:srgbClr val="FF0000"/>
                </a:solidFill>
                <a:latin typeface="標楷體" panose="03000509000000000000" pitchFamily="65" charset="-120"/>
                <a:ea typeface="標楷體" panose="03000509000000000000" pitchFamily="65" charset="-120"/>
              </a:rPr>
              <a:t>三分之一</a:t>
            </a:r>
            <a:r>
              <a:rPr lang="zh-TW" altLang="zh-TW" sz="4800" dirty="0">
                <a:latin typeface="標楷體" panose="03000509000000000000" pitchFamily="65" charset="-120"/>
                <a:ea typeface="標楷體" panose="03000509000000000000" pitchFamily="65" charset="-120"/>
              </a:rPr>
              <a:t>者，該科目評量成績以</a:t>
            </a:r>
            <a:r>
              <a:rPr lang="zh-TW" altLang="zh-TW" sz="4800" dirty="0">
                <a:solidFill>
                  <a:srgbClr val="FF0000"/>
                </a:solidFill>
                <a:latin typeface="標楷體" panose="03000509000000000000" pitchFamily="65" charset="-120"/>
                <a:ea typeface="標楷體" panose="03000509000000000000" pitchFamily="65" charset="-120"/>
              </a:rPr>
              <a:t>零分</a:t>
            </a:r>
            <a:r>
              <a:rPr lang="zh-TW" altLang="zh-TW" sz="4800" dirty="0">
                <a:latin typeface="標楷體" panose="03000509000000000000" pitchFamily="65" charset="-120"/>
                <a:ea typeface="標楷體" panose="03000509000000000000" pitchFamily="65" charset="-120"/>
              </a:rPr>
              <a:t>計算。</a:t>
            </a:r>
            <a:endParaRPr lang="zh-TW" altLang="en-US" sz="4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518168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97280" y="286604"/>
            <a:ext cx="10058400" cy="1260186"/>
          </a:xfrm>
        </p:spPr>
        <p:txBody>
          <a:bodyPr>
            <a:normAutofit/>
          </a:bodyPr>
          <a:lstStyle/>
          <a:p>
            <a:pPr algn="ctr"/>
            <a:r>
              <a:rPr lang="zh-TW" altLang="en-US" sz="6000" dirty="0">
                <a:solidFill>
                  <a:srgbClr val="000000">
                    <a:lumMod val="75000"/>
                    <a:lumOff val="25000"/>
                  </a:srgbClr>
                </a:solidFill>
                <a:latin typeface="標楷體" panose="03000509000000000000" pitchFamily="65" charset="-120"/>
                <a:ea typeface="標楷體" panose="03000509000000000000" pitchFamily="65" charset="-120"/>
              </a:rPr>
              <a:t>重補修</a:t>
            </a:r>
            <a:r>
              <a:rPr lang="zh-TW" altLang="en-US" sz="6000" dirty="0" smtClean="0">
                <a:solidFill>
                  <a:srgbClr val="000000">
                    <a:lumMod val="75000"/>
                    <a:lumOff val="25000"/>
                  </a:srgbClr>
                </a:solidFill>
                <a:latin typeface="標楷體" panose="03000509000000000000" pitchFamily="65" charset="-120"/>
                <a:ea typeface="標楷體" panose="03000509000000000000" pitchFamily="65" charset="-120"/>
              </a:rPr>
              <a:t>注意事項</a:t>
            </a:r>
            <a:r>
              <a:rPr lang="zh-TW" altLang="en-US" sz="6000" dirty="0">
                <a:solidFill>
                  <a:srgbClr val="000000">
                    <a:lumMod val="75000"/>
                    <a:lumOff val="25000"/>
                  </a:srgbClr>
                </a:solidFill>
                <a:latin typeface="標楷體" panose="03000509000000000000" pitchFamily="65" charset="-120"/>
                <a:ea typeface="標楷體" panose="03000509000000000000" pitchFamily="65" charset="-120"/>
              </a:rPr>
              <a:t>四</a:t>
            </a:r>
            <a:endParaRPr lang="zh-TW" altLang="en-US" sz="6000" dirty="0"/>
          </a:p>
        </p:txBody>
      </p:sp>
      <p:sp>
        <p:nvSpPr>
          <p:cNvPr id="3" name="內容版面配置區 2"/>
          <p:cNvSpPr>
            <a:spLocks noGrp="1"/>
          </p:cNvSpPr>
          <p:nvPr>
            <p:ph idx="1"/>
          </p:nvPr>
        </p:nvSpPr>
        <p:spPr/>
        <p:txBody>
          <a:bodyPr>
            <a:normAutofit/>
          </a:bodyPr>
          <a:lstStyle/>
          <a:p>
            <a:pPr marL="0" indent="0">
              <a:buNone/>
            </a:pPr>
            <a:r>
              <a:rPr lang="zh-TW" altLang="zh-TW" sz="4000" dirty="0">
                <a:latin typeface="標楷體" panose="03000509000000000000" pitchFamily="65" charset="-120"/>
                <a:ea typeface="標楷體" panose="03000509000000000000" pitchFamily="65" charset="-120"/>
              </a:rPr>
              <a:t>教務處實研組預計於暑假</a:t>
            </a:r>
            <a:r>
              <a:rPr lang="en-US" altLang="zh-TW" sz="4000" dirty="0">
                <a:solidFill>
                  <a:srgbClr val="FF0000"/>
                </a:solidFill>
                <a:latin typeface="標楷體" panose="03000509000000000000" pitchFamily="65" charset="-120"/>
                <a:ea typeface="標楷體" panose="03000509000000000000" pitchFamily="65" charset="-120"/>
              </a:rPr>
              <a:t>7/27(</a:t>
            </a:r>
            <a:r>
              <a:rPr lang="zh-TW" altLang="zh-TW" sz="4000" dirty="0">
                <a:solidFill>
                  <a:srgbClr val="FF0000"/>
                </a:solidFill>
                <a:latin typeface="標楷體" panose="03000509000000000000" pitchFamily="65" charset="-120"/>
                <a:ea typeface="標楷體" panose="03000509000000000000" pitchFamily="65" charset="-120"/>
              </a:rPr>
              <a:t>一</a:t>
            </a:r>
            <a:r>
              <a:rPr lang="en-US" altLang="zh-TW" sz="4000" dirty="0">
                <a:solidFill>
                  <a:srgbClr val="FF0000"/>
                </a:solidFill>
                <a:latin typeface="標楷體" panose="03000509000000000000" pitchFamily="65" charset="-120"/>
                <a:ea typeface="標楷體" panose="03000509000000000000" pitchFamily="65" charset="-120"/>
              </a:rPr>
              <a:t>)</a:t>
            </a:r>
            <a:r>
              <a:rPr lang="zh-TW" altLang="zh-TW" sz="4000" dirty="0">
                <a:latin typeface="標楷體" panose="03000509000000000000" pitchFamily="65" charset="-120"/>
                <a:ea typeface="標楷體" panose="03000509000000000000" pitchFamily="65" charset="-120"/>
              </a:rPr>
              <a:t>日發放下學期</a:t>
            </a:r>
            <a:r>
              <a:rPr lang="zh-TW" altLang="zh-TW" sz="4000" dirty="0">
                <a:solidFill>
                  <a:srgbClr val="FF0000"/>
                </a:solidFill>
                <a:latin typeface="標楷體" panose="03000509000000000000" pitchFamily="65" charset="-120"/>
                <a:ea typeface="標楷體" panose="03000509000000000000" pitchFamily="65" charset="-120"/>
              </a:rPr>
              <a:t>重補修意願調查表</a:t>
            </a:r>
            <a:r>
              <a:rPr lang="zh-TW" altLang="zh-TW" sz="4000" dirty="0">
                <a:latin typeface="標楷體" panose="03000509000000000000" pitchFamily="65" charset="-120"/>
                <a:ea typeface="標楷體" panose="03000509000000000000" pitchFamily="65" charset="-120"/>
              </a:rPr>
              <a:t>，請有意願重修同學於當日返校填寫調查表並當日繳回，若未能如期填寫重補修意願調查表造成日後無法開課或無法畢業學生將自行承擔，</a:t>
            </a:r>
            <a:r>
              <a:rPr lang="en-US" altLang="zh-TW" sz="4000" dirty="0">
                <a:solidFill>
                  <a:srgbClr val="FF0000"/>
                </a:solidFill>
                <a:latin typeface="標楷體" panose="03000509000000000000" pitchFamily="65" charset="-120"/>
                <a:ea typeface="標楷體" panose="03000509000000000000" pitchFamily="65" charset="-120"/>
              </a:rPr>
              <a:t>(</a:t>
            </a:r>
            <a:r>
              <a:rPr lang="zh-TW" altLang="zh-TW" sz="4000" dirty="0">
                <a:solidFill>
                  <a:srgbClr val="FF0000"/>
                </a:solidFill>
                <a:latin typeface="標楷體" panose="03000509000000000000" pitchFamily="65" charset="-120"/>
                <a:ea typeface="標楷體" panose="03000509000000000000" pitchFamily="65" charset="-120"/>
              </a:rPr>
              <a:t>重補修課程同一科目最多一年只開設一次，若人數不足則</a:t>
            </a:r>
            <a:r>
              <a:rPr lang="en-US" altLang="zh-TW" sz="4000" dirty="0">
                <a:solidFill>
                  <a:srgbClr val="FF0000"/>
                </a:solidFill>
                <a:latin typeface="標楷體" panose="03000509000000000000" pitchFamily="65" charset="-120"/>
                <a:ea typeface="標楷體" panose="03000509000000000000" pitchFamily="65" charset="-120"/>
              </a:rPr>
              <a:t>2</a:t>
            </a:r>
            <a:r>
              <a:rPr lang="zh-TW" altLang="zh-TW" sz="4000" dirty="0">
                <a:solidFill>
                  <a:srgbClr val="FF0000"/>
                </a:solidFill>
                <a:latin typeface="標楷體" panose="03000509000000000000" pitchFamily="65" charset="-120"/>
                <a:ea typeface="標楷體" panose="03000509000000000000" pitchFamily="65" charset="-120"/>
              </a:rPr>
              <a:t>年開設一次請把握機會以免影響畢業</a:t>
            </a:r>
            <a:r>
              <a:rPr lang="en-US" altLang="zh-TW" sz="4000" dirty="0">
                <a:solidFill>
                  <a:srgbClr val="FF0000"/>
                </a:solidFill>
                <a:latin typeface="標楷體" panose="03000509000000000000" pitchFamily="65" charset="-120"/>
                <a:ea typeface="標楷體" panose="03000509000000000000" pitchFamily="65" charset="-120"/>
              </a:rPr>
              <a:t>)</a:t>
            </a:r>
            <a:r>
              <a:rPr lang="zh-TW" altLang="zh-TW" sz="4000" dirty="0">
                <a:solidFill>
                  <a:srgbClr val="FF0000"/>
                </a:solidFill>
                <a:latin typeface="標楷體" panose="03000509000000000000" pitchFamily="65" charset="-120"/>
                <a:ea typeface="標楷體" panose="03000509000000000000" pitchFamily="65" charset="-120"/>
              </a:rPr>
              <a:t>。</a:t>
            </a:r>
            <a:endParaRPr lang="zh-TW" altLang="en-US" sz="40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612336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smtClean="0">
                <a:latin typeface="標楷體" panose="03000509000000000000" pitchFamily="65" charset="-120"/>
                <a:ea typeface="標楷體" panose="03000509000000000000" pitchFamily="65" charset="-120"/>
              </a:rPr>
              <a:t>宣導</a:t>
            </a:r>
            <a:r>
              <a:rPr lang="zh-TW" altLang="en-US" sz="6000" dirty="0" smtClean="0">
                <a:latin typeface="標楷體" panose="03000509000000000000" pitchFamily="65" charset="-120"/>
                <a:ea typeface="標楷體" panose="03000509000000000000" pitchFamily="65" charset="-120"/>
              </a:rPr>
              <a:t>重補修開課程原則</a:t>
            </a:r>
            <a:endParaRPr lang="zh-TW" altLang="en-US" sz="6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pPr marL="0" indent="0" algn="just">
              <a:buNone/>
            </a:pPr>
            <a:r>
              <a:rPr lang="zh-TW" altLang="zh-TW" sz="4000" dirty="0">
                <a:latin typeface="Calibri" panose="020F0502020204030204" pitchFamily="34" charset="0"/>
                <a:ea typeface="標楷體" panose="03000509000000000000" pitchFamily="65" charset="-120"/>
                <a:cs typeface="Times New Roman" panose="02020603050405020304" pitchFamily="18" charset="0"/>
              </a:rPr>
              <a:t>宣導重補修開課原則，重補修依據母法為「高級中等學校</a:t>
            </a:r>
            <a:r>
              <a:rPr lang="zh-TW" altLang="zh-TW" sz="4000" dirty="0">
                <a:solidFill>
                  <a:srgbClr val="FF0000"/>
                </a:solidFill>
                <a:latin typeface="Calibri" panose="020F0502020204030204" pitchFamily="34" charset="0"/>
                <a:ea typeface="標楷體" panose="03000509000000000000" pitchFamily="65" charset="-120"/>
                <a:cs typeface="Times New Roman" panose="02020603050405020304" pitchFamily="18" charset="0"/>
              </a:rPr>
              <a:t>學生學習評量辦法</a:t>
            </a:r>
            <a:r>
              <a:rPr lang="en-US" altLang="zh-TW" sz="4000" dirty="0">
                <a:latin typeface="Calibri" panose="020F0502020204030204" pitchFamily="34" charset="0"/>
                <a:ea typeface="標楷體" panose="03000509000000000000" pitchFamily="65" charset="-120"/>
                <a:cs typeface="Times New Roman" panose="02020603050405020304" pitchFamily="18" charset="0"/>
              </a:rPr>
              <a:t>(108/6/18</a:t>
            </a:r>
            <a:r>
              <a:rPr lang="zh-TW" altLang="zh-TW" sz="4000" dirty="0">
                <a:latin typeface="Calibri" panose="020F0502020204030204" pitchFamily="34" charset="0"/>
                <a:ea typeface="標楷體" panose="03000509000000000000" pitchFamily="65" charset="-120"/>
                <a:cs typeface="Times New Roman" panose="02020603050405020304" pitchFamily="18" charset="0"/>
              </a:rPr>
              <a:t>修正</a:t>
            </a:r>
            <a:r>
              <a:rPr lang="en-US" altLang="zh-TW" sz="4000" dirty="0">
                <a:latin typeface="Calibri" panose="020F0502020204030204" pitchFamily="34" charset="0"/>
                <a:ea typeface="標楷體" panose="03000509000000000000" pitchFamily="65" charset="-120"/>
                <a:cs typeface="Times New Roman" panose="02020603050405020304" pitchFamily="18" charset="0"/>
              </a:rPr>
              <a:t>)</a:t>
            </a:r>
            <a:r>
              <a:rPr lang="zh-TW" altLang="zh-TW" sz="4000" dirty="0">
                <a:latin typeface="Calibri" panose="020F0502020204030204" pitchFamily="34" charset="0"/>
                <a:ea typeface="標楷體" panose="03000509000000000000" pitchFamily="65" charset="-120"/>
                <a:cs typeface="Times New Roman" panose="02020603050405020304" pitchFamily="18" charset="0"/>
              </a:rPr>
              <a:t>」及「教育部主管高級中等學校</a:t>
            </a:r>
            <a:r>
              <a:rPr lang="zh-TW" altLang="zh-TW" sz="4000" dirty="0">
                <a:solidFill>
                  <a:srgbClr val="FF0000"/>
                </a:solidFill>
                <a:latin typeface="Calibri" panose="020F0502020204030204" pitchFamily="34" charset="0"/>
                <a:ea typeface="標楷體" panose="03000509000000000000" pitchFamily="65" charset="-120"/>
                <a:cs typeface="Times New Roman" panose="02020603050405020304" pitchFamily="18" charset="0"/>
              </a:rPr>
              <a:t>學生重修及補修學分補充規定</a:t>
            </a:r>
            <a:r>
              <a:rPr lang="en-US" altLang="zh-TW" sz="4000" dirty="0">
                <a:latin typeface="Calibri" panose="020F0502020204030204" pitchFamily="34" charset="0"/>
                <a:ea typeface="標楷體" panose="03000509000000000000" pitchFamily="65" charset="-120"/>
                <a:cs typeface="Times New Roman" panose="02020603050405020304" pitchFamily="18" charset="0"/>
              </a:rPr>
              <a:t>(108/10/24</a:t>
            </a:r>
            <a:r>
              <a:rPr lang="zh-TW" altLang="zh-TW" sz="4000" dirty="0">
                <a:latin typeface="Calibri" panose="020F0502020204030204" pitchFamily="34" charset="0"/>
                <a:ea typeface="標楷體" panose="03000509000000000000" pitchFamily="65" charset="-120"/>
                <a:cs typeface="Times New Roman" panose="02020603050405020304" pitchFamily="18" charset="0"/>
              </a:rPr>
              <a:t>修正</a:t>
            </a:r>
            <a:r>
              <a:rPr lang="en-US" altLang="zh-TW" sz="4000" dirty="0">
                <a:latin typeface="Calibri" panose="020F0502020204030204" pitchFamily="34" charset="0"/>
                <a:ea typeface="標楷體" panose="03000509000000000000" pitchFamily="65" charset="-120"/>
                <a:cs typeface="Times New Roman" panose="02020603050405020304" pitchFamily="18" charset="0"/>
              </a:rPr>
              <a:t>)</a:t>
            </a:r>
            <a:r>
              <a:rPr lang="zh-TW" altLang="zh-TW" sz="4000" dirty="0">
                <a:latin typeface="Calibri" panose="020F0502020204030204" pitchFamily="34" charset="0"/>
                <a:ea typeface="標楷體" panose="03000509000000000000" pitchFamily="65" charset="-120"/>
                <a:cs typeface="Times New Roman" panose="02020603050405020304" pitchFamily="18" charset="0"/>
              </a:rPr>
              <a:t>」，辦理方式「</a:t>
            </a:r>
            <a:r>
              <a:rPr lang="zh-TW" altLang="zh-TW" sz="4000" dirty="0">
                <a:solidFill>
                  <a:srgbClr val="FF0000"/>
                </a:solidFill>
                <a:latin typeface="Calibri" panose="020F0502020204030204" pitchFamily="34" charset="0"/>
                <a:ea typeface="標楷體" panose="03000509000000000000" pitchFamily="65" charset="-120"/>
                <a:cs typeface="Times New Roman" panose="02020603050405020304" pitchFamily="18" charset="0"/>
              </a:rPr>
              <a:t>重修專班</a:t>
            </a:r>
            <a:r>
              <a:rPr lang="zh-TW" altLang="zh-TW" sz="4000" dirty="0">
                <a:latin typeface="Calibri" panose="020F0502020204030204" pitchFamily="34" charset="0"/>
                <a:ea typeface="標楷體" panose="03000509000000000000" pitchFamily="65" charset="-120"/>
                <a:cs typeface="Times New Roman" panose="02020603050405020304" pitchFamily="18" charset="0"/>
              </a:rPr>
              <a:t>」及「</a:t>
            </a:r>
            <a:r>
              <a:rPr lang="zh-TW" altLang="zh-TW" sz="4000" dirty="0">
                <a:solidFill>
                  <a:srgbClr val="FF0000"/>
                </a:solidFill>
                <a:latin typeface="Calibri" panose="020F0502020204030204" pitchFamily="34" charset="0"/>
                <a:ea typeface="標楷體" panose="03000509000000000000" pitchFamily="65" charset="-120"/>
                <a:cs typeface="Times New Roman" panose="02020603050405020304" pitchFamily="18" charset="0"/>
              </a:rPr>
              <a:t>自學輔導</a:t>
            </a:r>
            <a:r>
              <a:rPr lang="zh-TW" altLang="zh-TW" sz="4000" dirty="0">
                <a:latin typeface="Calibri" panose="020F0502020204030204" pitchFamily="34" charset="0"/>
                <a:ea typeface="標楷體" panose="03000509000000000000" pitchFamily="65" charset="-120"/>
                <a:cs typeface="Times New Roman" panose="02020603050405020304" pitchFamily="18" charset="0"/>
              </a:rPr>
              <a:t>」如下</a:t>
            </a:r>
            <a:r>
              <a:rPr lang="zh-TW" altLang="zh-TW" sz="4000" dirty="0" smtClean="0">
                <a:latin typeface="Calibri" panose="020F0502020204030204" pitchFamily="34" charset="0"/>
                <a:ea typeface="標楷體" panose="03000509000000000000" pitchFamily="65" charset="-120"/>
                <a:cs typeface="Times New Roman" panose="02020603050405020304" pitchFamily="18" charset="0"/>
              </a:rPr>
              <a:t>表</a:t>
            </a:r>
            <a:r>
              <a:rPr lang="zh-TW" altLang="en-US" sz="4000" dirty="0" smtClean="0">
                <a:latin typeface="Calibri" panose="020F0502020204030204" pitchFamily="34" charset="0"/>
                <a:ea typeface="標楷體" panose="03000509000000000000" pitchFamily="65" charset="-120"/>
                <a:cs typeface="Times New Roman" panose="02020603050405020304" pitchFamily="18" charset="0"/>
              </a:rPr>
              <a:t>：</a:t>
            </a:r>
            <a:endParaRPr lang="zh-TW" altLang="en-US" sz="4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52745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latin typeface="標楷體" panose="03000509000000000000" pitchFamily="65" charset="-120"/>
                <a:ea typeface="標楷體" panose="03000509000000000000" pitchFamily="65" charset="-120"/>
              </a:rPr>
              <a:t>每學分授課</a:t>
            </a:r>
            <a:r>
              <a:rPr lang="zh-TW" altLang="en-US" sz="6000" dirty="0" smtClean="0">
                <a:latin typeface="標楷體" panose="03000509000000000000" pitchFamily="65" charset="-120"/>
                <a:ea typeface="標楷體" panose="03000509000000000000" pitchFamily="65" charset="-120"/>
              </a:rPr>
              <a:t>時</a:t>
            </a:r>
            <a:r>
              <a:rPr lang="zh-TW" altLang="en-US" sz="6000" dirty="0">
                <a:latin typeface="標楷體" panose="03000509000000000000" pitchFamily="65" charset="-120"/>
                <a:ea typeface="標楷體" panose="03000509000000000000" pitchFamily="65" charset="-120"/>
              </a:rPr>
              <a:t>數</a:t>
            </a:r>
            <a:r>
              <a:rPr lang="zh-TW" altLang="en-US" sz="6000" dirty="0" smtClean="0">
                <a:latin typeface="標楷體" panose="03000509000000000000" pitchFamily="65" charset="-120"/>
                <a:ea typeface="標楷體" panose="03000509000000000000" pitchFamily="65" charset="-120"/>
              </a:rPr>
              <a:t>如下表示</a:t>
            </a:r>
            <a:endParaRPr lang="zh-TW" altLang="en-US" sz="6000" dirty="0">
              <a:latin typeface="標楷體" panose="03000509000000000000" pitchFamily="65" charset="-120"/>
              <a:ea typeface="標楷體" panose="03000509000000000000" pitchFamily="65"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849408619"/>
              </p:ext>
            </p:extLst>
          </p:nvPr>
        </p:nvGraphicFramePr>
        <p:xfrm>
          <a:off x="1096963" y="1846263"/>
          <a:ext cx="10058400" cy="252984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464278491"/>
                    </a:ext>
                  </a:extLst>
                </a:gridCol>
                <a:gridCol w="3352800">
                  <a:extLst>
                    <a:ext uri="{9D8B030D-6E8A-4147-A177-3AD203B41FA5}">
                      <a16:colId xmlns:a16="http://schemas.microsoft.com/office/drawing/2014/main" val="2578972919"/>
                    </a:ext>
                  </a:extLst>
                </a:gridCol>
                <a:gridCol w="3352800">
                  <a:extLst>
                    <a:ext uri="{9D8B030D-6E8A-4147-A177-3AD203B41FA5}">
                      <a16:colId xmlns:a16="http://schemas.microsoft.com/office/drawing/2014/main" val="2274226409"/>
                    </a:ext>
                  </a:extLst>
                </a:gridCol>
              </a:tblGrid>
              <a:tr h="370840">
                <a:tc>
                  <a:txBody>
                    <a:bodyPr/>
                    <a:lstStyle/>
                    <a:p>
                      <a:pPr algn="ctr">
                        <a:spcAft>
                          <a:spcPts val="0"/>
                        </a:spcAft>
                      </a:pPr>
                      <a:r>
                        <a:rPr lang="en-US" sz="3200" kern="100" dirty="0">
                          <a:effectLst/>
                          <a:latin typeface="標楷體" panose="03000509000000000000" pitchFamily="65" charset="-120"/>
                          <a:ea typeface="新細明體" panose="02020500000000000000" pitchFamily="18" charset="-120"/>
                          <a:cs typeface="Times New Roman" panose="02020603050405020304" pitchFamily="18" charset="0"/>
                        </a:rPr>
                        <a:t> </a:t>
                      </a:r>
                      <a:endParaRPr lang="zh-TW" sz="3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3200" kern="100">
                          <a:effectLst/>
                          <a:latin typeface="Calibri" panose="020F0502020204030204" pitchFamily="34" charset="0"/>
                          <a:ea typeface="標楷體" panose="03000509000000000000" pitchFamily="65" charset="-120"/>
                          <a:cs typeface="Times New Roman" panose="02020603050405020304" pitchFamily="18" charset="0"/>
                        </a:rPr>
                        <a:t>重修專班</a:t>
                      </a:r>
                      <a:endParaRPr lang="zh-TW" sz="3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3200" kern="100">
                          <a:effectLst/>
                          <a:latin typeface="Calibri" panose="020F0502020204030204" pitchFamily="34" charset="0"/>
                          <a:ea typeface="標楷體" panose="03000509000000000000" pitchFamily="65" charset="-120"/>
                          <a:cs typeface="Times New Roman" panose="02020603050405020304" pitchFamily="18" charset="0"/>
                        </a:rPr>
                        <a:t>自學輔導班</a:t>
                      </a:r>
                      <a:endParaRPr lang="zh-TW" sz="3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70292334"/>
                  </a:ext>
                </a:extLst>
              </a:tr>
              <a:tr h="370840">
                <a:tc>
                  <a:txBody>
                    <a:bodyPr/>
                    <a:lstStyle/>
                    <a:p>
                      <a:pPr algn="ctr">
                        <a:spcAft>
                          <a:spcPts val="0"/>
                        </a:spcAft>
                      </a:pPr>
                      <a:r>
                        <a:rPr lang="zh-TW" sz="3200" kern="100" dirty="0">
                          <a:effectLst/>
                          <a:latin typeface="Calibri" panose="020F0502020204030204" pitchFamily="34" charset="0"/>
                          <a:ea typeface="標楷體" panose="03000509000000000000" pitchFamily="65" charset="-120"/>
                          <a:cs typeface="Times New Roman" panose="02020603050405020304" pitchFamily="18" charset="0"/>
                        </a:rPr>
                        <a:t>重修人數</a:t>
                      </a:r>
                      <a:endParaRPr lang="zh-TW" sz="3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3200" kern="100" dirty="0">
                          <a:effectLst/>
                          <a:latin typeface="標楷體" panose="03000509000000000000" pitchFamily="65" charset="-120"/>
                          <a:ea typeface="新細明體" panose="02020500000000000000" pitchFamily="18" charset="-120"/>
                          <a:cs typeface="Times New Roman" panose="02020603050405020304" pitchFamily="18" charset="0"/>
                        </a:rPr>
                        <a:t>15</a:t>
                      </a:r>
                      <a:r>
                        <a:rPr lang="zh-TW" sz="3200" kern="100" dirty="0">
                          <a:effectLst/>
                          <a:latin typeface="Calibri" panose="020F0502020204030204" pitchFamily="34" charset="0"/>
                          <a:ea typeface="標楷體" panose="03000509000000000000" pitchFamily="65" charset="-120"/>
                          <a:cs typeface="Times New Roman" panose="02020603050405020304" pitchFamily="18" charset="0"/>
                        </a:rPr>
                        <a:t>含人以上</a:t>
                      </a:r>
                      <a:endParaRPr lang="zh-TW" sz="3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3200" kern="100">
                          <a:effectLst/>
                          <a:latin typeface="標楷體" panose="03000509000000000000" pitchFamily="65" charset="-120"/>
                          <a:ea typeface="新細明體" panose="02020500000000000000" pitchFamily="18" charset="-120"/>
                          <a:cs typeface="Times New Roman" panose="02020603050405020304" pitchFamily="18" charset="0"/>
                        </a:rPr>
                        <a:t>15</a:t>
                      </a:r>
                      <a:r>
                        <a:rPr lang="zh-TW" sz="3200" kern="100">
                          <a:effectLst/>
                          <a:latin typeface="Calibri" panose="020F0502020204030204" pitchFamily="34" charset="0"/>
                          <a:ea typeface="標楷體" panose="03000509000000000000" pitchFamily="65" charset="-120"/>
                          <a:cs typeface="Times New Roman" panose="02020603050405020304" pitchFamily="18" charset="0"/>
                        </a:rPr>
                        <a:t>人以下</a:t>
                      </a:r>
                      <a:endParaRPr lang="zh-TW" sz="3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629228296"/>
                  </a:ext>
                </a:extLst>
              </a:tr>
              <a:tr h="370840">
                <a:tc>
                  <a:txBody>
                    <a:bodyPr/>
                    <a:lstStyle/>
                    <a:p>
                      <a:pPr algn="ctr">
                        <a:spcAft>
                          <a:spcPts val="0"/>
                        </a:spcAft>
                      </a:pPr>
                      <a:r>
                        <a:rPr lang="zh-TW" sz="3200" kern="100">
                          <a:effectLst/>
                          <a:latin typeface="Calibri" panose="020F0502020204030204" pitchFamily="34" charset="0"/>
                          <a:ea typeface="標楷體" panose="03000509000000000000" pitchFamily="65" charset="-120"/>
                          <a:cs typeface="Times New Roman" panose="02020603050405020304" pitchFamily="18" charset="0"/>
                        </a:rPr>
                        <a:t>授課時數</a:t>
                      </a:r>
                      <a:endParaRPr lang="zh-TW" sz="32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3200" kern="100" dirty="0">
                          <a:effectLst/>
                          <a:latin typeface="標楷體" panose="03000509000000000000" pitchFamily="65" charset="-120"/>
                          <a:ea typeface="新細明體" panose="02020500000000000000" pitchFamily="18" charset="-120"/>
                          <a:cs typeface="Times New Roman" panose="02020603050405020304" pitchFamily="18" charset="0"/>
                        </a:rPr>
                        <a:t>6</a:t>
                      </a:r>
                      <a:r>
                        <a:rPr lang="zh-TW" sz="3200" kern="100" dirty="0">
                          <a:effectLst/>
                          <a:latin typeface="Calibri" panose="020F0502020204030204" pitchFamily="34" charset="0"/>
                          <a:ea typeface="標楷體" panose="03000509000000000000" pitchFamily="65" charset="-120"/>
                          <a:cs typeface="Times New Roman" panose="02020603050405020304" pitchFamily="18" charset="0"/>
                        </a:rPr>
                        <a:t>節</a:t>
                      </a:r>
                      <a:endParaRPr lang="zh-TW" sz="32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3200" kern="100" dirty="0" smtClean="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4</a:t>
                      </a:r>
                      <a:r>
                        <a:rPr lang="zh-TW" sz="3200" kern="100" dirty="0" smtClean="0">
                          <a:solidFill>
                            <a:srgbClr val="FF0000"/>
                          </a:solidFill>
                          <a:effectLst/>
                          <a:latin typeface="Calibri" panose="020F0502020204030204" pitchFamily="34" charset="0"/>
                          <a:ea typeface="標楷體" panose="03000509000000000000" pitchFamily="65" charset="-120"/>
                          <a:cs typeface="Times New Roman" panose="02020603050405020304" pitchFamily="18" charset="0"/>
                        </a:rPr>
                        <a:t>節</a:t>
                      </a:r>
                      <a:endParaRPr lang="zh-TW" sz="3200"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31135002"/>
                  </a:ext>
                </a:extLst>
              </a:tr>
              <a:tr h="370840">
                <a:tc gridSpan="3">
                  <a:txBody>
                    <a:bodyPr/>
                    <a:lstStyle/>
                    <a:p>
                      <a:r>
                        <a:rPr lang="zh-TW" altLang="en-US" sz="3200" dirty="0" smtClean="0">
                          <a:latin typeface="標楷體" panose="03000509000000000000" pitchFamily="65" charset="-120"/>
                          <a:ea typeface="標楷體" panose="03000509000000000000" pitchFamily="65" charset="-120"/>
                        </a:rPr>
                        <a:t>若該課程內有「補修」之學生一律以專班開設每學分授課時數</a:t>
                      </a:r>
                      <a:r>
                        <a:rPr lang="en-US" altLang="zh-TW" sz="3200" dirty="0" smtClean="0">
                          <a:latin typeface="標楷體" panose="03000509000000000000" pitchFamily="65" charset="-120"/>
                          <a:ea typeface="標楷體" panose="03000509000000000000" pitchFamily="65" charset="-120"/>
                        </a:rPr>
                        <a:t>6</a:t>
                      </a:r>
                      <a:r>
                        <a:rPr lang="zh-TW" altLang="en-US" sz="3200" dirty="0" smtClean="0">
                          <a:latin typeface="標楷體" panose="03000509000000000000" pitchFamily="65" charset="-120"/>
                          <a:ea typeface="標楷體" panose="03000509000000000000" pitchFamily="65" charset="-120"/>
                        </a:rPr>
                        <a:t>節。</a:t>
                      </a:r>
                      <a:endParaRPr lang="zh-TW" altLang="en-US" sz="3200" dirty="0">
                        <a:latin typeface="標楷體" panose="03000509000000000000" pitchFamily="65" charset="-120"/>
                        <a:ea typeface="標楷體" panose="03000509000000000000" pitchFamily="65" charset="-120"/>
                      </a:endParaRPr>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4219740869"/>
                  </a:ext>
                </a:extLst>
              </a:tr>
            </a:tbl>
          </a:graphicData>
        </a:graphic>
      </p:graphicFrame>
    </p:spTree>
    <p:extLst>
      <p:ext uri="{BB962C8B-B14F-4D97-AF65-F5344CB8AC3E}">
        <p14:creationId xmlns:p14="http://schemas.microsoft.com/office/powerpoint/2010/main" val="411216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88734" y="175508"/>
            <a:ext cx="10058400" cy="1567135"/>
          </a:xfrm>
        </p:spPr>
        <p:txBody>
          <a:bodyPr>
            <a:normAutofit/>
          </a:bodyPr>
          <a:lstStyle/>
          <a:p>
            <a:r>
              <a:rPr lang="zh-TW" altLang="en-US" sz="3600" dirty="0" smtClean="0">
                <a:latin typeface="標楷體" panose="03000509000000000000" pitchFamily="65" charset="-120"/>
                <a:ea typeface="標楷體" panose="03000509000000000000" pitchFamily="65" charset="-120"/>
              </a:rPr>
              <a:t>學生</a:t>
            </a:r>
            <a:r>
              <a:rPr lang="zh-TW" altLang="en-US" sz="3600" dirty="0">
                <a:solidFill>
                  <a:srgbClr val="FF0000"/>
                </a:solidFill>
                <a:latin typeface="標楷體" panose="03000509000000000000" pitchFamily="65" charset="-120"/>
                <a:ea typeface="標楷體" panose="03000509000000000000" pitchFamily="65" charset="-120"/>
              </a:rPr>
              <a:t>學年學業成績</a:t>
            </a:r>
            <a:r>
              <a:rPr lang="zh-TW" altLang="en-US" sz="3600" dirty="0">
                <a:latin typeface="標楷體" panose="03000509000000000000" pitchFamily="65" charset="-120"/>
                <a:ea typeface="標楷體" panose="03000509000000000000" pitchFamily="65" charset="-120"/>
              </a:rPr>
              <a:t>達及格基準之科目，該學年度各學期均授予學分；其各學期成績仍應以該學期實得分數</a:t>
            </a:r>
            <a:r>
              <a:rPr lang="zh-TW" altLang="en-US" sz="3600" dirty="0" smtClean="0">
                <a:latin typeface="標楷體" panose="03000509000000000000" pitchFamily="65" charset="-120"/>
                <a:ea typeface="標楷體" panose="03000509000000000000" pitchFamily="65" charset="-120"/>
              </a:rPr>
              <a:t>登錄，以一般生及格基準如下</a:t>
            </a:r>
            <a:r>
              <a:rPr lang="zh-TW" altLang="en-US" sz="3600" dirty="0">
                <a:latin typeface="標楷體" panose="03000509000000000000" pitchFamily="65" charset="-120"/>
                <a:ea typeface="標楷體" panose="03000509000000000000" pitchFamily="65" charset="-120"/>
              </a:rPr>
              <a:t>表所示。</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860210691"/>
              </p:ext>
            </p:extLst>
          </p:nvPr>
        </p:nvGraphicFramePr>
        <p:xfrm>
          <a:off x="980119" y="2297091"/>
          <a:ext cx="10058400" cy="3413760"/>
        </p:xfrm>
        <a:graphic>
          <a:graphicData uri="http://schemas.openxmlformats.org/drawingml/2006/table">
            <a:tbl>
              <a:tblPr firstRow="1" bandRow="1">
                <a:tableStyleId>{5C22544A-7EE6-4342-B048-85BDC9FD1C3A}</a:tableStyleId>
              </a:tblPr>
              <a:tblGrid>
                <a:gridCol w="2203190">
                  <a:extLst>
                    <a:ext uri="{9D8B030D-6E8A-4147-A177-3AD203B41FA5}">
                      <a16:colId xmlns:a16="http://schemas.microsoft.com/office/drawing/2014/main" val="1902664924"/>
                    </a:ext>
                  </a:extLst>
                </a:gridCol>
                <a:gridCol w="2227811">
                  <a:extLst>
                    <a:ext uri="{9D8B030D-6E8A-4147-A177-3AD203B41FA5}">
                      <a16:colId xmlns:a16="http://schemas.microsoft.com/office/drawing/2014/main" val="3641220308"/>
                    </a:ext>
                  </a:extLst>
                </a:gridCol>
                <a:gridCol w="5627399">
                  <a:extLst>
                    <a:ext uri="{9D8B030D-6E8A-4147-A177-3AD203B41FA5}">
                      <a16:colId xmlns:a16="http://schemas.microsoft.com/office/drawing/2014/main" val="2084131591"/>
                    </a:ext>
                  </a:extLst>
                </a:gridCol>
              </a:tblGrid>
              <a:tr h="370840">
                <a:tc>
                  <a:txBody>
                    <a:bodyPr/>
                    <a:lstStyle/>
                    <a:p>
                      <a:pPr algn="ctr">
                        <a:spcAft>
                          <a:spcPts val="0"/>
                        </a:spcAft>
                      </a:pP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上學期</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2800" kern="100">
                          <a:effectLst/>
                          <a:latin typeface="Calibri" panose="020F0502020204030204" pitchFamily="34" charset="0"/>
                          <a:ea typeface="標楷體" panose="03000509000000000000" pitchFamily="65" charset="-120"/>
                          <a:cs typeface="Times New Roman" panose="02020603050405020304" pitchFamily="18" charset="0"/>
                        </a:rPr>
                        <a:t>下學期</a:t>
                      </a:r>
                      <a:endParaRPr lang="zh-TW" sz="2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備註</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882804224"/>
                  </a:ext>
                </a:extLst>
              </a:tr>
              <a:tr h="370840">
                <a:tc>
                  <a:txBody>
                    <a:bodyPr/>
                    <a:lstStyle/>
                    <a:p>
                      <a:pPr algn="ctr">
                        <a:spcAft>
                          <a:spcPts val="0"/>
                        </a:spcAft>
                      </a:pPr>
                      <a:r>
                        <a:rPr lang="en-US" sz="2800" kern="10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50</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2800" kern="10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50</a:t>
                      </a:r>
                      <a:endParaRPr lang="zh-TW" sz="2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2800" kern="100">
                          <a:effectLst/>
                          <a:latin typeface="Calibri" panose="020F0502020204030204" pitchFamily="34" charset="0"/>
                          <a:ea typeface="標楷體" panose="03000509000000000000" pitchFamily="65" charset="-120"/>
                          <a:cs typeface="Times New Roman" panose="02020603050405020304" pitchFamily="18" charset="0"/>
                        </a:rPr>
                        <a:t>均不授</a:t>
                      </a:r>
                      <a:r>
                        <a:rPr lang="zh-TW" sz="2800" kern="0">
                          <a:effectLst/>
                          <a:latin typeface="Calibri" panose="020F0502020204030204" pitchFamily="34" charset="0"/>
                          <a:ea typeface="標楷體" panose="03000509000000000000" pitchFamily="65" charset="-120"/>
                          <a:cs typeface="細明體" panose="02020509000000000000" pitchFamily="49" charset="-120"/>
                        </a:rPr>
                        <a:t>予</a:t>
                      </a:r>
                      <a:r>
                        <a:rPr lang="zh-TW" sz="2800" kern="100">
                          <a:effectLst/>
                          <a:latin typeface="Calibri" panose="020F0502020204030204" pitchFamily="34" charset="0"/>
                          <a:ea typeface="標楷體" panose="03000509000000000000" pitchFamily="65" charset="-120"/>
                          <a:cs typeface="Times New Roman" panose="02020603050405020304" pitchFamily="18" charset="0"/>
                        </a:rPr>
                        <a:t>學分</a:t>
                      </a:r>
                      <a:endParaRPr lang="zh-TW" sz="2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94332566"/>
                  </a:ext>
                </a:extLst>
              </a:tr>
              <a:tr h="370840">
                <a:tc>
                  <a:txBody>
                    <a:bodyPr/>
                    <a:lstStyle/>
                    <a:p>
                      <a:pPr algn="ctr">
                        <a:spcAft>
                          <a:spcPts val="0"/>
                        </a:spcAft>
                      </a:pPr>
                      <a:r>
                        <a:rPr lang="en-US" sz="2800" kern="10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55</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2800" kern="100" dirty="0">
                          <a:effectLst/>
                          <a:latin typeface="標楷體" panose="03000509000000000000" pitchFamily="65" charset="-120"/>
                          <a:ea typeface="新細明體" panose="02020500000000000000" pitchFamily="18" charset="-120"/>
                          <a:cs typeface="Times New Roman" panose="02020603050405020304" pitchFamily="18" charset="0"/>
                        </a:rPr>
                        <a:t>62</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2800" kern="100">
                          <a:effectLst/>
                          <a:latin typeface="Calibri" panose="020F0502020204030204" pitchFamily="34" charset="0"/>
                          <a:ea typeface="標楷體" panose="03000509000000000000" pitchFamily="65" charset="-120"/>
                          <a:cs typeface="Times New Roman" panose="02020603050405020304" pitchFamily="18" charset="0"/>
                        </a:rPr>
                        <a:t>上學期不授</a:t>
                      </a:r>
                      <a:r>
                        <a:rPr lang="zh-TW" sz="2800" kern="0">
                          <a:effectLst/>
                          <a:latin typeface="Calibri" panose="020F0502020204030204" pitchFamily="34" charset="0"/>
                          <a:ea typeface="標楷體" panose="03000509000000000000" pitchFamily="65" charset="-120"/>
                          <a:cs typeface="細明體" panose="02020509000000000000" pitchFamily="49" charset="-120"/>
                        </a:rPr>
                        <a:t>予</a:t>
                      </a:r>
                      <a:r>
                        <a:rPr lang="zh-TW" sz="2800" kern="100">
                          <a:effectLst/>
                          <a:latin typeface="Calibri" panose="020F0502020204030204" pitchFamily="34" charset="0"/>
                          <a:ea typeface="標楷體" panose="03000509000000000000" pitchFamily="65" charset="-120"/>
                          <a:cs typeface="Times New Roman" panose="02020603050405020304" pitchFamily="18" charset="0"/>
                        </a:rPr>
                        <a:t>學分</a:t>
                      </a:r>
                      <a:endParaRPr lang="zh-TW" sz="2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37038348"/>
                  </a:ext>
                </a:extLst>
              </a:tr>
              <a:tr h="370840">
                <a:tc>
                  <a:txBody>
                    <a:bodyPr/>
                    <a:lstStyle/>
                    <a:p>
                      <a:pPr algn="ctr">
                        <a:spcAft>
                          <a:spcPts val="0"/>
                        </a:spcAft>
                      </a:pPr>
                      <a:r>
                        <a:rPr lang="en-US" sz="2800" kern="100">
                          <a:effectLst/>
                          <a:latin typeface="標楷體" panose="03000509000000000000" pitchFamily="65" charset="-120"/>
                          <a:ea typeface="新細明體" panose="02020500000000000000" pitchFamily="18" charset="-120"/>
                          <a:cs typeface="Times New Roman" panose="02020603050405020304" pitchFamily="18" charset="0"/>
                        </a:rPr>
                        <a:t>62</a:t>
                      </a:r>
                      <a:endParaRPr lang="zh-TW" sz="2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2800" kern="100" dirty="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55</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下學期不授</a:t>
                      </a:r>
                      <a:r>
                        <a:rPr lang="zh-TW" sz="2800" kern="0" dirty="0">
                          <a:effectLst/>
                          <a:latin typeface="Calibri" panose="020F0502020204030204" pitchFamily="34" charset="0"/>
                          <a:ea typeface="標楷體" panose="03000509000000000000" pitchFamily="65" charset="-120"/>
                          <a:cs typeface="細明體" panose="02020509000000000000" pitchFamily="49" charset="-120"/>
                        </a:rPr>
                        <a:t>予</a:t>
                      </a: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學分</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306325928"/>
                  </a:ext>
                </a:extLst>
              </a:tr>
              <a:tr h="370840">
                <a:tc>
                  <a:txBody>
                    <a:bodyPr/>
                    <a:lstStyle/>
                    <a:p>
                      <a:pPr algn="ctr">
                        <a:spcAft>
                          <a:spcPts val="0"/>
                        </a:spcAft>
                      </a:pPr>
                      <a:r>
                        <a:rPr lang="en-US" sz="2800" kern="10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50</a:t>
                      </a:r>
                      <a:endParaRPr lang="zh-TW" sz="2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2800" kern="100" dirty="0">
                          <a:effectLst/>
                          <a:latin typeface="標楷體" panose="03000509000000000000" pitchFamily="65" charset="-120"/>
                          <a:ea typeface="新細明體" panose="02020500000000000000" pitchFamily="18" charset="-120"/>
                          <a:cs typeface="Times New Roman" panose="02020603050405020304" pitchFamily="18" charset="0"/>
                        </a:rPr>
                        <a:t>70</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上下學期均授</a:t>
                      </a:r>
                      <a:r>
                        <a:rPr lang="zh-TW" sz="2800" kern="0" dirty="0">
                          <a:effectLst/>
                          <a:latin typeface="Calibri" panose="020F0502020204030204" pitchFamily="34" charset="0"/>
                          <a:ea typeface="標楷體" panose="03000509000000000000" pitchFamily="65" charset="-120"/>
                          <a:cs typeface="細明體" panose="02020509000000000000" pitchFamily="49" charset="-120"/>
                        </a:rPr>
                        <a:t>予</a:t>
                      </a: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學分，但上學期仍以</a:t>
                      </a:r>
                      <a:r>
                        <a:rPr lang="en-US" sz="2800" kern="100" dirty="0">
                          <a:effectLst/>
                          <a:latin typeface="Calibri" panose="020F0502020204030204" pitchFamily="34" charset="0"/>
                          <a:ea typeface="標楷體" panose="03000509000000000000" pitchFamily="65" charset="-120"/>
                          <a:cs typeface="Times New Roman" panose="02020603050405020304" pitchFamily="18" charset="0"/>
                        </a:rPr>
                        <a:t>50</a:t>
                      </a: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分登錄</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02368425"/>
                  </a:ext>
                </a:extLst>
              </a:tr>
              <a:tr h="370840">
                <a:tc>
                  <a:txBody>
                    <a:bodyPr/>
                    <a:lstStyle/>
                    <a:p>
                      <a:pPr algn="ctr">
                        <a:spcAft>
                          <a:spcPts val="0"/>
                        </a:spcAft>
                      </a:pPr>
                      <a:r>
                        <a:rPr lang="en-US" sz="2800" kern="100">
                          <a:effectLst/>
                          <a:latin typeface="標楷體" panose="03000509000000000000" pitchFamily="65" charset="-120"/>
                          <a:ea typeface="新細明體" panose="02020500000000000000" pitchFamily="18" charset="-120"/>
                          <a:cs typeface="Times New Roman" panose="02020603050405020304" pitchFamily="18" charset="0"/>
                        </a:rPr>
                        <a:t>70</a:t>
                      </a:r>
                      <a:endParaRPr lang="zh-TW" sz="2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en-US" sz="2800" kern="100">
                          <a:solidFill>
                            <a:srgbClr val="FF0000"/>
                          </a:solidFill>
                          <a:effectLst/>
                          <a:latin typeface="標楷體" panose="03000509000000000000" pitchFamily="65" charset="-120"/>
                          <a:ea typeface="新細明體" panose="02020500000000000000" pitchFamily="18" charset="-120"/>
                          <a:cs typeface="Times New Roman" panose="02020603050405020304" pitchFamily="18" charset="0"/>
                        </a:rPr>
                        <a:t>50</a:t>
                      </a:r>
                      <a:endParaRPr lang="zh-TW" sz="28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tc>
                  <a:txBody>
                    <a:bodyPr/>
                    <a:lstStyle/>
                    <a:p>
                      <a:pPr algn="ctr">
                        <a:spcAft>
                          <a:spcPts val="0"/>
                        </a:spcAft>
                      </a:pP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上下學期均授</a:t>
                      </a:r>
                      <a:r>
                        <a:rPr lang="zh-TW" sz="2800" kern="0" dirty="0">
                          <a:effectLst/>
                          <a:latin typeface="Calibri" panose="020F0502020204030204" pitchFamily="34" charset="0"/>
                          <a:ea typeface="標楷體" panose="03000509000000000000" pitchFamily="65" charset="-120"/>
                          <a:cs typeface="細明體" panose="02020509000000000000" pitchFamily="49" charset="-120"/>
                        </a:rPr>
                        <a:t>予</a:t>
                      </a: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學分，但下學期仍以</a:t>
                      </a:r>
                      <a:r>
                        <a:rPr lang="en-US" sz="2800" kern="100" dirty="0">
                          <a:effectLst/>
                          <a:latin typeface="Calibri" panose="020F0502020204030204" pitchFamily="34" charset="0"/>
                          <a:ea typeface="標楷體" panose="03000509000000000000" pitchFamily="65" charset="-120"/>
                          <a:cs typeface="Times New Roman" panose="02020603050405020304" pitchFamily="18" charset="0"/>
                        </a:rPr>
                        <a:t>50</a:t>
                      </a:r>
                      <a:r>
                        <a:rPr lang="zh-TW" sz="2800" kern="100" dirty="0">
                          <a:effectLst/>
                          <a:latin typeface="Calibri" panose="020F0502020204030204" pitchFamily="34" charset="0"/>
                          <a:ea typeface="標楷體" panose="03000509000000000000" pitchFamily="65" charset="-120"/>
                          <a:cs typeface="Times New Roman" panose="02020603050405020304" pitchFamily="18" charset="0"/>
                        </a:rPr>
                        <a:t>分登錄</a:t>
                      </a:r>
                      <a:endParaRPr lang="zh-TW" sz="28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22615649"/>
                  </a:ext>
                </a:extLst>
              </a:tr>
            </a:tbl>
          </a:graphicData>
        </a:graphic>
      </p:graphicFrame>
    </p:spTree>
    <p:extLst>
      <p:ext uri="{BB962C8B-B14F-4D97-AF65-F5344CB8AC3E}">
        <p14:creationId xmlns:p14="http://schemas.microsoft.com/office/powerpoint/2010/main" val="397879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內容版面配置區 6"/>
          <p:cNvGraphicFramePr>
            <a:graphicFrameLocks noGrp="1"/>
          </p:cNvGraphicFramePr>
          <p:nvPr>
            <p:ph idx="1"/>
            <p:extLst>
              <p:ext uri="{D42A27DB-BD31-4B8C-83A1-F6EECF244321}">
                <p14:modId xmlns:p14="http://schemas.microsoft.com/office/powerpoint/2010/main" val="1181646570"/>
              </p:ext>
            </p:extLst>
          </p:nvPr>
        </p:nvGraphicFramePr>
        <p:xfrm>
          <a:off x="1199512" y="555475"/>
          <a:ext cx="10058400" cy="4719842"/>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19524849"/>
                    </a:ext>
                  </a:extLst>
                </a:gridCol>
                <a:gridCol w="2514600">
                  <a:extLst>
                    <a:ext uri="{9D8B030D-6E8A-4147-A177-3AD203B41FA5}">
                      <a16:colId xmlns:a16="http://schemas.microsoft.com/office/drawing/2014/main" val="3747277765"/>
                    </a:ext>
                  </a:extLst>
                </a:gridCol>
                <a:gridCol w="2514600">
                  <a:extLst>
                    <a:ext uri="{9D8B030D-6E8A-4147-A177-3AD203B41FA5}">
                      <a16:colId xmlns:a16="http://schemas.microsoft.com/office/drawing/2014/main" val="2836879790"/>
                    </a:ext>
                  </a:extLst>
                </a:gridCol>
                <a:gridCol w="2514600">
                  <a:extLst>
                    <a:ext uri="{9D8B030D-6E8A-4147-A177-3AD203B41FA5}">
                      <a16:colId xmlns:a16="http://schemas.microsoft.com/office/drawing/2014/main" val="2537031811"/>
                    </a:ext>
                  </a:extLst>
                </a:gridCol>
              </a:tblGrid>
              <a:tr h="914402">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4800" dirty="0" smtClean="0">
                          <a:latin typeface="標楷體" panose="03000509000000000000" pitchFamily="65" charset="-120"/>
                          <a:ea typeface="標楷體" panose="03000509000000000000" pitchFamily="65" charset="-120"/>
                        </a:rPr>
                        <a:t>上課時間表</a:t>
                      </a:r>
                      <a:endParaRPr lang="zh-TW" altLang="en-US" sz="4800"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30441229"/>
                  </a:ext>
                </a:extLst>
              </a:tr>
              <a:tr h="634240">
                <a:tc>
                  <a:txBody>
                    <a:bodyPr/>
                    <a:lstStyle/>
                    <a:p>
                      <a:pPr algn="ctr">
                        <a:spcAft>
                          <a:spcPts val="0"/>
                        </a:spcAft>
                      </a:pP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dirty="0">
                          <a:effectLst/>
                          <a:latin typeface="Times New Roman" panose="02020603050405020304" pitchFamily="18" charset="0"/>
                          <a:ea typeface="新細明體" panose="02020500000000000000" pitchFamily="18" charset="-120"/>
                          <a:cs typeface="Arial" panose="020B0604020202020204" pitchFamily="34" charset="0"/>
                        </a:rPr>
                        <a:t>1</a:t>
                      </a: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dirty="0">
                          <a:effectLst/>
                          <a:latin typeface="新細明體" panose="02020500000000000000" pitchFamily="18" charset="-120"/>
                          <a:ea typeface="新細明體" panose="02020500000000000000" pitchFamily="18" charset="-120"/>
                          <a:cs typeface="Arial" panose="020B0604020202020204" pitchFamily="34" charset="0"/>
                        </a:rPr>
                        <a:t>0810~0900</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zh-TW" sz="2800" kern="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a:effectLst/>
                          <a:latin typeface="Times New Roman" panose="02020603050405020304" pitchFamily="18" charset="0"/>
                          <a:ea typeface="新細明體" panose="02020500000000000000" pitchFamily="18" charset="-120"/>
                          <a:cs typeface="Arial" panose="020B0604020202020204" pitchFamily="34" charset="0"/>
                        </a:rPr>
                        <a:t>7</a:t>
                      </a:r>
                      <a:r>
                        <a:rPr lang="zh-TW" sz="2800" kern="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a:effectLst/>
                          <a:latin typeface="新細明體" panose="02020500000000000000" pitchFamily="18" charset="-120"/>
                          <a:ea typeface="新細明體" panose="02020500000000000000" pitchFamily="18" charset="-120"/>
                          <a:cs typeface="Arial" panose="020B0604020202020204" pitchFamily="34" charset="0"/>
                        </a:rPr>
                        <a:t>1500~1550</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extLst>
                  <a:ext uri="{0D108BD9-81ED-4DB2-BD59-A6C34878D82A}">
                    <a16:rowId xmlns:a16="http://schemas.microsoft.com/office/drawing/2014/main" val="3768586705"/>
                  </a:ext>
                </a:extLst>
              </a:tr>
              <a:tr h="634240">
                <a:tc>
                  <a:txBody>
                    <a:bodyPr/>
                    <a:lstStyle/>
                    <a:p>
                      <a:pPr algn="ctr">
                        <a:spcAft>
                          <a:spcPts val="0"/>
                        </a:spcAft>
                      </a:pP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dirty="0">
                          <a:effectLst/>
                          <a:latin typeface="Times New Roman" panose="02020603050405020304" pitchFamily="18" charset="0"/>
                          <a:ea typeface="新細明體" panose="02020500000000000000" pitchFamily="18" charset="-120"/>
                          <a:cs typeface="Arial" panose="020B0604020202020204" pitchFamily="34" charset="0"/>
                        </a:rPr>
                        <a:t>2</a:t>
                      </a: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dirty="0">
                          <a:effectLst/>
                          <a:latin typeface="新細明體" panose="02020500000000000000" pitchFamily="18" charset="-120"/>
                          <a:ea typeface="新細明體" panose="02020500000000000000" pitchFamily="18" charset="-120"/>
                          <a:cs typeface="Arial" panose="020B0604020202020204" pitchFamily="34" charset="0"/>
                        </a:rPr>
                        <a:t>0910~1000</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zh-TW" sz="2800" kern="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a:effectLst/>
                          <a:latin typeface="Times New Roman" panose="02020603050405020304" pitchFamily="18" charset="0"/>
                          <a:ea typeface="新細明體" panose="02020500000000000000" pitchFamily="18" charset="-120"/>
                          <a:cs typeface="Arial" panose="020B0604020202020204" pitchFamily="34" charset="0"/>
                        </a:rPr>
                        <a:t>8</a:t>
                      </a:r>
                      <a:r>
                        <a:rPr lang="zh-TW" sz="2800" kern="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a:effectLst/>
                          <a:latin typeface="新細明體" panose="02020500000000000000" pitchFamily="18" charset="-120"/>
                          <a:ea typeface="新細明體" panose="02020500000000000000" pitchFamily="18" charset="-120"/>
                          <a:cs typeface="Arial" panose="020B0604020202020204" pitchFamily="34" charset="0"/>
                        </a:rPr>
                        <a:t>1600~1650</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extLst>
                  <a:ext uri="{0D108BD9-81ED-4DB2-BD59-A6C34878D82A}">
                    <a16:rowId xmlns:a16="http://schemas.microsoft.com/office/drawing/2014/main" val="2231246129"/>
                  </a:ext>
                </a:extLst>
              </a:tr>
              <a:tr h="634240">
                <a:tc>
                  <a:txBody>
                    <a:bodyPr/>
                    <a:lstStyle/>
                    <a:p>
                      <a:pPr algn="ctr">
                        <a:spcAft>
                          <a:spcPts val="0"/>
                        </a:spcAft>
                      </a:pP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dirty="0">
                          <a:effectLst/>
                          <a:latin typeface="Times New Roman" panose="02020603050405020304" pitchFamily="18" charset="0"/>
                          <a:ea typeface="新細明體" panose="02020500000000000000" pitchFamily="18" charset="-120"/>
                          <a:cs typeface="Arial" panose="020B0604020202020204" pitchFamily="34" charset="0"/>
                        </a:rPr>
                        <a:t>3</a:t>
                      </a: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dirty="0">
                          <a:effectLst/>
                          <a:latin typeface="新細明體" panose="02020500000000000000" pitchFamily="18" charset="-120"/>
                          <a:ea typeface="新細明體" panose="02020500000000000000" pitchFamily="18" charset="-120"/>
                          <a:cs typeface="Arial" panose="020B0604020202020204" pitchFamily="34" charset="0"/>
                        </a:rPr>
                        <a:t>1010~1100</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zh-TW" sz="2800" kern="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a:effectLst/>
                          <a:latin typeface="Times New Roman" panose="02020603050405020304" pitchFamily="18" charset="0"/>
                          <a:ea typeface="新細明體" panose="02020500000000000000" pitchFamily="18" charset="-120"/>
                          <a:cs typeface="Arial" panose="020B0604020202020204" pitchFamily="34" charset="0"/>
                        </a:rPr>
                        <a:t>9</a:t>
                      </a:r>
                      <a:r>
                        <a:rPr lang="zh-TW" sz="2800" kern="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a:effectLst/>
                          <a:latin typeface="新細明體" panose="02020500000000000000" pitchFamily="18" charset="-120"/>
                          <a:ea typeface="新細明體" panose="02020500000000000000" pitchFamily="18" charset="-120"/>
                          <a:cs typeface="Arial" panose="020B0604020202020204" pitchFamily="34" charset="0"/>
                        </a:rPr>
                        <a:t>1655~1740</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extLst>
                  <a:ext uri="{0D108BD9-81ED-4DB2-BD59-A6C34878D82A}">
                    <a16:rowId xmlns:a16="http://schemas.microsoft.com/office/drawing/2014/main" val="3215755784"/>
                  </a:ext>
                </a:extLst>
              </a:tr>
              <a:tr h="634240">
                <a:tc>
                  <a:txBody>
                    <a:bodyPr/>
                    <a:lstStyle/>
                    <a:p>
                      <a:pPr algn="ctr">
                        <a:spcAft>
                          <a:spcPts val="0"/>
                        </a:spcAft>
                      </a:pPr>
                      <a:r>
                        <a:rPr lang="zh-TW" sz="2800" kern="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a:effectLst/>
                          <a:latin typeface="Times New Roman" panose="02020603050405020304" pitchFamily="18" charset="0"/>
                          <a:ea typeface="新細明體" panose="02020500000000000000" pitchFamily="18" charset="-120"/>
                          <a:cs typeface="Arial" panose="020B0604020202020204" pitchFamily="34" charset="0"/>
                        </a:rPr>
                        <a:t>4</a:t>
                      </a:r>
                      <a:r>
                        <a:rPr lang="zh-TW" sz="2800" kern="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dirty="0">
                          <a:effectLst/>
                          <a:latin typeface="新細明體" panose="02020500000000000000" pitchFamily="18" charset="-120"/>
                          <a:ea typeface="新細明體" panose="02020500000000000000" pitchFamily="18" charset="-120"/>
                          <a:cs typeface="Arial" panose="020B0604020202020204" pitchFamily="34" charset="0"/>
                        </a:rPr>
                        <a:t>1110~1200</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dirty="0">
                          <a:effectLst/>
                          <a:latin typeface="Times New Roman" panose="02020603050405020304" pitchFamily="18" charset="0"/>
                          <a:ea typeface="新細明體" panose="02020500000000000000" pitchFamily="18" charset="-120"/>
                          <a:cs typeface="Arial" panose="020B0604020202020204" pitchFamily="34" charset="0"/>
                        </a:rPr>
                        <a:t>10</a:t>
                      </a: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dirty="0">
                          <a:effectLst/>
                          <a:latin typeface="新細明體" panose="02020500000000000000" pitchFamily="18" charset="-120"/>
                          <a:ea typeface="新細明體" panose="02020500000000000000" pitchFamily="18" charset="-120"/>
                          <a:cs typeface="Arial" panose="020B0604020202020204" pitchFamily="34" charset="0"/>
                        </a:rPr>
                        <a:t>1745~1830</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extLst>
                  <a:ext uri="{0D108BD9-81ED-4DB2-BD59-A6C34878D82A}">
                    <a16:rowId xmlns:a16="http://schemas.microsoft.com/office/drawing/2014/main" val="1527161010"/>
                  </a:ext>
                </a:extLst>
              </a:tr>
              <a:tr h="634240">
                <a:tc>
                  <a:txBody>
                    <a:bodyPr/>
                    <a:lstStyle/>
                    <a:p>
                      <a:pPr algn="ctr">
                        <a:spcAft>
                          <a:spcPts val="0"/>
                        </a:spcAft>
                      </a:pPr>
                      <a:r>
                        <a:rPr lang="zh-TW" sz="2800" kern="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a:effectLst/>
                          <a:latin typeface="Times New Roman" panose="02020603050405020304" pitchFamily="18" charset="0"/>
                          <a:ea typeface="新細明體" panose="02020500000000000000" pitchFamily="18" charset="-120"/>
                          <a:cs typeface="Arial" panose="020B0604020202020204" pitchFamily="34" charset="0"/>
                        </a:rPr>
                        <a:t>5</a:t>
                      </a:r>
                      <a:r>
                        <a:rPr lang="zh-TW" sz="2800" kern="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dirty="0">
                          <a:effectLst/>
                          <a:latin typeface="新細明體" panose="02020500000000000000" pitchFamily="18" charset="-120"/>
                          <a:ea typeface="新細明體" panose="02020500000000000000" pitchFamily="18" charset="-120"/>
                          <a:cs typeface="Arial" panose="020B0604020202020204" pitchFamily="34" charset="0"/>
                        </a:rPr>
                        <a:t>1310~1400</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dirty="0">
                          <a:effectLst/>
                          <a:latin typeface="Times New Roman" panose="02020603050405020304" pitchFamily="18" charset="0"/>
                          <a:ea typeface="新細明體" panose="02020500000000000000" pitchFamily="18" charset="-120"/>
                          <a:cs typeface="Arial" panose="020B0604020202020204" pitchFamily="34" charset="0"/>
                        </a:rPr>
                        <a:t>11</a:t>
                      </a: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dirty="0">
                          <a:effectLst/>
                          <a:latin typeface="新細明體" panose="02020500000000000000" pitchFamily="18" charset="-120"/>
                          <a:ea typeface="新細明體" panose="02020500000000000000" pitchFamily="18" charset="-120"/>
                          <a:cs typeface="Arial" panose="020B0604020202020204" pitchFamily="34" charset="0"/>
                        </a:rPr>
                        <a:t>1835~1930</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extLst>
                  <a:ext uri="{0D108BD9-81ED-4DB2-BD59-A6C34878D82A}">
                    <a16:rowId xmlns:a16="http://schemas.microsoft.com/office/drawing/2014/main" val="1357449562"/>
                  </a:ext>
                </a:extLst>
              </a:tr>
              <a:tr h="634240">
                <a:tc>
                  <a:txBody>
                    <a:bodyPr/>
                    <a:lstStyle/>
                    <a:p>
                      <a:pPr algn="ctr">
                        <a:spcAft>
                          <a:spcPts val="0"/>
                        </a:spcAft>
                      </a:pP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dirty="0">
                          <a:effectLst/>
                          <a:latin typeface="Times New Roman" panose="02020603050405020304" pitchFamily="18" charset="0"/>
                          <a:ea typeface="新細明體" panose="02020500000000000000" pitchFamily="18" charset="-120"/>
                          <a:cs typeface="Arial" panose="020B0604020202020204" pitchFamily="34" charset="0"/>
                        </a:rPr>
                        <a:t>6</a:t>
                      </a: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a:effectLst/>
                          <a:latin typeface="新細明體" panose="02020500000000000000" pitchFamily="18" charset="-120"/>
                          <a:ea typeface="新細明體" panose="02020500000000000000" pitchFamily="18" charset="-120"/>
                          <a:cs typeface="Arial" panose="020B0604020202020204" pitchFamily="34" charset="0"/>
                        </a:rPr>
                        <a:t>1405~1455</a:t>
                      </a:r>
                      <a:endParaRPr lang="zh-TW" sz="2800" kern="10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第</a:t>
                      </a:r>
                      <a:r>
                        <a:rPr lang="en-US" sz="2800" kern="0" dirty="0">
                          <a:effectLst/>
                          <a:latin typeface="Times New Roman" panose="02020603050405020304" pitchFamily="18" charset="0"/>
                          <a:ea typeface="新細明體" panose="02020500000000000000" pitchFamily="18" charset="-120"/>
                          <a:cs typeface="Arial" panose="020B0604020202020204" pitchFamily="34" charset="0"/>
                        </a:rPr>
                        <a:t>12</a:t>
                      </a:r>
                      <a:r>
                        <a:rPr lang="zh-TW" sz="2800" kern="0" dirty="0">
                          <a:effectLst/>
                          <a:latin typeface="Times New Roman" panose="02020603050405020304" pitchFamily="18" charset="0"/>
                          <a:ea typeface="新細明體" panose="02020500000000000000" pitchFamily="18" charset="-120"/>
                          <a:cs typeface="Arial" panose="020B0604020202020204" pitchFamily="34" charset="0"/>
                        </a:rPr>
                        <a:t>節</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tc>
                  <a:txBody>
                    <a:bodyPr/>
                    <a:lstStyle/>
                    <a:p>
                      <a:pPr algn="ctr">
                        <a:spcAft>
                          <a:spcPts val="0"/>
                        </a:spcAft>
                      </a:pPr>
                      <a:r>
                        <a:rPr lang="en-US" sz="2800" kern="0" dirty="0">
                          <a:effectLst/>
                          <a:latin typeface="新細明體" panose="02020500000000000000" pitchFamily="18" charset="-120"/>
                          <a:ea typeface="新細明體" panose="02020500000000000000" pitchFamily="18" charset="-120"/>
                          <a:cs typeface="Arial" panose="020B0604020202020204" pitchFamily="34" charset="0"/>
                        </a:rPr>
                        <a:t>1935~2030</a:t>
                      </a:r>
                      <a:endParaRPr lang="zh-TW" sz="2800" kern="100" dirty="0">
                        <a:effectLst/>
                        <a:latin typeface="Times New Roman" panose="02020603050405020304" pitchFamily="18" charset="0"/>
                        <a:ea typeface="新細明體" panose="02020500000000000000" pitchFamily="18" charset="-120"/>
                      </a:endParaRPr>
                    </a:p>
                  </a:txBody>
                  <a:tcPr marL="17780" marR="17780" marT="0" marB="0" anchor="ctr"/>
                </a:tc>
                <a:extLst>
                  <a:ext uri="{0D108BD9-81ED-4DB2-BD59-A6C34878D82A}">
                    <a16:rowId xmlns:a16="http://schemas.microsoft.com/office/drawing/2014/main" val="3552319261"/>
                  </a:ext>
                </a:extLst>
              </a:tr>
            </a:tbl>
          </a:graphicData>
        </a:graphic>
      </p:graphicFrame>
    </p:spTree>
    <p:extLst>
      <p:ext uri="{BB962C8B-B14F-4D97-AF65-F5344CB8AC3E}">
        <p14:creationId xmlns:p14="http://schemas.microsoft.com/office/powerpoint/2010/main" val="2342027972"/>
      </p:ext>
    </p:extLst>
  </p:cSld>
  <p:clrMapOvr>
    <a:masterClrMapping/>
  </p:clrMapOvr>
</p:sld>
</file>

<file path=ppt/theme/theme1.xml><?xml version="1.0" encoding="utf-8"?>
<a:theme xmlns:a="http://schemas.openxmlformats.org/drawingml/2006/main" name="回顧">
  <a:themeElements>
    <a:clrScheme name="回顧">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494</TotalTime>
  <Words>462</Words>
  <Application>Microsoft Office PowerPoint</Application>
  <PresentationFormat>寬螢幕</PresentationFormat>
  <Paragraphs>68</Paragraphs>
  <Slides>9</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9</vt:i4>
      </vt:variant>
    </vt:vector>
  </HeadingPairs>
  <TitlesOfParts>
    <vt:vector size="17" baseType="lpstr">
      <vt:lpstr>細明體</vt:lpstr>
      <vt:lpstr>新細明體</vt:lpstr>
      <vt:lpstr>標楷體</vt:lpstr>
      <vt:lpstr>Arial</vt:lpstr>
      <vt:lpstr>Calibri</vt:lpstr>
      <vt:lpstr>Calibri Light</vt:lpstr>
      <vt:lpstr>Times New Roman</vt:lpstr>
      <vt:lpstr>回顧</vt:lpstr>
      <vt:lpstr>108-2重補修期末宣導</vt:lpstr>
      <vt:lpstr>重補修注意事項一</vt:lpstr>
      <vt:lpstr>重補修注意事項二</vt:lpstr>
      <vt:lpstr>重補修注意事項三</vt:lpstr>
      <vt:lpstr>重補修注意事項四</vt:lpstr>
      <vt:lpstr>宣導重補修開課程原則</vt:lpstr>
      <vt:lpstr>每學分授課時數如下表示</vt:lpstr>
      <vt:lpstr>學生學年學業成績達及格基準之科目，該學年度各學期均授予學分；其各學期成績仍應以該學期實得分數登錄，以一般生及格基準如下表所示。</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108-2重補修宣導</dc:title>
  <dc:creator>明生 楊</dc:creator>
  <cp:lastModifiedBy>user</cp:lastModifiedBy>
  <cp:revision>22</cp:revision>
  <dcterms:created xsi:type="dcterms:W3CDTF">2020-04-14T00:37:16Z</dcterms:created>
  <dcterms:modified xsi:type="dcterms:W3CDTF">2020-07-13T06:35:32Z</dcterms:modified>
</cp:coreProperties>
</file>