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60" r:id="rId4"/>
    <p:sldId id="259" r:id="rId5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8D3A9-E617-4D4C-BBBA-1B200969E2CA}" type="datetimeFigureOut">
              <a:rPr lang="zh-TW" altLang="en-US" smtClean="0"/>
              <a:t>2020/4/22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4A56B-A3E9-4199-9891-80A8EAE31A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950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E51BE-13E5-4E07-A07E-CB33C2754365}" type="datetimeFigureOut">
              <a:rPr lang="zh-TW" altLang="en-US" smtClean="0"/>
              <a:t>2020/4/22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465E0-F178-4DD2-BB87-4D36B7C6992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8183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465E0-F178-4DD2-BB87-4D36B7C6992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200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465E0-F178-4DD2-BB87-4D36B7C6992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590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465E0-F178-4DD2-BB87-4D36B7C6992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7392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465E0-F178-4DD2-BB87-4D36B7C6992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344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C3877E-BA25-48C0-A6F7-C0EBF0429244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4E24ED-3757-4DFE-AD5A-047975004D62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548680"/>
            <a:ext cx="7772400" cy="1224136"/>
          </a:xfrm>
        </p:spPr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統測注意事項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1/3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1844824"/>
            <a:ext cx="8506144" cy="4536504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  <a:ea typeface="+mj-ea"/>
              </a:rPr>
              <a:t>1</a:t>
            </a:r>
            <a:r>
              <a:rPr lang="zh-TW" altLang="en-US" sz="2800" dirty="0" smtClean="0">
                <a:latin typeface="+mj-ea"/>
                <a:ea typeface="+mj-ea"/>
              </a:rPr>
              <a:t>、考生</a:t>
            </a:r>
            <a:r>
              <a:rPr lang="zh-TW" altLang="en-US" sz="2800" dirty="0">
                <a:latin typeface="+mj-ea"/>
                <a:ea typeface="+mj-ea"/>
              </a:rPr>
              <a:t>進入分區時，須佩戴口罩並配合量測體溫，</a:t>
            </a:r>
            <a:r>
              <a:rPr lang="zh-TW" altLang="en-US" sz="2800" dirty="0" smtClean="0">
                <a:latin typeface="+mj-ea"/>
                <a:ea typeface="+mj-ea"/>
              </a:rPr>
              <a:t>未 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 佩戴</a:t>
            </a:r>
            <a:r>
              <a:rPr lang="zh-TW" altLang="en-US" sz="2800" dirty="0">
                <a:latin typeface="+mj-ea"/>
                <a:ea typeface="+mj-ea"/>
              </a:rPr>
              <a:t>口罩或未配合量測體溫者，禁止進入分區</a:t>
            </a:r>
            <a:r>
              <a:rPr lang="zh-TW" altLang="en-US" sz="2800" dirty="0" smtClean="0">
                <a:latin typeface="+mj-ea"/>
                <a:ea typeface="+mj-ea"/>
              </a:rPr>
              <a:t>，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 並</a:t>
            </a:r>
            <a:r>
              <a:rPr lang="zh-TW" altLang="en-US" sz="2800" dirty="0">
                <a:latin typeface="+mj-ea"/>
                <a:ea typeface="+mj-ea"/>
              </a:rPr>
              <a:t>以「缺考」論處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en-US" altLang="zh-TW" sz="2800" dirty="0" smtClean="0">
                <a:latin typeface="+mj-ea"/>
                <a:ea typeface="+mj-ea"/>
              </a:rPr>
              <a:t>2</a:t>
            </a:r>
            <a:r>
              <a:rPr lang="zh-TW" altLang="en-US" sz="2800" dirty="0" smtClean="0">
                <a:latin typeface="+mj-ea"/>
                <a:ea typeface="+mj-ea"/>
              </a:rPr>
              <a:t>、</a:t>
            </a:r>
            <a:r>
              <a:rPr lang="zh-TW" altLang="en-US" sz="2800" dirty="0">
                <a:latin typeface="+mj-ea"/>
                <a:ea typeface="+mj-ea"/>
              </a:rPr>
              <a:t>各節考試期間，考生須全程佩戴口罩，經勸導不</a:t>
            </a:r>
            <a:r>
              <a:rPr lang="zh-TW" altLang="en-US" sz="2800" dirty="0" smtClean="0">
                <a:latin typeface="+mj-ea"/>
                <a:ea typeface="+mj-ea"/>
              </a:rPr>
              <a:t>聽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者</a:t>
            </a:r>
            <a:r>
              <a:rPr lang="zh-TW" altLang="en-US" sz="2800" dirty="0">
                <a:latin typeface="+mj-ea"/>
                <a:ea typeface="+mj-ea"/>
              </a:rPr>
              <a:t>，該科不予計分</a:t>
            </a:r>
            <a:r>
              <a:rPr lang="zh-TW" altLang="en-US" sz="2800" dirty="0" smtClean="0">
                <a:latin typeface="+mj-ea"/>
                <a:ea typeface="+mj-ea"/>
              </a:rPr>
              <a:t>。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en-US" altLang="zh-TW" sz="2800" dirty="0" smtClean="0">
                <a:latin typeface="+mj-ea"/>
                <a:ea typeface="+mj-ea"/>
              </a:rPr>
              <a:t>3</a:t>
            </a:r>
            <a:r>
              <a:rPr lang="zh-TW" altLang="en-US" sz="2800" dirty="0" smtClean="0">
                <a:latin typeface="+mj-ea"/>
                <a:ea typeface="+mj-ea"/>
              </a:rPr>
              <a:t>、若准考證遺失，請攜帶身分證明文件與報名時繳交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相同樣式之</a:t>
            </a:r>
            <a:r>
              <a:rPr lang="en-US" altLang="zh-TW" sz="2800" dirty="0" smtClean="0">
                <a:latin typeface="+mj-ea"/>
                <a:ea typeface="+mj-ea"/>
              </a:rPr>
              <a:t>2</a:t>
            </a:r>
            <a:r>
              <a:rPr lang="zh-TW" altLang="en-US" sz="2800" dirty="0" smtClean="0">
                <a:latin typeface="+mj-ea"/>
                <a:ea typeface="+mj-ea"/>
              </a:rPr>
              <a:t>吋照片至試務辦公室申請補發，</a:t>
            </a:r>
            <a:r>
              <a:rPr lang="zh-TW" altLang="en-US" sz="2800" dirty="0">
                <a:latin typeface="+mj-ea"/>
                <a:ea typeface="+mj-ea"/>
              </a:rPr>
              <a:t>未</a:t>
            </a:r>
            <a:r>
              <a:rPr lang="zh-TW" altLang="en-US" sz="2800" dirty="0" smtClean="0">
                <a:latin typeface="+mj-ea"/>
                <a:ea typeface="+mj-ea"/>
              </a:rPr>
              <a:t>帶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身分</a:t>
            </a:r>
            <a:r>
              <a:rPr lang="zh-TW" altLang="en-US" sz="2800" dirty="0">
                <a:latin typeface="+mj-ea"/>
                <a:ea typeface="+mj-ea"/>
              </a:rPr>
              <a:t>證明文件者不予</a:t>
            </a:r>
            <a:r>
              <a:rPr lang="zh-TW" altLang="en-US" sz="2800" dirty="0" smtClean="0">
                <a:latin typeface="+mj-ea"/>
                <a:ea typeface="+mj-ea"/>
              </a:rPr>
              <a:t>補發。 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 smtClean="0"/>
          </a:p>
          <a:p>
            <a:endParaRPr lang="zh-TW" altLang="en-US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63170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620688"/>
            <a:ext cx="7772400" cy="1224136"/>
          </a:xfrm>
        </p:spPr>
        <p:txBody>
          <a:bodyPr/>
          <a:lstStyle/>
          <a:p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統測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注意事項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2/3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1844824"/>
            <a:ext cx="8434136" cy="4680520"/>
          </a:xfrm>
        </p:spPr>
        <p:txBody>
          <a:bodyPr>
            <a:normAutofit fontScale="92500"/>
          </a:bodyPr>
          <a:lstStyle/>
          <a:p>
            <a:r>
              <a:rPr lang="en-US" altLang="zh-TW" sz="3000" dirty="0" smtClean="0">
                <a:solidFill>
                  <a:srgbClr val="FFFFFF"/>
                </a:solidFill>
                <a:latin typeface="+mj-ea"/>
                <a:ea typeface="+mj-ea"/>
              </a:rPr>
              <a:t>4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、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每節考試，考生應攜帶准考證入場應試 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。</a:t>
            </a:r>
            <a:endParaRPr lang="en-US" altLang="zh-TW" sz="30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en-US" altLang="zh-TW" sz="3000" dirty="0" smtClean="0">
                <a:solidFill>
                  <a:srgbClr val="FFFFFF"/>
                </a:solidFill>
                <a:latin typeface="+mj-ea"/>
                <a:ea typeface="+mj-ea"/>
              </a:rPr>
              <a:t>5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、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考生攜帶之應試文具不可以有與考試內容相關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文</a:t>
            </a:r>
            <a:endParaRPr lang="en-US" altLang="zh-TW" sz="30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     字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或符號</a:t>
            </a:r>
            <a:r>
              <a:rPr lang="en-US" altLang="zh-TW" sz="3000" dirty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如數學公式或函數或函數圖形等</a:t>
            </a:r>
            <a:r>
              <a:rPr lang="en-US" altLang="zh-TW" sz="300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，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否則</a:t>
            </a:r>
            <a:endParaRPr lang="en-US" altLang="zh-TW" sz="30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     監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試人員查驗後發現，將會被提報違規，因此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考</a:t>
            </a:r>
            <a:endParaRPr lang="en-US" altLang="zh-TW" sz="30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     生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最好攜帶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透明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墊板和文具盒</a:t>
            </a:r>
            <a:r>
              <a:rPr lang="en-US" altLang="zh-TW" sz="3000" dirty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袋</a:t>
            </a:r>
            <a:r>
              <a:rPr lang="en-US" altLang="zh-TW" sz="300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。 </a:t>
            </a:r>
            <a:endParaRPr lang="en-US" altLang="zh-TW" sz="30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en-US" altLang="zh-TW" sz="3000" dirty="0" smtClean="0">
                <a:solidFill>
                  <a:srgbClr val="FFFFFF"/>
                </a:solidFill>
                <a:latin typeface="+mj-ea"/>
                <a:ea typeface="+mj-ea"/>
              </a:rPr>
              <a:t>6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、統測考試時將開放冷氣，請同學依個人狀況攜帶</a:t>
            </a:r>
            <a:endParaRPr lang="en-US" altLang="zh-TW" sz="30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     薄長袖。</a:t>
            </a:r>
            <a:endParaRPr lang="en-US" altLang="zh-TW" sz="30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en-US" altLang="zh-TW" sz="3000" dirty="0">
                <a:solidFill>
                  <a:srgbClr val="FFFFFF"/>
                </a:solidFill>
                <a:latin typeface="+mj-ea"/>
                <a:ea typeface="+mj-ea"/>
              </a:rPr>
              <a:t>7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、若要進出各考場校門口，請攜帶准考證並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小心 </a:t>
            </a:r>
            <a:endParaRPr lang="en-US" altLang="zh-TW" sz="30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3000" dirty="0" smtClean="0">
                <a:solidFill>
                  <a:srgbClr val="FFFFFF"/>
                </a:solidFill>
                <a:latin typeface="+mj-ea"/>
                <a:ea typeface="+mj-ea"/>
              </a:rPr>
              <a:t>      保管</a:t>
            </a:r>
            <a:r>
              <a:rPr lang="zh-TW" altLang="en-US" sz="3000" dirty="0">
                <a:solidFill>
                  <a:srgbClr val="FFFFFF"/>
                </a:solidFill>
                <a:latin typeface="+mj-ea"/>
                <a:ea typeface="+mj-ea"/>
              </a:rPr>
              <a:t>。</a:t>
            </a:r>
            <a:endParaRPr lang="en-US" altLang="zh-TW" sz="3000" dirty="0">
              <a:solidFill>
                <a:srgbClr val="FFFFFF"/>
              </a:solidFill>
              <a:latin typeface="+mj-ea"/>
              <a:ea typeface="+mj-ea"/>
            </a:endParaRPr>
          </a:p>
          <a:p>
            <a:endParaRPr lang="en-US" altLang="zh-TW" sz="30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endParaRPr lang="en-US" altLang="zh-TW" sz="3000" dirty="0">
              <a:solidFill>
                <a:srgbClr val="FFFFFF"/>
              </a:solidFill>
              <a:latin typeface="+mj-ea"/>
              <a:ea typeface="+mj-ea"/>
            </a:endParaRPr>
          </a:p>
          <a:p>
            <a:endParaRPr lang="en-US" altLang="zh-TW" sz="2800" dirty="0">
              <a:solidFill>
                <a:srgbClr val="FFFFFF"/>
              </a:solidFill>
              <a:latin typeface="+mj-ea"/>
              <a:ea typeface="+mj-ea"/>
            </a:endParaRPr>
          </a:p>
          <a:p>
            <a:endParaRPr lang="zh-TW" altLang="en-US" sz="2800" dirty="0">
              <a:solidFill>
                <a:srgbClr val="FFFFFF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71137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260648"/>
            <a:ext cx="7772400" cy="1152128"/>
          </a:xfrm>
        </p:spPr>
        <p:txBody>
          <a:bodyPr/>
          <a:lstStyle/>
          <a:p>
            <a:r>
              <a:rPr lang="zh-TW" altLang="en-US" dirty="0"/>
              <a:t>統測</a:t>
            </a:r>
            <a:r>
              <a:rPr lang="zh-TW" altLang="en-US" dirty="0" smtClean="0"/>
              <a:t>注意事項</a:t>
            </a:r>
            <a:r>
              <a:rPr lang="en-US" altLang="zh-TW" dirty="0" smtClean="0"/>
              <a:t>3/3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1412776"/>
            <a:ext cx="8506144" cy="5184576"/>
          </a:xfrm>
        </p:spPr>
        <p:txBody>
          <a:bodyPr>
            <a:normAutofit fontScale="55000" lnSpcReduction="20000"/>
          </a:bodyPr>
          <a:lstStyle/>
          <a:p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8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、各考場學校開放時間如下：</a:t>
            </a:r>
            <a:endParaRPr lang="en-US" altLang="zh-TW" sz="51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zh-TW" altLang="en-US" sz="51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     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5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月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日：上午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08:00</a:t>
            </a:r>
          </a:p>
          <a:p>
            <a:r>
              <a:rPr lang="zh-TW" altLang="en-US" sz="51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     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5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月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3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日：上午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09:00</a:t>
            </a:r>
          </a:p>
          <a:p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9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、考生如經複檢仍有發燒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額溫≧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37.5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度或耳溫≧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38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度</a:t>
            </a:r>
            <a:r>
              <a:rPr lang="en-US" altLang="zh-TW" sz="5100" dirty="0" smtClean="0">
                <a:solidFill>
                  <a:srgbClr val="FFFFFF"/>
                </a:solidFill>
                <a:latin typeface="+mj-ea"/>
                <a:ea typeface="+mj-ea"/>
              </a:rPr>
              <a:t>)</a:t>
            </a:r>
          </a:p>
          <a:p>
            <a:r>
              <a:rPr lang="zh-TW" altLang="en-US" sz="51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    ，一律安排於備用試場，不得拒絕或要求於考試後</a:t>
            </a:r>
            <a:endParaRPr lang="en-US" altLang="zh-TW" sz="51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zh-TW" altLang="en-US" sz="51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      給予救濟，拒不前往備用試場者，禁止進入原試</a:t>
            </a:r>
            <a:endParaRPr lang="en-US" altLang="zh-TW" sz="51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zh-TW" altLang="en-US" sz="5100" dirty="0">
                <a:solidFill>
                  <a:srgbClr val="FFFFFF"/>
                </a:solidFill>
                <a:latin typeface="+mj-ea"/>
                <a:ea typeface="+mj-ea"/>
              </a:rPr>
              <a:t> </a:t>
            </a:r>
            <a:r>
              <a:rPr lang="zh-TW" altLang="en-US" sz="5100" dirty="0" smtClean="0">
                <a:solidFill>
                  <a:srgbClr val="FFFFFF"/>
                </a:solidFill>
                <a:latin typeface="+mj-ea"/>
                <a:ea typeface="+mj-ea"/>
              </a:rPr>
              <a:t>      場，請以「缺考」論處。</a:t>
            </a:r>
            <a:endParaRPr lang="en-US" altLang="zh-TW" sz="5100" dirty="0" smtClean="0">
              <a:solidFill>
                <a:srgbClr val="FFFFFF"/>
              </a:solidFill>
              <a:latin typeface="+mj-ea"/>
              <a:ea typeface="+mj-ea"/>
            </a:endParaRPr>
          </a:p>
          <a:p>
            <a:endParaRPr lang="en-US" altLang="zh-TW" sz="5100" dirty="0">
              <a:solidFill>
                <a:srgbClr val="FFFFFF"/>
              </a:solidFill>
              <a:latin typeface="+mj-ea"/>
              <a:ea typeface="+mj-ea"/>
            </a:endParaRPr>
          </a:p>
          <a:p>
            <a:r>
              <a:rPr lang="zh-TW" altLang="zh-TW" sz="5100" dirty="0" smtClean="0">
                <a:solidFill>
                  <a:srgbClr val="FFFF00"/>
                </a:solidFill>
                <a:latin typeface="+mj-ea"/>
                <a:ea typeface="+mj-ea"/>
              </a:rPr>
              <a:t>※</a:t>
            </a:r>
            <a:r>
              <a:rPr lang="zh-TW" altLang="en-US" sz="5100" dirty="0">
                <a:solidFill>
                  <a:srgbClr val="FFFF00"/>
                </a:solidFill>
                <a:latin typeface="+mj-ea"/>
                <a:ea typeface="+mj-ea"/>
              </a:rPr>
              <a:t>詳細注意事項請至學校最新消息</a:t>
            </a:r>
            <a:r>
              <a:rPr lang="en-US" altLang="zh-TW" sz="5100" dirty="0">
                <a:solidFill>
                  <a:srgbClr val="FFFF00"/>
                </a:solidFill>
                <a:latin typeface="+mj-ea"/>
                <a:ea typeface="+mj-ea"/>
              </a:rPr>
              <a:t>/</a:t>
            </a:r>
            <a:r>
              <a:rPr lang="zh-TW" altLang="en-US" sz="5100" dirty="0">
                <a:solidFill>
                  <a:srgbClr val="FFFF00"/>
                </a:solidFill>
                <a:latin typeface="+mj-ea"/>
                <a:ea typeface="+mj-ea"/>
              </a:rPr>
              <a:t>升學  下載參閱。</a:t>
            </a:r>
            <a:endParaRPr lang="en-US" altLang="zh-TW" sz="5100" dirty="0">
              <a:solidFill>
                <a:srgbClr val="FFFF00"/>
              </a:solidFill>
              <a:latin typeface="+mj-ea"/>
              <a:ea typeface="+mj-ea"/>
            </a:endParaRPr>
          </a:p>
          <a:p>
            <a:endParaRPr lang="en-US" altLang="zh-TW" sz="5100" dirty="0">
              <a:solidFill>
                <a:srgbClr val="FFFF00"/>
              </a:solidFill>
              <a:latin typeface="+mj-ea"/>
              <a:ea typeface="+mj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4420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620688"/>
            <a:ext cx="7772400" cy="1224136"/>
          </a:xfrm>
        </p:spPr>
        <p:txBody>
          <a:bodyPr/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統測後注意事項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1916832"/>
            <a:ext cx="8434136" cy="4608512"/>
          </a:xfrm>
        </p:spPr>
        <p:txBody>
          <a:bodyPr>
            <a:normAutofit lnSpcReduction="10000"/>
          </a:bodyPr>
          <a:lstStyle/>
          <a:p>
            <a:r>
              <a:rPr lang="en-US" altLang="zh-TW" sz="2800" dirty="0" smtClean="0">
                <a:latin typeface="+mj-ea"/>
                <a:ea typeface="+mj-ea"/>
              </a:rPr>
              <a:t>1</a:t>
            </a:r>
            <a:r>
              <a:rPr lang="zh-TW" altLang="en-US" sz="2800" dirty="0" smtClean="0">
                <a:latin typeface="+mj-ea"/>
                <a:ea typeface="+mj-ea"/>
              </a:rPr>
              <a:t>、統測後仍有各招生管道報名，請同學勿隨意請假，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以免延誤校內集體報名時間。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en-US" altLang="zh-TW" sz="2800" dirty="0" smtClean="0">
                <a:latin typeface="+mj-ea"/>
                <a:ea typeface="+mj-ea"/>
              </a:rPr>
              <a:t>2</a:t>
            </a:r>
            <a:r>
              <a:rPr lang="zh-TW" altLang="en-US" sz="2800" dirty="0" smtClean="0">
                <a:latin typeface="+mj-ea"/>
                <a:ea typeface="+mj-ea"/>
              </a:rPr>
              <a:t>、甄選入學第一階段校內集體報名為</a:t>
            </a:r>
            <a:r>
              <a:rPr lang="en-US" altLang="zh-TW" sz="2800" dirty="0" smtClean="0">
                <a:latin typeface="+mj-ea"/>
                <a:ea typeface="+mj-ea"/>
              </a:rPr>
              <a:t>5/26~5/27</a:t>
            </a:r>
            <a:r>
              <a:rPr lang="zh-TW" altLang="en-US" sz="2800" dirty="0" smtClean="0">
                <a:latin typeface="+mj-ea"/>
                <a:ea typeface="+mj-ea"/>
              </a:rPr>
              <a:t>，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請同學注意時間。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en-US" altLang="zh-TW" sz="2800" dirty="0" smtClean="0">
                <a:latin typeface="+mj-ea"/>
                <a:ea typeface="+mj-ea"/>
              </a:rPr>
              <a:t>3</a:t>
            </a:r>
            <a:r>
              <a:rPr lang="zh-TW" altLang="en-US" sz="2800" dirty="0" smtClean="0">
                <a:latin typeface="+mj-ea"/>
                <a:ea typeface="+mj-ea"/>
              </a:rPr>
              <a:t>、爾後將利用信箱發送通知給同學，請同學養成每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天收信的習慣。目前已發送過兩次郵件，若沒有</a:t>
            </a:r>
            <a:endParaRPr lang="en-US" altLang="zh-TW" sz="2800" dirty="0" smtClean="0">
              <a:latin typeface="+mj-ea"/>
              <a:ea typeface="+mj-ea"/>
            </a:endParaRPr>
          </a:p>
          <a:p>
            <a:r>
              <a:rPr lang="zh-TW" altLang="en-US" sz="2800" dirty="0">
                <a:latin typeface="+mj-ea"/>
                <a:ea typeface="+mj-ea"/>
              </a:rPr>
              <a:t> </a:t>
            </a:r>
            <a:r>
              <a:rPr lang="zh-TW" altLang="en-US" sz="2800" dirty="0" smtClean="0">
                <a:latin typeface="+mj-ea"/>
                <a:ea typeface="+mj-ea"/>
              </a:rPr>
              <a:t>     收到，請至教務處反應。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en-US" altLang="zh-TW" sz="2800" dirty="0">
              <a:latin typeface="+mj-ea"/>
              <a:ea typeface="+mj-ea"/>
            </a:endParaRPr>
          </a:p>
          <a:p>
            <a:r>
              <a:rPr lang="en-US" altLang="zh-TW" sz="2800" dirty="0" smtClean="0">
                <a:latin typeface="+mj-ea"/>
                <a:ea typeface="+mj-ea"/>
              </a:rPr>
              <a:t>※</a:t>
            </a:r>
            <a:r>
              <a:rPr lang="zh-TW" altLang="en-US" sz="2800" dirty="0" smtClean="0">
                <a:latin typeface="+mj-ea"/>
                <a:ea typeface="+mj-ea"/>
              </a:rPr>
              <a:t>詳細注意事項請至學校首頁</a:t>
            </a:r>
            <a:r>
              <a:rPr lang="en-US" altLang="zh-TW" sz="2800" dirty="0" smtClean="0">
                <a:latin typeface="+mj-ea"/>
                <a:ea typeface="+mj-ea"/>
              </a:rPr>
              <a:t>/</a:t>
            </a:r>
            <a:r>
              <a:rPr lang="zh-TW" altLang="en-US" sz="2800" dirty="0" smtClean="0">
                <a:latin typeface="+mj-ea"/>
                <a:ea typeface="+mj-ea"/>
              </a:rPr>
              <a:t>最新消息</a:t>
            </a:r>
            <a:r>
              <a:rPr lang="en-US" altLang="zh-TW" sz="2800" dirty="0" smtClean="0">
                <a:latin typeface="+mj-ea"/>
                <a:ea typeface="+mj-ea"/>
              </a:rPr>
              <a:t>/</a:t>
            </a:r>
            <a:r>
              <a:rPr lang="zh-TW" altLang="en-US" sz="2800" dirty="0" smtClean="0">
                <a:latin typeface="+mj-ea"/>
                <a:ea typeface="+mj-ea"/>
              </a:rPr>
              <a:t>升學   查詢。</a:t>
            </a:r>
            <a:endParaRPr lang="en-US" altLang="zh-TW" sz="2800" dirty="0" smtClean="0">
              <a:latin typeface="+mj-ea"/>
              <a:ea typeface="+mj-ea"/>
            </a:endParaRPr>
          </a:p>
          <a:p>
            <a:endParaRPr lang="zh-TW" altLang="en-US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2910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1524</TotalTime>
  <Words>435</Words>
  <Application>Microsoft Office PowerPoint</Application>
  <PresentationFormat>如螢幕大小 (4:3)</PresentationFormat>
  <Paragraphs>45</Paragraphs>
  <Slides>4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流線</vt:lpstr>
      <vt:lpstr>統測注意事項1/3</vt:lpstr>
      <vt:lpstr>統測注意事項2/3</vt:lpstr>
      <vt:lpstr>統測注意事項3/3</vt:lpstr>
      <vt:lpstr>統測後注意事項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統測注意事項</dc:title>
  <dc:creator>Administrator</dc:creator>
  <cp:lastModifiedBy>Administrator</cp:lastModifiedBy>
  <cp:revision>14</cp:revision>
  <cp:lastPrinted>2020-04-22T09:04:38Z</cp:lastPrinted>
  <dcterms:created xsi:type="dcterms:W3CDTF">2020-04-21T07:47:31Z</dcterms:created>
  <dcterms:modified xsi:type="dcterms:W3CDTF">2020-04-22T09:11:54Z</dcterms:modified>
</cp:coreProperties>
</file>