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91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415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25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364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93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75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565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34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64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047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655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9FBDB83-5067-4F8D-AE2A-43832B35C404}" type="datetimeFigureOut">
              <a:rPr lang="zh-TW" altLang="en-US" smtClean="0"/>
              <a:t>2020/4/14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A04615A-1F34-4BFE-9CF8-B237418CAA0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11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108-2</a:t>
            </a:r>
            <a:r>
              <a:rPr lang="zh-TW" altLang="en-US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重補修宣導</a:t>
            </a:r>
            <a:endParaRPr lang="zh-TW" altLang="en-US" sz="9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TW" altLang="en-US" dirty="0" smtClean="0"/>
              <a:t>教務處實驗研究組</a:t>
            </a:r>
            <a:endParaRPr lang="en-US" altLang="zh-TW" dirty="0" smtClean="0"/>
          </a:p>
          <a:p>
            <a:pPr algn="r"/>
            <a:r>
              <a:rPr lang="en-US" altLang="zh-TW" dirty="0" smtClean="0"/>
              <a:t>109.04.15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647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76684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108-2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重補修作業流程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911927"/>
            <a:ext cx="10058400" cy="3957166"/>
          </a:xfrm>
        </p:spPr>
        <p:txBody>
          <a:bodyPr/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一、發放「重補修調查表」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已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3/27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發放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二、回收「重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補修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調查表」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預計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3/31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回收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三、統計欲參加重補修之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目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人數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未達人數暫緩開班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四、製作繳費單、發放繳費單、進行繳費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預計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4/17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繳費截止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已延宕二週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五、依據完成繳費之人數及狀況進行編班開課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六、上學期課程預計最快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5/2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可開課，延續至暑假前段。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七、下學期課程於暑假後段開課，並延續至下年段學期中。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3952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重補修調查表注意事項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一、重補修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調查表羅列同學入學後不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及格之必修科目或需補修科目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二、由同學勾選「申請」或「放棄」並請學生及家長簽名。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三、每門課程最多每學年只開設一次，請把握修課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機會。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四、若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申請人數不足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人將暫緩開課，改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年開設一次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調查表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二聯，第一聯請學生或家長留存，第二聯繳回教務處存查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依照學生學習評量辦法規定，學生畢業條件應修習取得一定學分數始得畢業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請參考相關法條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97909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學年度第二學期重補修作業預定時間表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606564"/>
              </p:ext>
            </p:extLst>
          </p:nvPr>
        </p:nvGraphicFramePr>
        <p:xfrm>
          <a:off x="1096963" y="1846263"/>
          <a:ext cx="100584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608">
                  <a:extLst>
                    <a:ext uri="{9D8B030D-6E8A-4147-A177-3AD203B41FA5}">
                      <a16:colId xmlns:a16="http://schemas.microsoft.com/office/drawing/2014/main" val="2236830999"/>
                    </a:ext>
                  </a:extLst>
                </a:gridCol>
                <a:gridCol w="1338349">
                  <a:extLst>
                    <a:ext uri="{9D8B030D-6E8A-4147-A177-3AD203B41FA5}">
                      <a16:colId xmlns:a16="http://schemas.microsoft.com/office/drawing/2014/main" val="991323601"/>
                    </a:ext>
                  </a:extLst>
                </a:gridCol>
                <a:gridCol w="7223443">
                  <a:extLst>
                    <a:ext uri="{9D8B030D-6E8A-4147-A177-3AD203B41FA5}">
                      <a16:colId xmlns:a16="http://schemas.microsoft.com/office/drawing/2014/main" val="1003376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原預定日期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修正日期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工作內容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902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3/20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3/27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發放重補修意願調查表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5854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3/25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3/31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回收重補修意願調查表，統計製作繳費單、發放繳費通知單。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6005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4/10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4/17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重補修繳費截止，次統計人數，列入開班依據進行編班規劃開課課程。</a:t>
                      </a: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未達開班人數即不開班，日後辦理退費事宜</a:t>
                      </a: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8507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4/25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5/2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週六日重補修開始</a:t>
                      </a:r>
                      <a:r>
                        <a:rPr lang="en-US" sz="200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2000" kern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預計</a:t>
                      </a:r>
                      <a:r>
                        <a:rPr lang="zh-TW" altLang="en-US" sz="2000" kern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最快</a:t>
                      </a:r>
                      <a:r>
                        <a:rPr lang="zh-TW" sz="2000" kern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於</a:t>
                      </a:r>
                      <a:r>
                        <a:rPr lang="en-US" sz="200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5/2</a:t>
                      </a:r>
                      <a:r>
                        <a:rPr lang="zh-TW" sz="200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日開課</a:t>
                      </a:r>
                      <a:r>
                        <a:rPr lang="en-US" sz="200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8502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6/17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zh-TW" sz="2000" kern="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年級</a:t>
                      </a:r>
                      <a:r>
                        <a:rPr lang="zh-TW" altLang="en-US" sz="2000" kern="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下學期課程</a:t>
                      </a:r>
                      <a:r>
                        <a:rPr lang="zh-TW" sz="2000" kern="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重</a:t>
                      </a: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補修開始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1410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7/15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暑期重補修開始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6696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7/22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下學期成績結算後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針對上下學期科目名稱相同之科目，若學年學業成績已達及格基準，通知免修，日後辦理退費事宜</a:t>
                      </a: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9138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39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重補修課程規劃原則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每學分授課節數以重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補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修人數為依據分為「重修專班」及「自學輔導」；人數達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人含以上為「重修專班」每學分授課時數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節，低於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人為「自學輔導」每學分授課時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</a:t>
            </a:r>
            <a:r>
              <a:rPr lang="en-US" altLang="zh-TW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，若該課程內有補修之學生無論人數多寡皆以專班開設，每學分授課時數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節，如下表示。</a:t>
            </a:r>
          </a:p>
        </p:txBody>
      </p:sp>
    </p:spTree>
    <p:extLst>
      <p:ext uri="{BB962C8B-B14F-4D97-AF65-F5344CB8AC3E}">
        <p14:creationId xmlns:p14="http://schemas.microsoft.com/office/powerpoint/2010/main" val="205274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每學分授課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數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如下表示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408619"/>
              </p:ext>
            </p:extLst>
          </p:nvPr>
        </p:nvGraphicFramePr>
        <p:xfrm>
          <a:off x="1096963" y="1846263"/>
          <a:ext cx="1005840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46427849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578972919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274226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重修專班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自學輔導班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029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重修人數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含人以上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人以下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9228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授課時數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sz="3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節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32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節</a:t>
                      </a:r>
                      <a:endParaRPr lang="zh-TW" sz="32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113500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若該課程內有「補修」之學生一律以專班開設每學分授課時數</a:t>
                      </a:r>
                      <a:r>
                        <a:rPr lang="en-US" altLang="zh-TW" sz="3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altLang="en-US" sz="3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節。</a:t>
                      </a:r>
                      <a:endParaRPr lang="zh-TW" altLang="en-US" sz="3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740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161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567135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學年學業成績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達及格基準之科目，該學年度各學期均授予學分；其各學期成績仍應以該學期實得分數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登錄，以一般生及格基準如下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表所示。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673350"/>
              </p:ext>
            </p:extLst>
          </p:nvPr>
        </p:nvGraphicFramePr>
        <p:xfrm>
          <a:off x="997211" y="1921077"/>
          <a:ext cx="100584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3190">
                  <a:extLst>
                    <a:ext uri="{9D8B030D-6E8A-4147-A177-3AD203B41FA5}">
                      <a16:colId xmlns:a16="http://schemas.microsoft.com/office/drawing/2014/main" val="1902664924"/>
                    </a:ext>
                  </a:extLst>
                </a:gridCol>
                <a:gridCol w="2227811">
                  <a:extLst>
                    <a:ext uri="{9D8B030D-6E8A-4147-A177-3AD203B41FA5}">
                      <a16:colId xmlns:a16="http://schemas.microsoft.com/office/drawing/2014/main" val="3641220308"/>
                    </a:ext>
                  </a:extLst>
                </a:gridCol>
                <a:gridCol w="5627399">
                  <a:extLst>
                    <a:ext uri="{9D8B030D-6E8A-4147-A177-3AD203B41FA5}">
                      <a16:colId xmlns:a16="http://schemas.microsoft.com/office/drawing/2014/main" val="2084131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上學期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下學期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備註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2804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50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50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均不授</a:t>
                      </a:r>
                      <a:r>
                        <a:rPr lang="zh-TW" sz="2800" ker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細明體" panose="02020509000000000000" pitchFamily="49" charset="-120"/>
                        </a:rPr>
                        <a:t>予</a:t>
                      </a:r>
                      <a:r>
                        <a:rPr lang="zh-TW" sz="2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4332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55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上學期不授</a:t>
                      </a:r>
                      <a:r>
                        <a:rPr lang="zh-TW" sz="2800" ker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細明體" panose="02020509000000000000" pitchFamily="49" charset="-120"/>
                        </a:rPr>
                        <a:t>予</a:t>
                      </a:r>
                      <a:r>
                        <a:rPr lang="zh-TW" sz="2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7038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55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下學期不授</a:t>
                      </a:r>
                      <a:r>
                        <a:rPr lang="zh-TW" sz="28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細明體" panose="02020509000000000000" pitchFamily="49" charset="-120"/>
                        </a:rPr>
                        <a:t>予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6325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50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70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上下學期均授</a:t>
                      </a:r>
                      <a:r>
                        <a:rPr lang="zh-TW" sz="28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細明體" panose="02020509000000000000" pitchFamily="49" charset="-120"/>
                        </a:rPr>
                        <a:t>予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學分，但上學期仍以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分登錄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2368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70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50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上下學期均授</a:t>
                      </a:r>
                      <a:r>
                        <a:rPr lang="zh-TW" sz="2800" kern="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細明體" panose="02020509000000000000" pitchFamily="49" charset="-120"/>
                        </a:rPr>
                        <a:t>予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學分，但下學期仍以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分登錄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2615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798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開班時段：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課程名稱為單學期者擬提前於學期中之週六日安排或暑假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開設。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課程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名稱為上下學期者於暑假期間開設，若未安排完之課程則延至次年度第一學期中週六日開設。</a:t>
            </a:r>
          </a:p>
        </p:txBody>
      </p:sp>
    </p:spTree>
    <p:extLst>
      <p:ext uri="{BB962C8B-B14F-4D97-AF65-F5344CB8AC3E}">
        <p14:creationId xmlns:p14="http://schemas.microsoft.com/office/powerpoint/2010/main" val="2342027972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460</TotalTime>
  <Words>700</Words>
  <Application>Microsoft Office PowerPoint</Application>
  <PresentationFormat>寬螢幕</PresentationFormat>
  <Paragraphs>79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細明體</vt:lpstr>
      <vt:lpstr>新細明體</vt:lpstr>
      <vt:lpstr>標楷體</vt:lpstr>
      <vt:lpstr>Calibri</vt:lpstr>
      <vt:lpstr>Calibri Light</vt:lpstr>
      <vt:lpstr>Times New Roman</vt:lpstr>
      <vt:lpstr>回顧</vt:lpstr>
      <vt:lpstr>108-2重補修宣導</vt:lpstr>
      <vt:lpstr>108-2重補修作業流程</vt:lpstr>
      <vt:lpstr>重補修調查表注意事項</vt:lpstr>
      <vt:lpstr>108學年度第二學期重補修作業預定時間表</vt:lpstr>
      <vt:lpstr>重補修課程規劃原則</vt:lpstr>
      <vt:lpstr>每學分授課時數如下表示</vt:lpstr>
      <vt:lpstr>學生學年學業成績達及格基準之科目，該學年度各學期均授予學分；其各學期成績仍應以該學期實得分數登錄，以一般生及格基準如下表所示。</vt:lpstr>
      <vt:lpstr>開班時段：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108-2重補修宣導</dc:title>
  <dc:creator>明生 楊</dc:creator>
  <cp:lastModifiedBy>明生 楊</cp:lastModifiedBy>
  <cp:revision>17</cp:revision>
  <dcterms:created xsi:type="dcterms:W3CDTF">2020-04-14T00:37:16Z</dcterms:created>
  <dcterms:modified xsi:type="dcterms:W3CDTF">2020-04-14T11:34:45Z</dcterms:modified>
</cp:coreProperties>
</file>